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8" r:id="rId3"/>
  </p:sldMasterIdLst>
  <p:notesMasterIdLst>
    <p:notesMasterId r:id="rId122"/>
  </p:notesMasterIdLst>
  <p:handoutMasterIdLst>
    <p:handoutMasterId r:id="rId123"/>
  </p:handoutMasterIdLst>
  <p:sldIdLst>
    <p:sldId id="257" r:id="rId4"/>
    <p:sldId id="817" r:id="rId5"/>
    <p:sldId id="559" r:id="rId6"/>
    <p:sldId id="497" r:id="rId7"/>
    <p:sldId id="603" r:id="rId8"/>
    <p:sldId id="604" r:id="rId9"/>
    <p:sldId id="605" r:id="rId10"/>
    <p:sldId id="406" r:id="rId11"/>
    <p:sldId id="499" r:id="rId12"/>
    <p:sldId id="609" r:id="rId13"/>
    <p:sldId id="428" r:id="rId14"/>
    <p:sldId id="610" r:id="rId15"/>
    <p:sldId id="611" r:id="rId16"/>
    <p:sldId id="501" r:id="rId17"/>
    <p:sldId id="502" r:id="rId18"/>
    <p:sldId id="612" r:id="rId19"/>
    <p:sldId id="829" r:id="rId20"/>
    <p:sldId id="613" r:id="rId21"/>
    <p:sldId id="439" r:id="rId22"/>
    <p:sldId id="614" r:id="rId23"/>
    <p:sldId id="615" r:id="rId24"/>
    <p:sldId id="693" r:id="rId25"/>
    <p:sldId id="616" r:id="rId26"/>
    <p:sldId id="432" r:id="rId27"/>
    <p:sldId id="692" r:id="rId28"/>
    <p:sldId id="408" r:id="rId29"/>
    <p:sldId id="694" r:id="rId30"/>
    <p:sldId id="563" r:id="rId31"/>
    <p:sldId id="695" r:id="rId32"/>
    <p:sldId id="619" r:id="rId33"/>
    <p:sldId id="431" r:id="rId34"/>
    <p:sldId id="621" r:id="rId35"/>
    <p:sldId id="622" r:id="rId36"/>
    <p:sldId id="623" r:id="rId37"/>
    <p:sldId id="624" r:id="rId38"/>
    <p:sldId id="625" r:id="rId39"/>
    <p:sldId id="697" r:id="rId40"/>
    <p:sldId id="628" r:id="rId41"/>
    <p:sldId id="626" r:id="rId42"/>
    <p:sldId id="627" r:id="rId43"/>
    <p:sldId id="629" r:id="rId44"/>
    <p:sldId id="509" r:id="rId45"/>
    <p:sldId id="633" r:id="rId46"/>
    <p:sldId id="632" r:id="rId47"/>
    <p:sldId id="634" r:id="rId48"/>
    <p:sldId id="517" r:id="rId49"/>
    <p:sldId id="635" r:id="rId50"/>
    <p:sldId id="636" r:id="rId51"/>
    <p:sldId id="518" r:id="rId52"/>
    <p:sldId id="519" r:id="rId53"/>
    <p:sldId id="571" r:id="rId54"/>
    <p:sldId id="637" r:id="rId55"/>
    <p:sldId id="638" r:id="rId56"/>
    <p:sldId id="639" r:id="rId57"/>
    <p:sldId id="698" r:id="rId58"/>
    <p:sldId id="640" r:id="rId59"/>
    <p:sldId id="522" r:id="rId60"/>
    <p:sldId id="641" r:id="rId61"/>
    <p:sldId id="642" r:id="rId62"/>
    <p:sldId id="740" r:id="rId63"/>
    <p:sldId id="425" r:id="rId64"/>
    <p:sldId id="825" r:id="rId65"/>
    <p:sldId id="826" r:id="rId66"/>
    <p:sldId id="827" r:id="rId67"/>
    <p:sldId id="700" r:id="rId68"/>
    <p:sldId id="523" r:id="rId69"/>
    <p:sldId id="646" r:id="rId70"/>
    <p:sldId id="649" r:id="rId71"/>
    <p:sldId id="653" r:id="rId72"/>
    <p:sldId id="650" r:id="rId73"/>
    <p:sldId id="651" r:id="rId74"/>
    <p:sldId id="648" r:id="rId75"/>
    <p:sldId id="654" r:id="rId76"/>
    <p:sldId id="655" r:id="rId77"/>
    <p:sldId id="664" r:id="rId78"/>
    <p:sldId id="656" r:id="rId79"/>
    <p:sldId id="657" r:id="rId80"/>
    <p:sldId id="701" r:id="rId81"/>
    <p:sldId id="658" r:id="rId82"/>
    <p:sldId id="702" r:id="rId83"/>
    <p:sldId id="663" r:id="rId84"/>
    <p:sldId id="747" r:id="rId85"/>
    <p:sldId id="775" r:id="rId86"/>
    <p:sldId id="805" r:id="rId87"/>
    <p:sldId id="749" r:id="rId88"/>
    <p:sldId id="265" r:id="rId89"/>
    <p:sldId id="262" r:id="rId90"/>
    <p:sldId id="263" r:id="rId91"/>
    <p:sldId id="823" r:id="rId92"/>
    <p:sldId id="821" r:id="rId93"/>
    <p:sldId id="750" r:id="rId94"/>
    <p:sldId id="806" r:id="rId95"/>
    <p:sldId id="812" r:id="rId96"/>
    <p:sldId id="810" r:id="rId97"/>
    <p:sldId id="704" r:id="rId98"/>
    <p:sldId id="675" r:id="rId99"/>
    <p:sldId id="815" r:id="rId100"/>
    <p:sldId id="705" r:id="rId101"/>
    <p:sldId id="677" r:id="rId102"/>
    <p:sldId id="680" r:id="rId103"/>
    <p:sldId id="662" r:id="rId104"/>
    <p:sldId id="681" r:id="rId105"/>
    <p:sldId id="819" r:id="rId106"/>
    <p:sldId id="759" r:id="rId107"/>
    <p:sldId id="760" r:id="rId108"/>
    <p:sldId id="761" r:id="rId109"/>
    <p:sldId id="762" r:id="rId110"/>
    <p:sldId id="763" r:id="rId111"/>
    <p:sldId id="764" r:id="rId112"/>
    <p:sldId id="765" r:id="rId113"/>
    <p:sldId id="766" r:id="rId114"/>
    <p:sldId id="767" r:id="rId115"/>
    <p:sldId id="768" r:id="rId116"/>
    <p:sldId id="769" r:id="rId117"/>
    <p:sldId id="770" r:id="rId118"/>
    <p:sldId id="771" r:id="rId119"/>
    <p:sldId id="772" r:id="rId120"/>
    <p:sldId id="773" r:id="rId1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lih_P_Fitrianto" initials="G" lastIdx="1" clrIdx="0">
    <p:extLst>
      <p:ext uri="{19B8F6BF-5375-455C-9EA6-DF929625EA0E}">
        <p15:presenceInfo xmlns:p15="http://schemas.microsoft.com/office/powerpoint/2012/main" userId="S-1-5-21-2078274474-486724840-2475996293-3812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ED7D31"/>
    <a:srgbClr val="BDB4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6035" autoAdjust="0"/>
    <p:restoredTop sz="94660" autoAdjust="0"/>
  </p:normalViewPr>
  <p:slideViewPr>
    <p:cSldViewPr snapToGrid="0">
      <p:cViewPr varScale="1">
        <p:scale>
          <a:sx n="69" d="100"/>
          <a:sy n="69" d="100"/>
        </p:scale>
        <p:origin x="438" y="60"/>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52734"/>
    </p:cViewPr>
  </p:sorterViewPr>
  <p:notesViewPr>
    <p:cSldViewPr snapToGrid="0">
      <p:cViewPr varScale="1">
        <p:scale>
          <a:sx n="54" d="100"/>
          <a:sy n="54" d="100"/>
        </p:scale>
        <p:origin x="2898"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handoutMaster" Target="handoutMasters/handoutMaster1.xml"/><Relationship Id="rId128" Type="http://schemas.openxmlformats.org/officeDocument/2006/relationships/tableStyles" Target="tableStyle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commentAuthors" Target="commentAuthor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E04F92-FD28-464D-89AA-77BFA59995AB}" type="doc">
      <dgm:prSet loTypeId="urn:microsoft.com/office/officeart/2005/8/layout/hList1" loCatId="list" qsTypeId="urn:microsoft.com/office/officeart/2005/8/quickstyle/3d2" qsCatId="3D" csTypeId="urn:microsoft.com/office/officeart/2005/8/colors/colorful4" csCatId="colorful" phldr="1"/>
      <dgm:spPr/>
      <dgm:t>
        <a:bodyPr/>
        <a:lstStyle/>
        <a:p>
          <a:endParaRPr lang="en-US"/>
        </a:p>
      </dgm:t>
    </dgm:pt>
    <dgm:pt modelId="{8094AF4D-0B3A-4C99-BD6E-BDCE1E4FAF42}">
      <dgm:prSet phldrT="[Text]"/>
      <dgm:spPr/>
      <dgm:t>
        <a:bodyPr/>
        <a:lstStyle/>
        <a:p>
          <a:r>
            <a:rPr lang="en-US" dirty="0"/>
            <a:t>Input</a:t>
          </a:r>
        </a:p>
      </dgm:t>
    </dgm:pt>
    <dgm:pt modelId="{A56FA7BF-6BF0-4AC1-A2D8-DB8DDF9016C3}" type="parTrans" cxnId="{574A219F-29B4-4832-9887-B185370E6A54}">
      <dgm:prSet/>
      <dgm:spPr/>
      <dgm:t>
        <a:bodyPr/>
        <a:lstStyle/>
        <a:p>
          <a:endParaRPr lang="en-US"/>
        </a:p>
      </dgm:t>
    </dgm:pt>
    <dgm:pt modelId="{AD2CD03A-FB16-4778-B388-0E6713F1F251}" type="sibTrans" cxnId="{574A219F-29B4-4832-9887-B185370E6A54}">
      <dgm:prSet/>
      <dgm:spPr/>
      <dgm:t>
        <a:bodyPr/>
        <a:lstStyle/>
        <a:p>
          <a:endParaRPr lang="en-US"/>
        </a:p>
      </dgm:t>
    </dgm:pt>
    <dgm:pt modelId="{8B671806-DC2F-4207-99C6-58A6FB3663E2}">
      <dgm:prSet phldrT="[Text]"/>
      <dgm:spPr/>
      <dgm:t>
        <a:bodyPr/>
        <a:lstStyle/>
        <a:p>
          <a:r>
            <a:rPr lang="en-US" dirty="0"/>
            <a:t>Project management plan</a:t>
          </a:r>
        </a:p>
      </dgm:t>
    </dgm:pt>
    <dgm:pt modelId="{4412D633-6D11-4743-B874-D34F053B21DC}" type="parTrans" cxnId="{2FC1607A-7A86-42EB-BB96-C5077494573B}">
      <dgm:prSet/>
      <dgm:spPr/>
      <dgm:t>
        <a:bodyPr/>
        <a:lstStyle/>
        <a:p>
          <a:endParaRPr lang="en-US"/>
        </a:p>
      </dgm:t>
    </dgm:pt>
    <dgm:pt modelId="{1ABE8CC7-87B1-4917-81AD-C299A49BC462}" type="sibTrans" cxnId="{2FC1607A-7A86-42EB-BB96-C5077494573B}">
      <dgm:prSet/>
      <dgm:spPr/>
      <dgm:t>
        <a:bodyPr/>
        <a:lstStyle/>
        <a:p>
          <a:endParaRPr lang="en-US"/>
        </a:p>
      </dgm:t>
    </dgm:pt>
    <dgm:pt modelId="{3A2D715D-3895-45BC-B47B-06448DC70445}">
      <dgm:prSet phldrT="[Text]"/>
      <dgm:spPr/>
      <dgm:t>
        <a:bodyPr/>
        <a:lstStyle/>
        <a:p>
          <a:r>
            <a:rPr lang="en-US" dirty="0"/>
            <a:t>Tools &amp; Techniques</a:t>
          </a:r>
        </a:p>
      </dgm:t>
    </dgm:pt>
    <dgm:pt modelId="{E1D919CD-7EF6-42F0-AAE6-E748A06D6BAA}" type="parTrans" cxnId="{F184A58A-895C-46C8-964D-DC63D986E711}">
      <dgm:prSet/>
      <dgm:spPr/>
      <dgm:t>
        <a:bodyPr/>
        <a:lstStyle/>
        <a:p>
          <a:endParaRPr lang="en-US"/>
        </a:p>
      </dgm:t>
    </dgm:pt>
    <dgm:pt modelId="{FCF5CE12-A2EC-429D-B2E0-6DBA8747C300}" type="sibTrans" cxnId="{F184A58A-895C-46C8-964D-DC63D986E711}">
      <dgm:prSet/>
      <dgm:spPr/>
      <dgm:t>
        <a:bodyPr/>
        <a:lstStyle/>
        <a:p>
          <a:endParaRPr lang="en-US"/>
        </a:p>
      </dgm:t>
    </dgm:pt>
    <dgm:pt modelId="{C9D3C6B1-A63C-4619-B5B0-2485E042BE80}">
      <dgm:prSet phldrT="[Text]"/>
      <dgm:spPr/>
      <dgm:t>
        <a:bodyPr/>
        <a:lstStyle/>
        <a:p>
          <a:r>
            <a:rPr lang="en-US" dirty="0"/>
            <a:t>Expert judgment</a:t>
          </a:r>
        </a:p>
      </dgm:t>
    </dgm:pt>
    <dgm:pt modelId="{13EA442E-1D68-4FDC-84C4-63690CD7FFFD}" type="parTrans" cxnId="{74A83111-8742-40B7-BDB0-517883EA3281}">
      <dgm:prSet/>
      <dgm:spPr/>
      <dgm:t>
        <a:bodyPr/>
        <a:lstStyle/>
        <a:p>
          <a:endParaRPr lang="en-US"/>
        </a:p>
      </dgm:t>
    </dgm:pt>
    <dgm:pt modelId="{60B9232F-5F06-43DD-97B7-E699757DD82F}" type="sibTrans" cxnId="{74A83111-8742-40B7-BDB0-517883EA3281}">
      <dgm:prSet/>
      <dgm:spPr/>
      <dgm:t>
        <a:bodyPr/>
        <a:lstStyle/>
        <a:p>
          <a:endParaRPr lang="en-US"/>
        </a:p>
      </dgm:t>
    </dgm:pt>
    <dgm:pt modelId="{645B2E93-097F-4390-A8AE-2C1045749F8A}">
      <dgm:prSet phldrT="[Text]"/>
      <dgm:spPr/>
      <dgm:t>
        <a:bodyPr/>
        <a:lstStyle/>
        <a:p>
          <a:r>
            <a:rPr lang="en-US"/>
            <a:t>Outputs</a:t>
          </a:r>
          <a:endParaRPr lang="en-US" dirty="0"/>
        </a:p>
      </dgm:t>
    </dgm:pt>
    <dgm:pt modelId="{EF52D8D0-2230-4896-8FBA-FB71B018A2C5}" type="parTrans" cxnId="{AC349027-5DDA-4BAE-9ADC-D05AFD694635}">
      <dgm:prSet/>
      <dgm:spPr/>
      <dgm:t>
        <a:bodyPr/>
        <a:lstStyle/>
        <a:p>
          <a:endParaRPr lang="en-US"/>
        </a:p>
      </dgm:t>
    </dgm:pt>
    <dgm:pt modelId="{476ECB86-E1AB-4A1B-9D3F-68CB60D09686}" type="sibTrans" cxnId="{AC349027-5DDA-4BAE-9ADC-D05AFD694635}">
      <dgm:prSet/>
      <dgm:spPr/>
      <dgm:t>
        <a:bodyPr/>
        <a:lstStyle/>
        <a:p>
          <a:endParaRPr lang="en-US"/>
        </a:p>
      </dgm:t>
    </dgm:pt>
    <dgm:pt modelId="{E909C48C-FEA5-463D-A540-45181B501653}">
      <dgm:prSet phldrT="[Text]"/>
      <dgm:spPr/>
      <dgm:t>
        <a:bodyPr/>
        <a:lstStyle/>
        <a:p>
          <a:r>
            <a:rPr kumimoji="0" lang="en-US" b="0" i="0" u="none" strike="noStrike" cap="none" spc="-4" normalizeH="0" baseline="0" noProof="0" dirty="0">
              <a:ln>
                <a:noFill/>
              </a:ln>
              <a:solidFill>
                <a:schemeClr val="tx1"/>
              </a:solidFill>
              <a:effectLst/>
              <a:uLnTx/>
              <a:uFillTx/>
              <a:latin typeface="Calibri"/>
              <a:ea typeface="+mn-ea"/>
              <a:cs typeface="Comic Sans MS"/>
            </a:rPr>
            <a:t>Cost </a:t>
          </a:r>
          <a:r>
            <a:rPr kumimoji="0" lang="en-US" b="0" i="0" u="none" strike="noStrike" cap="none" spc="0" normalizeH="0" baseline="0" noProof="0" dirty="0">
              <a:ln>
                <a:noFill/>
              </a:ln>
              <a:solidFill>
                <a:schemeClr val="tx1"/>
              </a:solidFill>
              <a:effectLst/>
              <a:uLnTx/>
              <a:uFillTx/>
              <a:latin typeface="Calibri"/>
              <a:ea typeface="+mn-ea"/>
              <a:cs typeface="Comic Sans MS"/>
            </a:rPr>
            <a:t>Management</a:t>
          </a:r>
          <a:r>
            <a:rPr kumimoji="0" lang="en-US" b="0" i="0" u="none" strike="noStrike" cap="none" spc="-83" normalizeH="0" baseline="0" noProof="0" dirty="0">
              <a:ln>
                <a:noFill/>
              </a:ln>
              <a:solidFill>
                <a:schemeClr val="tx1"/>
              </a:solidFill>
              <a:effectLst/>
              <a:uLnTx/>
              <a:uFillTx/>
              <a:latin typeface="Calibri"/>
              <a:ea typeface="+mn-ea"/>
              <a:cs typeface="Comic Sans MS"/>
            </a:rPr>
            <a:t> </a:t>
          </a:r>
          <a:r>
            <a:rPr kumimoji="0" lang="en-US" b="0" i="0" u="none" strike="noStrike" cap="none" spc="0" normalizeH="0" baseline="0" noProof="0" dirty="0">
              <a:ln>
                <a:noFill/>
              </a:ln>
              <a:solidFill>
                <a:schemeClr val="tx1"/>
              </a:solidFill>
              <a:effectLst/>
              <a:uLnTx/>
              <a:uFillTx/>
              <a:latin typeface="Calibri"/>
              <a:ea typeface="+mn-ea"/>
              <a:cs typeface="Comic Sans MS"/>
            </a:rPr>
            <a:t>Plan</a:t>
          </a:r>
          <a:endParaRPr lang="en-US" b="0" dirty="0">
            <a:solidFill>
              <a:schemeClr val="tx1"/>
            </a:solidFill>
          </a:endParaRPr>
        </a:p>
      </dgm:t>
    </dgm:pt>
    <dgm:pt modelId="{B36322DF-2229-4B36-8815-26DE84DC125C}" type="parTrans" cxnId="{42388DAA-5862-458D-9723-78A2685B43D2}">
      <dgm:prSet/>
      <dgm:spPr/>
      <dgm:t>
        <a:bodyPr/>
        <a:lstStyle/>
        <a:p>
          <a:endParaRPr lang="en-US"/>
        </a:p>
      </dgm:t>
    </dgm:pt>
    <dgm:pt modelId="{88B91780-A0B6-4FB3-89DF-ED6E2F392BAC}" type="sibTrans" cxnId="{42388DAA-5862-458D-9723-78A2685B43D2}">
      <dgm:prSet/>
      <dgm:spPr/>
      <dgm:t>
        <a:bodyPr/>
        <a:lstStyle/>
        <a:p>
          <a:endParaRPr lang="en-US"/>
        </a:p>
      </dgm:t>
    </dgm:pt>
    <dgm:pt modelId="{27F89661-90C5-4B2D-9A66-01FEF7A9B8D4}">
      <dgm:prSet/>
      <dgm:spPr/>
      <dgm:t>
        <a:bodyPr/>
        <a:lstStyle/>
        <a:p>
          <a:r>
            <a:rPr lang="en-US" dirty="0"/>
            <a:t>Project Charter</a:t>
          </a:r>
        </a:p>
      </dgm:t>
    </dgm:pt>
    <dgm:pt modelId="{3BF3F1C9-14D8-401A-BF79-167F77E11E9F}" type="parTrans" cxnId="{A0545126-BC6B-4EF7-B14F-6371903E36D0}">
      <dgm:prSet/>
      <dgm:spPr/>
      <dgm:t>
        <a:bodyPr/>
        <a:lstStyle/>
        <a:p>
          <a:endParaRPr lang="en-US"/>
        </a:p>
      </dgm:t>
    </dgm:pt>
    <dgm:pt modelId="{746B9268-5E1A-425E-A7F8-D72C403CD150}" type="sibTrans" cxnId="{A0545126-BC6B-4EF7-B14F-6371903E36D0}">
      <dgm:prSet/>
      <dgm:spPr/>
      <dgm:t>
        <a:bodyPr/>
        <a:lstStyle/>
        <a:p>
          <a:endParaRPr lang="en-US"/>
        </a:p>
      </dgm:t>
    </dgm:pt>
    <dgm:pt modelId="{6D80EADE-7CB3-4F02-9754-B7E9D5AAF2C3}">
      <dgm:prSet/>
      <dgm:spPr/>
      <dgm:t>
        <a:bodyPr/>
        <a:lstStyle/>
        <a:p>
          <a:r>
            <a:rPr lang="en-US" dirty="0"/>
            <a:t>Enterprise environmental factors</a:t>
          </a:r>
        </a:p>
      </dgm:t>
    </dgm:pt>
    <dgm:pt modelId="{54758DDB-2600-4927-9568-48C13021C481}" type="parTrans" cxnId="{8D181ABA-EA23-4AFB-973C-0AB27C313AC7}">
      <dgm:prSet/>
      <dgm:spPr/>
      <dgm:t>
        <a:bodyPr/>
        <a:lstStyle/>
        <a:p>
          <a:endParaRPr lang="en-US"/>
        </a:p>
      </dgm:t>
    </dgm:pt>
    <dgm:pt modelId="{8AAFDF50-1722-47E8-8908-67B6D916947E}" type="sibTrans" cxnId="{8D181ABA-EA23-4AFB-973C-0AB27C313AC7}">
      <dgm:prSet/>
      <dgm:spPr/>
      <dgm:t>
        <a:bodyPr/>
        <a:lstStyle/>
        <a:p>
          <a:endParaRPr lang="en-US"/>
        </a:p>
      </dgm:t>
    </dgm:pt>
    <dgm:pt modelId="{98836956-40CC-4F76-9223-5CE684EACD3A}">
      <dgm:prSet/>
      <dgm:spPr/>
      <dgm:t>
        <a:bodyPr/>
        <a:lstStyle/>
        <a:p>
          <a:r>
            <a:rPr lang="en-US" dirty="0"/>
            <a:t>Organizational process assets</a:t>
          </a:r>
        </a:p>
      </dgm:t>
    </dgm:pt>
    <dgm:pt modelId="{9DC62ADE-D405-40C9-BF85-9BD5A0F2A2ED}" type="parTrans" cxnId="{1C5B963C-EC0E-4B7E-90C1-F5E44C886CE0}">
      <dgm:prSet/>
      <dgm:spPr/>
      <dgm:t>
        <a:bodyPr/>
        <a:lstStyle/>
        <a:p>
          <a:endParaRPr lang="en-US"/>
        </a:p>
      </dgm:t>
    </dgm:pt>
    <dgm:pt modelId="{C3C6701E-6A6F-4D75-9053-9F82FF7A123C}" type="sibTrans" cxnId="{1C5B963C-EC0E-4B7E-90C1-F5E44C886CE0}">
      <dgm:prSet/>
      <dgm:spPr/>
      <dgm:t>
        <a:bodyPr/>
        <a:lstStyle/>
        <a:p>
          <a:endParaRPr lang="en-US"/>
        </a:p>
      </dgm:t>
    </dgm:pt>
    <dgm:pt modelId="{D8270642-791C-4D6B-BECD-0AD396C8D514}">
      <dgm:prSet/>
      <dgm:spPr/>
      <dgm:t>
        <a:bodyPr/>
        <a:lstStyle/>
        <a:p>
          <a:r>
            <a:rPr kumimoji="0" lang="en-US" b="0" i="0" u="none" strike="noStrike" cap="none" spc="-4" normalizeH="0" baseline="0" noProof="0" dirty="0">
              <a:ln>
                <a:noFill/>
              </a:ln>
              <a:solidFill>
                <a:schemeClr val="tx1"/>
              </a:solidFill>
              <a:effectLst/>
              <a:uLnTx/>
              <a:uFillTx/>
              <a:latin typeface="Calibri"/>
              <a:ea typeface="+mn-ea"/>
              <a:cs typeface="Comic Sans MS"/>
            </a:rPr>
            <a:t>Analytical</a:t>
          </a:r>
          <a:r>
            <a:rPr kumimoji="0" lang="en-US" b="0" i="0" u="none" strike="noStrike" cap="none" spc="-64" normalizeH="0" baseline="0" noProof="0" dirty="0">
              <a:ln>
                <a:noFill/>
              </a:ln>
              <a:solidFill>
                <a:schemeClr val="tx1"/>
              </a:solidFill>
              <a:effectLst/>
              <a:uLnTx/>
              <a:uFillTx/>
              <a:latin typeface="Calibri"/>
              <a:ea typeface="+mn-ea"/>
              <a:cs typeface="Comic Sans MS"/>
            </a:rPr>
            <a:t> </a:t>
          </a:r>
          <a:r>
            <a:rPr kumimoji="0" lang="en-US" b="0" i="0" u="none" strike="noStrike" cap="none" spc="-4" normalizeH="0" baseline="0" noProof="0" dirty="0">
              <a:ln>
                <a:noFill/>
              </a:ln>
              <a:solidFill>
                <a:schemeClr val="tx1"/>
              </a:solidFill>
              <a:effectLst/>
              <a:uLnTx/>
              <a:uFillTx/>
              <a:latin typeface="Calibri"/>
              <a:ea typeface="+mn-ea"/>
              <a:cs typeface="Comic Sans MS"/>
            </a:rPr>
            <a:t>Techniques</a:t>
          </a:r>
          <a:endParaRPr lang="en-US" b="0" dirty="0">
            <a:solidFill>
              <a:schemeClr val="tx1"/>
            </a:solidFill>
          </a:endParaRPr>
        </a:p>
      </dgm:t>
    </dgm:pt>
    <dgm:pt modelId="{5788BE7B-2C01-4B9D-939D-11195331E1D8}" type="parTrans" cxnId="{E9493637-0AA1-489B-B82D-437D5D98B081}">
      <dgm:prSet/>
      <dgm:spPr/>
      <dgm:t>
        <a:bodyPr/>
        <a:lstStyle/>
        <a:p>
          <a:endParaRPr lang="en-US"/>
        </a:p>
      </dgm:t>
    </dgm:pt>
    <dgm:pt modelId="{12F85988-CE8A-4239-B285-1D47116B29B6}" type="sibTrans" cxnId="{E9493637-0AA1-489B-B82D-437D5D98B081}">
      <dgm:prSet/>
      <dgm:spPr/>
      <dgm:t>
        <a:bodyPr/>
        <a:lstStyle/>
        <a:p>
          <a:endParaRPr lang="en-US"/>
        </a:p>
      </dgm:t>
    </dgm:pt>
    <dgm:pt modelId="{1F9ACA2E-D680-42F4-AA33-C718904B0291}">
      <dgm:prSet/>
      <dgm:spPr/>
      <dgm:t>
        <a:bodyPr/>
        <a:lstStyle/>
        <a:p>
          <a:r>
            <a:rPr lang="en-US" b="0" dirty="0">
              <a:solidFill>
                <a:schemeClr val="tx1"/>
              </a:solidFill>
            </a:rPr>
            <a:t>Meeting</a:t>
          </a:r>
        </a:p>
      </dgm:t>
    </dgm:pt>
    <dgm:pt modelId="{10E9D1C3-065A-4D12-9B40-021DBCF4ACE3}" type="parTrans" cxnId="{28F823B3-98C3-42CA-A504-FC966BA1DAE3}">
      <dgm:prSet/>
      <dgm:spPr/>
      <dgm:t>
        <a:bodyPr/>
        <a:lstStyle/>
        <a:p>
          <a:endParaRPr lang="en-US"/>
        </a:p>
      </dgm:t>
    </dgm:pt>
    <dgm:pt modelId="{D44A1E92-7947-4DDB-9BC0-79C299B07B33}" type="sibTrans" cxnId="{28F823B3-98C3-42CA-A504-FC966BA1DAE3}">
      <dgm:prSet/>
      <dgm:spPr/>
      <dgm:t>
        <a:bodyPr/>
        <a:lstStyle/>
        <a:p>
          <a:endParaRPr lang="en-US"/>
        </a:p>
      </dgm:t>
    </dgm:pt>
    <dgm:pt modelId="{CE686B2F-7632-402F-869F-C5E0C77785DA}" type="pres">
      <dgm:prSet presAssocID="{8EE04F92-FD28-464D-89AA-77BFA59995AB}" presName="Name0" presStyleCnt="0">
        <dgm:presLayoutVars>
          <dgm:dir/>
          <dgm:animLvl val="lvl"/>
          <dgm:resizeHandles val="exact"/>
        </dgm:presLayoutVars>
      </dgm:prSet>
      <dgm:spPr/>
    </dgm:pt>
    <dgm:pt modelId="{86174F41-D0C2-4218-9B1E-2ED6CCABC460}" type="pres">
      <dgm:prSet presAssocID="{8094AF4D-0B3A-4C99-BD6E-BDCE1E4FAF42}" presName="composite" presStyleCnt="0"/>
      <dgm:spPr/>
    </dgm:pt>
    <dgm:pt modelId="{FED3146A-3D65-409F-A696-E91D4A23E3E4}" type="pres">
      <dgm:prSet presAssocID="{8094AF4D-0B3A-4C99-BD6E-BDCE1E4FAF42}" presName="parTx" presStyleLbl="alignNode1" presStyleIdx="0" presStyleCnt="3">
        <dgm:presLayoutVars>
          <dgm:chMax val="0"/>
          <dgm:chPref val="0"/>
          <dgm:bulletEnabled val="1"/>
        </dgm:presLayoutVars>
      </dgm:prSet>
      <dgm:spPr/>
    </dgm:pt>
    <dgm:pt modelId="{20A498B8-7D52-4524-A10C-F189E5B0B3C1}" type="pres">
      <dgm:prSet presAssocID="{8094AF4D-0B3A-4C99-BD6E-BDCE1E4FAF42}" presName="desTx" presStyleLbl="alignAccFollowNode1" presStyleIdx="0" presStyleCnt="3">
        <dgm:presLayoutVars>
          <dgm:bulletEnabled val="1"/>
        </dgm:presLayoutVars>
      </dgm:prSet>
      <dgm:spPr/>
    </dgm:pt>
    <dgm:pt modelId="{1BAFD74A-90CD-41BB-8C76-82EE83B3861D}" type="pres">
      <dgm:prSet presAssocID="{AD2CD03A-FB16-4778-B388-0E6713F1F251}" presName="space" presStyleCnt="0"/>
      <dgm:spPr/>
    </dgm:pt>
    <dgm:pt modelId="{3714871C-BF4D-4BE9-BD65-94470A50E627}" type="pres">
      <dgm:prSet presAssocID="{3A2D715D-3895-45BC-B47B-06448DC70445}" presName="composite" presStyleCnt="0"/>
      <dgm:spPr/>
    </dgm:pt>
    <dgm:pt modelId="{9BE35484-FF0D-4162-A913-B98E8060D527}" type="pres">
      <dgm:prSet presAssocID="{3A2D715D-3895-45BC-B47B-06448DC70445}" presName="parTx" presStyleLbl="alignNode1" presStyleIdx="1" presStyleCnt="3">
        <dgm:presLayoutVars>
          <dgm:chMax val="0"/>
          <dgm:chPref val="0"/>
          <dgm:bulletEnabled val="1"/>
        </dgm:presLayoutVars>
      </dgm:prSet>
      <dgm:spPr/>
    </dgm:pt>
    <dgm:pt modelId="{E355BEE5-95B4-47F3-9ECD-C756C6A29BB3}" type="pres">
      <dgm:prSet presAssocID="{3A2D715D-3895-45BC-B47B-06448DC70445}" presName="desTx" presStyleLbl="alignAccFollowNode1" presStyleIdx="1" presStyleCnt="3">
        <dgm:presLayoutVars>
          <dgm:bulletEnabled val="1"/>
        </dgm:presLayoutVars>
      </dgm:prSet>
      <dgm:spPr/>
    </dgm:pt>
    <dgm:pt modelId="{4515483B-D42E-4465-B70F-45DD7B7D3E7A}" type="pres">
      <dgm:prSet presAssocID="{FCF5CE12-A2EC-429D-B2E0-6DBA8747C300}" presName="space" presStyleCnt="0"/>
      <dgm:spPr/>
    </dgm:pt>
    <dgm:pt modelId="{4C4A3911-11B9-43A6-AFA6-53F02186CFE9}" type="pres">
      <dgm:prSet presAssocID="{645B2E93-097F-4390-A8AE-2C1045749F8A}" presName="composite" presStyleCnt="0"/>
      <dgm:spPr/>
    </dgm:pt>
    <dgm:pt modelId="{45B802D6-53F6-4222-BDED-1AC23BE6857A}" type="pres">
      <dgm:prSet presAssocID="{645B2E93-097F-4390-A8AE-2C1045749F8A}" presName="parTx" presStyleLbl="alignNode1" presStyleIdx="2" presStyleCnt="3">
        <dgm:presLayoutVars>
          <dgm:chMax val="0"/>
          <dgm:chPref val="0"/>
          <dgm:bulletEnabled val="1"/>
        </dgm:presLayoutVars>
      </dgm:prSet>
      <dgm:spPr/>
    </dgm:pt>
    <dgm:pt modelId="{BE0718F4-DD6D-4EAE-90DE-5E21F522B80A}" type="pres">
      <dgm:prSet presAssocID="{645B2E93-097F-4390-A8AE-2C1045749F8A}" presName="desTx" presStyleLbl="alignAccFollowNode1" presStyleIdx="2" presStyleCnt="3">
        <dgm:presLayoutVars>
          <dgm:bulletEnabled val="1"/>
        </dgm:presLayoutVars>
      </dgm:prSet>
      <dgm:spPr/>
    </dgm:pt>
  </dgm:ptLst>
  <dgm:cxnLst>
    <dgm:cxn modelId="{1A836904-7141-495E-8CB5-746F702DBAAE}" type="presOf" srcId="{645B2E93-097F-4390-A8AE-2C1045749F8A}" destId="{45B802D6-53F6-4222-BDED-1AC23BE6857A}" srcOrd="0" destOrd="0" presId="urn:microsoft.com/office/officeart/2005/8/layout/hList1"/>
    <dgm:cxn modelId="{74A83111-8742-40B7-BDB0-517883EA3281}" srcId="{3A2D715D-3895-45BC-B47B-06448DC70445}" destId="{C9D3C6B1-A63C-4619-B5B0-2485E042BE80}" srcOrd="0" destOrd="0" parTransId="{13EA442E-1D68-4FDC-84C4-63690CD7FFFD}" sibTransId="{60B9232F-5F06-43DD-97B7-E699757DD82F}"/>
    <dgm:cxn modelId="{55A00014-D1E4-49EE-9C59-38C917D62E49}" type="presOf" srcId="{6D80EADE-7CB3-4F02-9754-B7E9D5AAF2C3}" destId="{20A498B8-7D52-4524-A10C-F189E5B0B3C1}" srcOrd="0" destOrd="2" presId="urn:microsoft.com/office/officeart/2005/8/layout/hList1"/>
    <dgm:cxn modelId="{A0545126-BC6B-4EF7-B14F-6371903E36D0}" srcId="{8094AF4D-0B3A-4C99-BD6E-BDCE1E4FAF42}" destId="{27F89661-90C5-4B2D-9A66-01FEF7A9B8D4}" srcOrd="1" destOrd="0" parTransId="{3BF3F1C9-14D8-401A-BF79-167F77E11E9F}" sibTransId="{746B9268-5E1A-425E-A7F8-D72C403CD150}"/>
    <dgm:cxn modelId="{28503327-336A-4C9E-8E4C-CBA202CFAB28}" type="presOf" srcId="{98836956-40CC-4F76-9223-5CE684EACD3A}" destId="{20A498B8-7D52-4524-A10C-F189E5B0B3C1}" srcOrd="0" destOrd="3" presId="urn:microsoft.com/office/officeart/2005/8/layout/hList1"/>
    <dgm:cxn modelId="{AC349027-5DDA-4BAE-9ADC-D05AFD694635}" srcId="{8EE04F92-FD28-464D-89AA-77BFA59995AB}" destId="{645B2E93-097F-4390-A8AE-2C1045749F8A}" srcOrd="2" destOrd="0" parTransId="{EF52D8D0-2230-4896-8FBA-FB71B018A2C5}" sibTransId="{476ECB86-E1AB-4A1B-9D3F-68CB60D09686}"/>
    <dgm:cxn modelId="{E9493637-0AA1-489B-B82D-437D5D98B081}" srcId="{3A2D715D-3895-45BC-B47B-06448DC70445}" destId="{D8270642-791C-4D6B-BECD-0AD396C8D514}" srcOrd="1" destOrd="0" parTransId="{5788BE7B-2C01-4B9D-939D-11195331E1D8}" sibTransId="{12F85988-CE8A-4239-B285-1D47116B29B6}"/>
    <dgm:cxn modelId="{2FF5C53B-C235-429C-9317-BA6C14EBEEBA}" type="presOf" srcId="{27F89661-90C5-4B2D-9A66-01FEF7A9B8D4}" destId="{20A498B8-7D52-4524-A10C-F189E5B0B3C1}" srcOrd="0" destOrd="1" presId="urn:microsoft.com/office/officeart/2005/8/layout/hList1"/>
    <dgm:cxn modelId="{1C5B963C-EC0E-4B7E-90C1-F5E44C886CE0}" srcId="{8094AF4D-0B3A-4C99-BD6E-BDCE1E4FAF42}" destId="{98836956-40CC-4F76-9223-5CE684EACD3A}" srcOrd="3" destOrd="0" parTransId="{9DC62ADE-D405-40C9-BF85-9BD5A0F2A2ED}" sibTransId="{C3C6701E-6A6F-4D75-9053-9F82FF7A123C}"/>
    <dgm:cxn modelId="{96210062-462D-43A0-9B97-2B9205F84C85}" type="presOf" srcId="{8B671806-DC2F-4207-99C6-58A6FB3663E2}" destId="{20A498B8-7D52-4524-A10C-F189E5B0B3C1}" srcOrd="0" destOrd="0" presId="urn:microsoft.com/office/officeart/2005/8/layout/hList1"/>
    <dgm:cxn modelId="{B8A6FA49-2DB1-4CBA-ABEA-DAB639806D3A}" type="presOf" srcId="{C9D3C6B1-A63C-4619-B5B0-2485E042BE80}" destId="{E355BEE5-95B4-47F3-9ECD-C756C6A29BB3}" srcOrd="0" destOrd="0" presId="urn:microsoft.com/office/officeart/2005/8/layout/hList1"/>
    <dgm:cxn modelId="{2FC1607A-7A86-42EB-BB96-C5077494573B}" srcId="{8094AF4D-0B3A-4C99-BD6E-BDCE1E4FAF42}" destId="{8B671806-DC2F-4207-99C6-58A6FB3663E2}" srcOrd="0" destOrd="0" parTransId="{4412D633-6D11-4743-B874-D34F053B21DC}" sibTransId="{1ABE8CC7-87B1-4917-81AD-C299A49BC462}"/>
    <dgm:cxn modelId="{F184A58A-895C-46C8-964D-DC63D986E711}" srcId="{8EE04F92-FD28-464D-89AA-77BFA59995AB}" destId="{3A2D715D-3895-45BC-B47B-06448DC70445}" srcOrd="1" destOrd="0" parTransId="{E1D919CD-7EF6-42F0-AAE6-E748A06D6BAA}" sibTransId="{FCF5CE12-A2EC-429D-B2E0-6DBA8747C300}"/>
    <dgm:cxn modelId="{573DF68F-26BA-458B-A119-ECD1DD22344E}" type="presOf" srcId="{D8270642-791C-4D6B-BECD-0AD396C8D514}" destId="{E355BEE5-95B4-47F3-9ECD-C756C6A29BB3}" srcOrd="0" destOrd="1" presId="urn:microsoft.com/office/officeart/2005/8/layout/hList1"/>
    <dgm:cxn modelId="{574A219F-29B4-4832-9887-B185370E6A54}" srcId="{8EE04F92-FD28-464D-89AA-77BFA59995AB}" destId="{8094AF4D-0B3A-4C99-BD6E-BDCE1E4FAF42}" srcOrd="0" destOrd="0" parTransId="{A56FA7BF-6BF0-4AC1-A2D8-DB8DDF9016C3}" sibTransId="{AD2CD03A-FB16-4778-B388-0E6713F1F251}"/>
    <dgm:cxn modelId="{140D41A4-64F0-402E-9DA2-D1D9F3573CB1}" type="presOf" srcId="{E909C48C-FEA5-463D-A540-45181B501653}" destId="{BE0718F4-DD6D-4EAE-90DE-5E21F522B80A}" srcOrd="0" destOrd="0" presId="urn:microsoft.com/office/officeart/2005/8/layout/hList1"/>
    <dgm:cxn modelId="{42388DAA-5862-458D-9723-78A2685B43D2}" srcId="{645B2E93-097F-4390-A8AE-2C1045749F8A}" destId="{E909C48C-FEA5-463D-A540-45181B501653}" srcOrd="0" destOrd="0" parTransId="{B36322DF-2229-4B36-8815-26DE84DC125C}" sibTransId="{88B91780-A0B6-4FB3-89DF-ED6E2F392BAC}"/>
    <dgm:cxn modelId="{28F823B3-98C3-42CA-A504-FC966BA1DAE3}" srcId="{3A2D715D-3895-45BC-B47B-06448DC70445}" destId="{1F9ACA2E-D680-42F4-AA33-C718904B0291}" srcOrd="2" destOrd="0" parTransId="{10E9D1C3-065A-4D12-9B40-021DBCF4ACE3}" sibTransId="{D44A1E92-7947-4DDB-9BC0-79C299B07B33}"/>
    <dgm:cxn modelId="{8D181ABA-EA23-4AFB-973C-0AB27C313AC7}" srcId="{8094AF4D-0B3A-4C99-BD6E-BDCE1E4FAF42}" destId="{6D80EADE-7CB3-4F02-9754-B7E9D5AAF2C3}" srcOrd="2" destOrd="0" parTransId="{54758DDB-2600-4927-9568-48C13021C481}" sibTransId="{8AAFDF50-1722-47E8-8908-67B6D916947E}"/>
    <dgm:cxn modelId="{5A40A1BF-8F96-4480-80DC-94AE394061B8}" type="presOf" srcId="{8EE04F92-FD28-464D-89AA-77BFA59995AB}" destId="{CE686B2F-7632-402F-869F-C5E0C77785DA}" srcOrd="0" destOrd="0" presId="urn:microsoft.com/office/officeart/2005/8/layout/hList1"/>
    <dgm:cxn modelId="{098538C3-5106-420F-8A0F-69CDBDD94662}" type="presOf" srcId="{8094AF4D-0B3A-4C99-BD6E-BDCE1E4FAF42}" destId="{FED3146A-3D65-409F-A696-E91D4A23E3E4}" srcOrd="0" destOrd="0" presId="urn:microsoft.com/office/officeart/2005/8/layout/hList1"/>
    <dgm:cxn modelId="{9B1167D9-1452-4CD9-BC66-49771CA70C83}" type="presOf" srcId="{3A2D715D-3895-45BC-B47B-06448DC70445}" destId="{9BE35484-FF0D-4162-A913-B98E8060D527}" srcOrd="0" destOrd="0" presId="urn:microsoft.com/office/officeart/2005/8/layout/hList1"/>
    <dgm:cxn modelId="{CD6235FC-B1DC-4979-913B-03578749A7A2}" type="presOf" srcId="{1F9ACA2E-D680-42F4-AA33-C718904B0291}" destId="{E355BEE5-95B4-47F3-9ECD-C756C6A29BB3}" srcOrd="0" destOrd="2" presId="urn:microsoft.com/office/officeart/2005/8/layout/hList1"/>
    <dgm:cxn modelId="{F179E6A9-3699-4017-863E-F45C0124450A}" type="presParOf" srcId="{CE686B2F-7632-402F-869F-C5E0C77785DA}" destId="{86174F41-D0C2-4218-9B1E-2ED6CCABC460}" srcOrd="0" destOrd="0" presId="urn:microsoft.com/office/officeart/2005/8/layout/hList1"/>
    <dgm:cxn modelId="{77B3928E-D076-4083-9DF6-A82B5D10CBD1}" type="presParOf" srcId="{86174F41-D0C2-4218-9B1E-2ED6CCABC460}" destId="{FED3146A-3D65-409F-A696-E91D4A23E3E4}" srcOrd="0" destOrd="0" presId="urn:microsoft.com/office/officeart/2005/8/layout/hList1"/>
    <dgm:cxn modelId="{661DD7A0-60BE-4E96-BB2C-FA047AE7CD5E}" type="presParOf" srcId="{86174F41-D0C2-4218-9B1E-2ED6CCABC460}" destId="{20A498B8-7D52-4524-A10C-F189E5B0B3C1}" srcOrd="1" destOrd="0" presId="urn:microsoft.com/office/officeart/2005/8/layout/hList1"/>
    <dgm:cxn modelId="{5F954E00-7AA6-4410-8188-B134621854ED}" type="presParOf" srcId="{CE686B2F-7632-402F-869F-C5E0C77785DA}" destId="{1BAFD74A-90CD-41BB-8C76-82EE83B3861D}" srcOrd="1" destOrd="0" presId="urn:microsoft.com/office/officeart/2005/8/layout/hList1"/>
    <dgm:cxn modelId="{8C136678-721B-4416-BA87-75A2979CE289}" type="presParOf" srcId="{CE686B2F-7632-402F-869F-C5E0C77785DA}" destId="{3714871C-BF4D-4BE9-BD65-94470A50E627}" srcOrd="2" destOrd="0" presId="urn:microsoft.com/office/officeart/2005/8/layout/hList1"/>
    <dgm:cxn modelId="{1B43CEE4-D6C1-4296-A47A-F455B779E6EE}" type="presParOf" srcId="{3714871C-BF4D-4BE9-BD65-94470A50E627}" destId="{9BE35484-FF0D-4162-A913-B98E8060D527}" srcOrd="0" destOrd="0" presId="urn:microsoft.com/office/officeart/2005/8/layout/hList1"/>
    <dgm:cxn modelId="{C17401D7-705C-434F-A27D-0F5C6AE69858}" type="presParOf" srcId="{3714871C-BF4D-4BE9-BD65-94470A50E627}" destId="{E355BEE5-95B4-47F3-9ECD-C756C6A29BB3}" srcOrd="1" destOrd="0" presId="urn:microsoft.com/office/officeart/2005/8/layout/hList1"/>
    <dgm:cxn modelId="{989BDB28-7288-4DC4-9466-7401168CB8CC}" type="presParOf" srcId="{CE686B2F-7632-402F-869F-C5E0C77785DA}" destId="{4515483B-D42E-4465-B70F-45DD7B7D3E7A}" srcOrd="3" destOrd="0" presId="urn:microsoft.com/office/officeart/2005/8/layout/hList1"/>
    <dgm:cxn modelId="{300CE4A1-467F-41FC-8C76-4BA9030206CB}" type="presParOf" srcId="{CE686B2F-7632-402F-869F-C5E0C77785DA}" destId="{4C4A3911-11B9-43A6-AFA6-53F02186CFE9}" srcOrd="4" destOrd="0" presId="urn:microsoft.com/office/officeart/2005/8/layout/hList1"/>
    <dgm:cxn modelId="{19C616FC-AEDA-4D8D-B6A5-DFBFF31A51A3}" type="presParOf" srcId="{4C4A3911-11B9-43A6-AFA6-53F02186CFE9}" destId="{45B802D6-53F6-4222-BDED-1AC23BE6857A}" srcOrd="0" destOrd="0" presId="urn:microsoft.com/office/officeart/2005/8/layout/hList1"/>
    <dgm:cxn modelId="{EB90C434-645A-4DB1-91A2-CA1A216D7A0F}" type="presParOf" srcId="{4C4A3911-11B9-43A6-AFA6-53F02186CFE9}" destId="{BE0718F4-DD6D-4EAE-90DE-5E21F522B80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4EDE0251-43AB-4BED-A71A-098A5A930F8E}">
      <dgm:prSet phldrT="[Text]" custT="1"/>
      <dgm:spPr>
        <a:xfrm rot="10800000">
          <a:off x="1612781" y="1865"/>
          <a:ext cx="4339282" cy="2079218"/>
        </a:xfrm>
      </dgm:spPr>
      <dgm:t>
        <a:bodyPr/>
        <a:lstStyle/>
        <a:p>
          <a:pPr marL="82550" indent="-82550" algn="just"/>
          <a:endParaRPr lang="en-US" sz="2400" b="0" dirty="0">
            <a:solidFill>
              <a:schemeClr val="tx1"/>
            </a:solidFill>
            <a:latin typeface="Calibri"/>
            <a:ea typeface="+mn-ea"/>
            <a:cs typeface="+mn-cs"/>
          </a:endParaRPr>
        </a:p>
      </dgm:t>
    </dgm:pt>
    <dgm:pt modelId="{6BED1E76-4331-4355-A781-9248F47E5EA6}" type="parTrans" cxnId="{0123BF22-D0B9-43C8-BFB8-3232C9014BED}">
      <dgm:prSet/>
      <dgm:spPr/>
      <dgm:t>
        <a:bodyPr/>
        <a:lstStyle/>
        <a:p>
          <a:endParaRPr lang="en-US"/>
        </a:p>
      </dgm:t>
    </dgm:pt>
    <dgm:pt modelId="{97378F11-B4B3-4875-ADE8-941FEE663EFB}" type="sibTrans" cxnId="{0123BF22-D0B9-43C8-BFB8-3232C9014BED}">
      <dgm:prSet/>
      <dgm:spPr/>
      <dgm:t>
        <a:bodyPr/>
        <a:lstStyle/>
        <a:p>
          <a:endParaRPr lang="en-US"/>
        </a:p>
      </dgm:t>
    </dgm:pt>
    <dgm:pt modelId="{870269B6-4112-4E4F-ABD8-795DDFDD3198}">
      <dgm:prSet phldrT="[Text]" custT="1"/>
      <dgm:spPr>
        <a:xfrm rot="10800000">
          <a:off x="1612781" y="1865"/>
          <a:ext cx="4339282" cy="2079218"/>
        </a:xfrm>
      </dgm:spPr>
      <dgm:t>
        <a:bodyPr/>
        <a:lstStyle/>
        <a:p>
          <a:pPr marL="82550" indent="-82550" algn="l"/>
          <a:r>
            <a:rPr lang="en-US" sz="2800" b="1" dirty="0">
              <a:latin typeface="Calibri" panose="020F0502020204030204" pitchFamily="34" charset="0"/>
            </a:rPr>
            <a:t>BUDGETING</a:t>
          </a:r>
          <a:endParaRPr lang="en-US" sz="2400" b="1" dirty="0">
            <a:solidFill>
              <a:schemeClr val="bg1"/>
            </a:solidFill>
            <a:latin typeface="Calibri"/>
            <a:ea typeface="+mn-ea"/>
            <a:cs typeface="+mn-cs"/>
          </a:endParaRPr>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224CF469-C495-45B8-9E4A-119EC6AA03FC}" type="pres">
      <dgm:prSet presAssocID="{7BE175C2-43D5-BF47-B71D-4EF4D2107E03}" presName="linear" presStyleCnt="0">
        <dgm:presLayoutVars>
          <dgm:animLvl val="lvl"/>
          <dgm:resizeHandles val="exact"/>
        </dgm:presLayoutVars>
      </dgm:prSet>
      <dgm:spPr/>
    </dgm:pt>
    <dgm:pt modelId="{CA5515A7-FA4D-4B85-9DD9-17359CF050D2}" type="pres">
      <dgm:prSet presAssocID="{870269B6-4112-4E4F-ABD8-795DDFDD3198}" presName="parentText" presStyleLbl="node1" presStyleIdx="0" presStyleCnt="1" custLinFactNeighborX="-5547" custLinFactNeighborY="-95067">
        <dgm:presLayoutVars>
          <dgm:chMax val="0"/>
          <dgm:bulletEnabled val="1"/>
        </dgm:presLayoutVars>
      </dgm:prSet>
      <dgm:spPr/>
    </dgm:pt>
    <dgm:pt modelId="{44DBF284-EFB8-48CB-AA9A-57838DF88D90}" type="pres">
      <dgm:prSet presAssocID="{870269B6-4112-4E4F-ABD8-795DDFDD3198}" presName="childText" presStyleLbl="revTx" presStyleIdx="0" presStyleCnt="1">
        <dgm:presLayoutVars>
          <dgm:bulletEnabled val="1"/>
        </dgm:presLayoutVars>
      </dgm:prSet>
      <dgm:spPr/>
    </dgm:pt>
  </dgm:ptLst>
  <dgm:cxnLst>
    <dgm:cxn modelId="{2D607720-4AAE-4DAE-A1EB-7F463EBE9396}" type="presOf" srcId="{4EDE0251-43AB-4BED-A71A-098A5A930F8E}" destId="{44DBF284-EFB8-48CB-AA9A-57838DF88D90}" srcOrd="0" destOrd="0" presId="urn:microsoft.com/office/officeart/2005/8/layout/vList2"/>
    <dgm:cxn modelId="{E6D25622-EABD-044C-816E-41F198C2B326}" srcId="{7BE175C2-43D5-BF47-B71D-4EF4D2107E03}" destId="{870269B6-4112-4E4F-ABD8-795DDFDD3198}" srcOrd="0" destOrd="0" parTransId="{A1011F09-7E36-094F-8195-C8FACF5F9B59}" sibTransId="{9CF3B767-8600-AA44-91F2-FBC1438A0182}"/>
    <dgm:cxn modelId="{0123BF22-D0B9-43C8-BFB8-3232C9014BED}" srcId="{870269B6-4112-4E4F-ABD8-795DDFDD3198}" destId="{4EDE0251-43AB-4BED-A71A-098A5A930F8E}" srcOrd="0" destOrd="0" parTransId="{6BED1E76-4331-4355-A781-9248F47E5EA6}" sibTransId="{97378F11-B4B3-4875-ADE8-941FEE663EFB}"/>
    <dgm:cxn modelId="{C568D639-E09E-4335-9CFB-10251525E5C7}" type="presOf" srcId="{870269B6-4112-4E4F-ABD8-795DDFDD3198}" destId="{CA5515A7-FA4D-4B85-9DD9-17359CF050D2}" srcOrd="0" destOrd="0" presId="urn:microsoft.com/office/officeart/2005/8/layout/vList2"/>
    <dgm:cxn modelId="{10727B72-7302-4A20-9C6A-2AADAF065272}" type="presOf" srcId="{7BE175C2-43D5-BF47-B71D-4EF4D2107E03}" destId="{224CF469-C495-45B8-9E4A-119EC6AA03FC}" srcOrd="0" destOrd="0" presId="urn:microsoft.com/office/officeart/2005/8/layout/vList2"/>
    <dgm:cxn modelId="{DE2D09B0-A40D-4E0B-9E5B-B4302161889F}" type="presParOf" srcId="{224CF469-C495-45B8-9E4A-119EC6AA03FC}" destId="{CA5515A7-FA4D-4B85-9DD9-17359CF050D2}" srcOrd="0" destOrd="0" presId="urn:microsoft.com/office/officeart/2005/8/layout/vList2"/>
    <dgm:cxn modelId="{3BFD157E-851F-4D10-870F-62BA5AC76E0D}" type="presParOf" srcId="{224CF469-C495-45B8-9E4A-119EC6AA03FC}" destId="{44DBF284-EFB8-48CB-AA9A-57838DF88D90}"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1.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4EDE0251-43AB-4BED-A71A-098A5A930F8E}">
      <dgm:prSet phldrT="[Text]" custT="1"/>
      <dgm:spPr>
        <a:xfrm rot="10800000">
          <a:off x="1612781" y="1865"/>
          <a:ext cx="4339282" cy="2079218"/>
        </a:xfrm>
      </dgm:spPr>
      <dgm:t>
        <a:bodyPr/>
        <a:lstStyle/>
        <a:p>
          <a:pPr marL="82550" indent="-82550" algn="just"/>
          <a:endParaRPr lang="en-US" sz="2400" b="0" dirty="0">
            <a:solidFill>
              <a:schemeClr val="tx1"/>
            </a:solidFill>
            <a:latin typeface="Calibri"/>
            <a:ea typeface="+mn-ea"/>
            <a:cs typeface="+mn-cs"/>
          </a:endParaRPr>
        </a:p>
      </dgm:t>
    </dgm:pt>
    <dgm:pt modelId="{6BED1E76-4331-4355-A781-9248F47E5EA6}" type="parTrans" cxnId="{0123BF22-D0B9-43C8-BFB8-3232C9014BED}">
      <dgm:prSet/>
      <dgm:spPr/>
      <dgm:t>
        <a:bodyPr/>
        <a:lstStyle/>
        <a:p>
          <a:endParaRPr lang="en-US"/>
        </a:p>
      </dgm:t>
    </dgm:pt>
    <dgm:pt modelId="{97378F11-B4B3-4875-ADE8-941FEE663EFB}" type="sibTrans" cxnId="{0123BF22-D0B9-43C8-BFB8-3232C9014BED}">
      <dgm:prSet/>
      <dgm:spPr/>
      <dgm:t>
        <a:bodyPr/>
        <a:lstStyle/>
        <a:p>
          <a:endParaRPr lang="en-US"/>
        </a:p>
      </dgm:t>
    </dgm:pt>
    <dgm:pt modelId="{870269B6-4112-4E4F-ABD8-795DDFDD3198}">
      <dgm:prSet phldrT="[Text]" custT="1"/>
      <dgm:spPr>
        <a:xfrm rot="10800000">
          <a:off x="1612781" y="1865"/>
          <a:ext cx="4339282" cy="2079218"/>
        </a:xfrm>
      </dgm:spPr>
      <dgm:t>
        <a:bodyPr/>
        <a:lstStyle/>
        <a:p>
          <a:pPr marL="82550" indent="-82550" algn="l"/>
          <a:r>
            <a:rPr lang="en-US" sz="2800" b="1" dirty="0">
              <a:latin typeface="Calibri" panose="020F0502020204030204" pitchFamily="34" charset="0"/>
            </a:rPr>
            <a:t>ESTIMASI BUDGET PROYEK</a:t>
          </a:r>
          <a:endParaRPr lang="en-US" sz="2400" b="1" dirty="0">
            <a:solidFill>
              <a:schemeClr val="bg1"/>
            </a:solidFill>
            <a:latin typeface="Calibri"/>
            <a:ea typeface="+mn-ea"/>
            <a:cs typeface="+mn-cs"/>
          </a:endParaRPr>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224CF469-C495-45B8-9E4A-119EC6AA03FC}" type="pres">
      <dgm:prSet presAssocID="{7BE175C2-43D5-BF47-B71D-4EF4D2107E03}" presName="linear" presStyleCnt="0">
        <dgm:presLayoutVars>
          <dgm:animLvl val="lvl"/>
          <dgm:resizeHandles val="exact"/>
        </dgm:presLayoutVars>
      </dgm:prSet>
      <dgm:spPr/>
    </dgm:pt>
    <dgm:pt modelId="{CA5515A7-FA4D-4B85-9DD9-17359CF050D2}" type="pres">
      <dgm:prSet presAssocID="{870269B6-4112-4E4F-ABD8-795DDFDD3198}" presName="parentText" presStyleLbl="node1" presStyleIdx="0" presStyleCnt="1" custLinFactNeighborX="-5547" custLinFactNeighborY="-95067">
        <dgm:presLayoutVars>
          <dgm:chMax val="0"/>
          <dgm:bulletEnabled val="1"/>
        </dgm:presLayoutVars>
      </dgm:prSet>
      <dgm:spPr/>
    </dgm:pt>
    <dgm:pt modelId="{44DBF284-EFB8-48CB-AA9A-57838DF88D90}" type="pres">
      <dgm:prSet presAssocID="{870269B6-4112-4E4F-ABD8-795DDFDD3198}" presName="childText" presStyleLbl="revTx" presStyleIdx="0" presStyleCnt="1">
        <dgm:presLayoutVars>
          <dgm:bulletEnabled val="1"/>
        </dgm:presLayoutVars>
      </dgm:prSet>
      <dgm:spPr/>
    </dgm:pt>
  </dgm:ptLst>
  <dgm:cxnLst>
    <dgm:cxn modelId="{E6D25622-EABD-044C-816E-41F198C2B326}" srcId="{7BE175C2-43D5-BF47-B71D-4EF4D2107E03}" destId="{870269B6-4112-4E4F-ABD8-795DDFDD3198}" srcOrd="0" destOrd="0" parTransId="{A1011F09-7E36-094F-8195-C8FACF5F9B59}" sibTransId="{9CF3B767-8600-AA44-91F2-FBC1438A0182}"/>
    <dgm:cxn modelId="{0123BF22-D0B9-43C8-BFB8-3232C9014BED}" srcId="{870269B6-4112-4E4F-ABD8-795DDFDD3198}" destId="{4EDE0251-43AB-4BED-A71A-098A5A930F8E}" srcOrd="0" destOrd="0" parTransId="{6BED1E76-4331-4355-A781-9248F47E5EA6}" sibTransId="{97378F11-B4B3-4875-ADE8-941FEE663EFB}"/>
    <dgm:cxn modelId="{F14AA632-59B1-472D-8550-4010E2E611A3}" type="presOf" srcId="{7BE175C2-43D5-BF47-B71D-4EF4D2107E03}" destId="{224CF469-C495-45B8-9E4A-119EC6AA03FC}" srcOrd="0" destOrd="0" presId="urn:microsoft.com/office/officeart/2005/8/layout/vList2"/>
    <dgm:cxn modelId="{FA67F633-18BB-406F-B11F-3F4CF92FB95A}" type="presOf" srcId="{4EDE0251-43AB-4BED-A71A-098A5A930F8E}" destId="{44DBF284-EFB8-48CB-AA9A-57838DF88D90}" srcOrd="0" destOrd="0" presId="urn:microsoft.com/office/officeart/2005/8/layout/vList2"/>
    <dgm:cxn modelId="{D938E476-D99C-4217-AEFD-CFF7D3573733}" type="presOf" srcId="{870269B6-4112-4E4F-ABD8-795DDFDD3198}" destId="{CA5515A7-FA4D-4B85-9DD9-17359CF050D2}" srcOrd="0" destOrd="0" presId="urn:microsoft.com/office/officeart/2005/8/layout/vList2"/>
    <dgm:cxn modelId="{87522595-EE3F-4F80-84A5-9C259C6EF4EB}" type="presParOf" srcId="{224CF469-C495-45B8-9E4A-119EC6AA03FC}" destId="{CA5515A7-FA4D-4B85-9DD9-17359CF050D2}" srcOrd="0" destOrd="0" presId="urn:microsoft.com/office/officeart/2005/8/layout/vList2"/>
    <dgm:cxn modelId="{AC34331F-282A-4FAC-9B23-0DA3F96CBDE9}" type="presParOf" srcId="{224CF469-C495-45B8-9E4A-119EC6AA03FC}" destId="{44DBF284-EFB8-48CB-AA9A-57838DF88D90}"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2.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870269B6-4112-4E4F-ABD8-795DDFDD3198}">
      <dgm:prSet phldrT="[Text]" custT="1"/>
      <dgm:spPr>
        <a:xfrm rot="10800000">
          <a:off x="1612781" y="1865"/>
          <a:ext cx="4339282" cy="2079218"/>
        </a:xfrm>
      </dgm:spPr>
      <dgm:t>
        <a:bodyPr/>
        <a:lstStyle/>
        <a:p>
          <a:pPr marL="82550" indent="-82550" algn="l"/>
          <a:r>
            <a:rPr lang="id-ID" sz="2800" dirty="0">
              <a:effectLst>
                <a:outerShdw blurRad="38100" dist="38100" dir="2700000" algn="tl">
                  <a:srgbClr val="000000">
                    <a:alpha val="43137"/>
                  </a:srgbClr>
                </a:outerShdw>
              </a:effectLst>
            </a:rPr>
            <a:t>Cost Management Plan</a:t>
          </a:r>
          <a:endParaRPr lang="en-US" sz="2800" b="0" dirty="0">
            <a:solidFill>
              <a:schemeClr val="tx1"/>
            </a:solidFill>
            <a:latin typeface="Calibri"/>
            <a:ea typeface="+mn-ea"/>
            <a:cs typeface="+mn-cs"/>
          </a:endParaRPr>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3528E10F-83B6-42A8-8E03-67F33E8ED842}">
      <dgm:prSet/>
      <dgm:spPr/>
      <dgm:t>
        <a:bodyPr/>
        <a:lstStyle/>
        <a:p>
          <a:r>
            <a:rPr lang="id-ID" dirty="0">
              <a:solidFill>
                <a:schemeClr val="tx1"/>
              </a:solidFill>
            </a:rPr>
            <a:t>Cost Management Plan bertujuan untuk mendefinisikan bagaimana biaya proyek akan dikelola dan dikontrol.</a:t>
          </a:r>
          <a:endParaRPr lang="id-ID" b="0" dirty="0">
            <a:solidFill>
              <a:schemeClr val="tx1"/>
            </a:solidFill>
          </a:endParaRPr>
        </a:p>
      </dgm:t>
    </dgm:pt>
    <dgm:pt modelId="{934619FC-00FF-4020-9C56-AF37F29BA592}" type="parTrans" cxnId="{A8F298B0-80E2-4A2E-83A7-F565CDFBF24A}">
      <dgm:prSet/>
      <dgm:spPr/>
      <dgm:t>
        <a:bodyPr/>
        <a:lstStyle/>
        <a:p>
          <a:endParaRPr lang="en-US"/>
        </a:p>
      </dgm:t>
    </dgm:pt>
    <dgm:pt modelId="{E8D384CA-6124-476F-8D26-4FA6655CDA30}" type="sibTrans" cxnId="{A8F298B0-80E2-4A2E-83A7-F565CDFBF24A}">
      <dgm:prSet/>
      <dgm:spPr/>
      <dgm:t>
        <a:bodyPr/>
        <a:lstStyle/>
        <a:p>
          <a:endParaRPr lang="en-US"/>
        </a:p>
      </dgm:t>
    </dgm:pt>
    <dgm:pt modelId="{D635A737-53BB-40E8-9F7E-25DEA43723DD}">
      <dgm:prSet/>
      <dgm:spPr/>
      <dgm:t>
        <a:bodyPr/>
        <a:lstStyle/>
        <a:p>
          <a:pPr rtl="0"/>
          <a:r>
            <a:rPr lang="en-US" dirty="0">
              <a:effectLst>
                <a:outerShdw blurRad="38100" dist="38100" dir="2700000" algn="tl">
                  <a:srgbClr val="000000">
                    <a:alpha val="43137"/>
                  </a:srgbClr>
                </a:outerShdw>
              </a:effectLst>
            </a:rPr>
            <a:t>Resource Management Plan</a:t>
          </a:r>
          <a:endParaRPr kumimoji="0" lang="en-US" b="0" i="0" u="none" strike="noStrike" cap="none" spc="-4" normalizeH="0" baseline="0" noProof="0" dirty="0">
            <a:ln>
              <a:noFill/>
            </a:ln>
            <a:solidFill>
              <a:schemeClr val="tx1"/>
            </a:solidFill>
            <a:effectLst/>
            <a:uLnTx/>
            <a:uFillTx/>
            <a:latin typeface="Calibri"/>
            <a:ea typeface="+mn-ea"/>
            <a:cs typeface="Comic Sans MS"/>
          </a:endParaRPr>
        </a:p>
      </dgm:t>
    </dgm:pt>
    <dgm:pt modelId="{8247C81B-FDFF-4054-A23C-1AECAC06F9F8}" type="parTrans" cxnId="{4ACF9381-91EC-4005-A57D-5DEC0ACBA719}">
      <dgm:prSet/>
      <dgm:spPr/>
      <dgm:t>
        <a:bodyPr/>
        <a:lstStyle/>
        <a:p>
          <a:endParaRPr lang="en-US"/>
        </a:p>
      </dgm:t>
    </dgm:pt>
    <dgm:pt modelId="{5D28FE61-DB11-44E5-A34F-D18CA074F14E}" type="sibTrans" cxnId="{4ACF9381-91EC-4005-A57D-5DEC0ACBA719}">
      <dgm:prSet/>
      <dgm:spPr/>
      <dgm:t>
        <a:bodyPr/>
        <a:lstStyle/>
        <a:p>
          <a:endParaRPr lang="en-US"/>
        </a:p>
      </dgm:t>
    </dgm:pt>
    <dgm:pt modelId="{FA84C9E6-EC54-4D7A-8A9B-1FDF486AE5E6}">
      <dgm:prSet/>
      <dgm:spPr/>
      <dgm:t>
        <a:bodyPr/>
        <a:lstStyle/>
        <a:p>
          <a:pPr rtl="0"/>
          <a:r>
            <a:rPr lang="en-US" dirty="0">
              <a:latin typeface="Times New Roman" pitchFamily="18" charset="0"/>
              <a:cs typeface="Times New Roman" pitchFamily="18" charset="0"/>
            </a:rPr>
            <a:t>Resource management plan </a:t>
          </a:r>
          <a:r>
            <a:rPr lang="en-US" dirty="0" err="1">
              <a:latin typeface="Times New Roman" pitchFamily="18" charset="0"/>
              <a:cs typeface="Times New Roman" pitchFamily="18" charset="0"/>
            </a:rPr>
            <a:t>menyediakan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informasi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pada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tarif</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personel</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dan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sumber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daya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lainnya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estimasi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biaya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perjalanan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dan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biaya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perkiraan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lainnya</a:t>
          </a:r>
          <a:r>
            <a:rPr lang="en-US" dirty="0">
              <a:latin typeface="Times New Roman" pitchFamily="18" charset="0"/>
              <a:cs typeface="Times New Roman" pitchFamily="18" charset="0"/>
            </a:rPr>
            <a:t> yang </a:t>
          </a:r>
          <a:r>
            <a:rPr lang="en-US" dirty="0" err="1">
              <a:latin typeface="Times New Roman" pitchFamily="18" charset="0"/>
              <a:cs typeface="Times New Roman" pitchFamily="18" charset="0"/>
            </a:rPr>
            <a:t>diperlukan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untuk</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memperkirakan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anggaran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proyek</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secara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keseluruhan</a:t>
          </a:r>
          <a:r>
            <a:rPr lang="en-US" dirty="0">
              <a:latin typeface="Times New Roman" pitchFamily="18" charset="0"/>
              <a:cs typeface="Times New Roman" pitchFamily="18" charset="0"/>
            </a:rPr>
            <a:t>.</a:t>
          </a:r>
          <a:endParaRPr kumimoji="0" lang="en-US" b="0" i="0" u="none" strike="noStrike" cap="none" spc="-4" normalizeH="0" baseline="0" noProof="0" dirty="0">
            <a:ln>
              <a:noFill/>
            </a:ln>
            <a:solidFill>
              <a:schemeClr val="tx1"/>
            </a:solidFill>
            <a:effectLst/>
            <a:uLnTx/>
            <a:uFillTx/>
            <a:latin typeface="Calibri"/>
            <a:ea typeface="+mn-ea"/>
            <a:cs typeface="Comic Sans MS"/>
          </a:endParaRPr>
        </a:p>
      </dgm:t>
    </dgm:pt>
    <dgm:pt modelId="{3F949E46-9D3E-497B-9B2D-AFDF41980D01}" type="parTrans" cxnId="{5AC33E0A-90B1-42B1-8AC1-A9E598D32E30}">
      <dgm:prSet/>
      <dgm:spPr/>
      <dgm:t>
        <a:bodyPr/>
        <a:lstStyle/>
        <a:p>
          <a:endParaRPr lang="en-US"/>
        </a:p>
      </dgm:t>
    </dgm:pt>
    <dgm:pt modelId="{4D4F38B3-2DC5-4E77-848D-1737FBB7787D}" type="sibTrans" cxnId="{5AC33E0A-90B1-42B1-8AC1-A9E598D32E30}">
      <dgm:prSet/>
      <dgm:spPr/>
      <dgm:t>
        <a:bodyPr/>
        <a:lstStyle/>
        <a:p>
          <a:endParaRPr lang="en-US"/>
        </a:p>
      </dgm:t>
    </dgm:pt>
    <dgm:pt modelId="{C2038953-1664-42EC-BF84-8999B46B945C}">
      <dgm:prSet/>
      <dgm:spPr/>
      <dgm:t>
        <a:bodyPr/>
        <a:lstStyle/>
        <a:p>
          <a:r>
            <a:rPr lang="id-ID" dirty="0">
              <a:solidFill>
                <a:schemeClr val="tx1"/>
              </a:solidFill>
            </a:rPr>
            <a:t>Hal ini termasuk metode yang digunakan untuk megetahui tingkat akurasi yang diperlukan untuk memperkirakan biaya aktivitas.</a:t>
          </a:r>
        </a:p>
      </dgm:t>
    </dgm:pt>
    <dgm:pt modelId="{5F750317-E04D-4C82-92CD-C7C792B155E0}" type="parTrans" cxnId="{664FB31F-98B1-4D44-88AE-B338FFCD4FB8}">
      <dgm:prSet/>
      <dgm:spPr/>
      <dgm:t>
        <a:bodyPr/>
        <a:lstStyle/>
        <a:p>
          <a:endParaRPr lang="en-US"/>
        </a:p>
      </dgm:t>
    </dgm:pt>
    <dgm:pt modelId="{AA30D85D-72F6-4D82-8ACD-F81F1319AF94}" type="sibTrans" cxnId="{664FB31F-98B1-4D44-88AE-B338FFCD4FB8}">
      <dgm:prSet/>
      <dgm:spPr/>
      <dgm:t>
        <a:bodyPr/>
        <a:lstStyle/>
        <a:p>
          <a:endParaRPr lang="en-US"/>
        </a:p>
      </dgm:t>
    </dgm:pt>
    <dgm:pt modelId="{224CF469-C495-45B8-9E4A-119EC6AA03FC}" type="pres">
      <dgm:prSet presAssocID="{7BE175C2-43D5-BF47-B71D-4EF4D2107E03}" presName="linear" presStyleCnt="0">
        <dgm:presLayoutVars>
          <dgm:animLvl val="lvl"/>
          <dgm:resizeHandles val="exact"/>
        </dgm:presLayoutVars>
      </dgm:prSet>
      <dgm:spPr/>
    </dgm:pt>
    <dgm:pt modelId="{CA5515A7-FA4D-4B85-9DD9-17359CF050D2}" type="pres">
      <dgm:prSet presAssocID="{870269B6-4112-4E4F-ABD8-795DDFDD3198}" presName="parentText" presStyleLbl="node1" presStyleIdx="0" presStyleCnt="2" custLinFactNeighborX="-5547" custLinFactNeighborY="-95067">
        <dgm:presLayoutVars>
          <dgm:chMax val="0"/>
          <dgm:bulletEnabled val="1"/>
        </dgm:presLayoutVars>
      </dgm:prSet>
      <dgm:spPr/>
    </dgm:pt>
    <dgm:pt modelId="{44DBF284-EFB8-48CB-AA9A-57838DF88D90}" type="pres">
      <dgm:prSet presAssocID="{870269B6-4112-4E4F-ABD8-795DDFDD3198}" presName="childText" presStyleLbl="revTx" presStyleIdx="0" presStyleCnt="2">
        <dgm:presLayoutVars>
          <dgm:bulletEnabled val="1"/>
        </dgm:presLayoutVars>
      </dgm:prSet>
      <dgm:spPr/>
    </dgm:pt>
    <dgm:pt modelId="{BDFA52F3-62EA-4C96-BB5C-8FB251B716DA}" type="pres">
      <dgm:prSet presAssocID="{D635A737-53BB-40E8-9F7E-25DEA43723DD}" presName="parentText" presStyleLbl="node1" presStyleIdx="1" presStyleCnt="2">
        <dgm:presLayoutVars>
          <dgm:chMax val="0"/>
          <dgm:bulletEnabled val="1"/>
        </dgm:presLayoutVars>
      </dgm:prSet>
      <dgm:spPr/>
    </dgm:pt>
    <dgm:pt modelId="{BF6C7C5C-4DA7-4263-BB84-81A1AE71CD95}" type="pres">
      <dgm:prSet presAssocID="{D635A737-53BB-40E8-9F7E-25DEA43723DD}" presName="childText" presStyleLbl="revTx" presStyleIdx="1" presStyleCnt="2">
        <dgm:presLayoutVars>
          <dgm:bulletEnabled val="1"/>
        </dgm:presLayoutVars>
      </dgm:prSet>
      <dgm:spPr/>
    </dgm:pt>
  </dgm:ptLst>
  <dgm:cxnLst>
    <dgm:cxn modelId="{5AC33E0A-90B1-42B1-8AC1-A9E598D32E30}" srcId="{D635A737-53BB-40E8-9F7E-25DEA43723DD}" destId="{FA84C9E6-EC54-4D7A-8A9B-1FDF486AE5E6}" srcOrd="0" destOrd="0" parTransId="{3F949E46-9D3E-497B-9B2D-AFDF41980D01}" sibTransId="{4D4F38B3-2DC5-4E77-848D-1737FBB7787D}"/>
    <dgm:cxn modelId="{664FB31F-98B1-4D44-88AE-B338FFCD4FB8}" srcId="{870269B6-4112-4E4F-ABD8-795DDFDD3198}" destId="{C2038953-1664-42EC-BF84-8999B46B945C}" srcOrd="1" destOrd="0" parTransId="{5F750317-E04D-4C82-92CD-C7C792B155E0}" sibTransId="{AA30D85D-72F6-4D82-8ACD-F81F1319AF94}"/>
    <dgm:cxn modelId="{E6D25622-EABD-044C-816E-41F198C2B326}" srcId="{7BE175C2-43D5-BF47-B71D-4EF4D2107E03}" destId="{870269B6-4112-4E4F-ABD8-795DDFDD3198}" srcOrd="0" destOrd="0" parTransId="{A1011F09-7E36-094F-8195-C8FACF5F9B59}" sibTransId="{9CF3B767-8600-AA44-91F2-FBC1438A0182}"/>
    <dgm:cxn modelId="{DF69476B-9312-4CB8-B385-490646E14267}" type="presOf" srcId="{FA84C9E6-EC54-4D7A-8A9B-1FDF486AE5E6}" destId="{BF6C7C5C-4DA7-4263-BB84-81A1AE71CD95}" srcOrd="0" destOrd="0" presId="urn:microsoft.com/office/officeart/2005/8/layout/vList2"/>
    <dgm:cxn modelId="{2F881F58-9083-4D15-A1E9-24EBB15D5E2D}" type="presOf" srcId="{870269B6-4112-4E4F-ABD8-795DDFDD3198}" destId="{CA5515A7-FA4D-4B85-9DD9-17359CF050D2}" srcOrd="0" destOrd="0" presId="urn:microsoft.com/office/officeart/2005/8/layout/vList2"/>
    <dgm:cxn modelId="{13D9F97D-2D60-4B99-9D8F-C662AA29C705}" type="presOf" srcId="{3528E10F-83B6-42A8-8E03-67F33E8ED842}" destId="{44DBF284-EFB8-48CB-AA9A-57838DF88D90}" srcOrd="0" destOrd="0" presId="urn:microsoft.com/office/officeart/2005/8/layout/vList2"/>
    <dgm:cxn modelId="{4ACF9381-91EC-4005-A57D-5DEC0ACBA719}" srcId="{7BE175C2-43D5-BF47-B71D-4EF4D2107E03}" destId="{D635A737-53BB-40E8-9F7E-25DEA43723DD}" srcOrd="1" destOrd="0" parTransId="{8247C81B-FDFF-4054-A23C-1AECAC06F9F8}" sibTransId="{5D28FE61-DB11-44E5-A34F-D18CA074F14E}"/>
    <dgm:cxn modelId="{E550DC92-8D28-4903-BBBE-4F77A1A55969}" type="presOf" srcId="{7BE175C2-43D5-BF47-B71D-4EF4D2107E03}" destId="{224CF469-C495-45B8-9E4A-119EC6AA03FC}" srcOrd="0" destOrd="0" presId="urn:microsoft.com/office/officeart/2005/8/layout/vList2"/>
    <dgm:cxn modelId="{820D6E95-D8CF-497A-B08F-F2C77ED2FC61}" type="presOf" srcId="{C2038953-1664-42EC-BF84-8999B46B945C}" destId="{44DBF284-EFB8-48CB-AA9A-57838DF88D90}" srcOrd="0" destOrd="1" presId="urn:microsoft.com/office/officeart/2005/8/layout/vList2"/>
    <dgm:cxn modelId="{5FA658A2-5811-49CD-AA5F-227854FA72E2}" type="presOf" srcId="{D635A737-53BB-40E8-9F7E-25DEA43723DD}" destId="{BDFA52F3-62EA-4C96-BB5C-8FB251B716DA}" srcOrd="0" destOrd="0" presId="urn:microsoft.com/office/officeart/2005/8/layout/vList2"/>
    <dgm:cxn modelId="{A8F298B0-80E2-4A2E-83A7-F565CDFBF24A}" srcId="{870269B6-4112-4E4F-ABD8-795DDFDD3198}" destId="{3528E10F-83B6-42A8-8E03-67F33E8ED842}" srcOrd="0" destOrd="0" parTransId="{934619FC-00FF-4020-9C56-AF37F29BA592}" sibTransId="{E8D384CA-6124-476F-8D26-4FA6655CDA30}"/>
    <dgm:cxn modelId="{95D6218A-09E9-4DEC-A83F-655A31F1EE6A}" type="presParOf" srcId="{224CF469-C495-45B8-9E4A-119EC6AA03FC}" destId="{CA5515A7-FA4D-4B85-9DD9-17359CF050D2}" srcOrd="0" destOrd="0" presId="urn:microsoft.com/office/officeart/2005/8/layout/vList2"/>
    <dgm:cxn modelId="{8877A72E-45FE-4ACC-A061-64D26D53E51F}" type="presParOf" srcId="{224CF469-C495-45B8-9E4A-119EC6AA03FC}" destId="{44DBF284-EFB8-48CB-AA9A-57838DF88D90}" srcOrd="1" destOrd="0" presId="urn:microsoft.com/office/officeart/2005/8/layout/vList2"/>
    <dgm:cxn modelId="{72FAD60C-0047-4C8D-B429-242F6625ACCD}" type="presParOf" srcId="{224CF469-C495-45B8-9E4A-119EC6AA03FC}" destId="{BDFA52F3-62EA-4C96-BB5C-8FB251B716DA}" srcOrd="2" destOrd="0" presId="urn:microsoft.com/office/officeart/2005/8/layout/vList2"/>
    <dgm:cxn modelId="{A3C62BB5-AB22-4C13-ADE9-061C09DD3F4A}" type="presParOf" srcId="{224CF469-C495-45B8-9E4A-119EC6AA03FC}" destId="{BF6C7C5C-4DA7-4263-BB84-81A1AE71CD95}"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3.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870269B6-4112-4E4F-ABD8-795DDFDD3198}">
      <dgm:prSet phldrT="[Text]" custT="1"/>
      <dgm:spPr>
        <a:xfrm rot="10800000">
          <a:off x="1612781" y="1865"/>
          <a:ext cx="4339282" cy="2079218"/>
        </a:xfrm>
      </dgm:spPr>
      <dgm:t>
        <a:bodyPr/>
        <a:lstStyle/>
        <a:p>
          <a:pPr marL="82550" indent="-82550" algn="l"/>
          <a:r>
            <a:rPr lang="id-ID" sz="2800" dirty="0">
              <a:effectLst>
                <a:outerShdw blurRad="38100" dist="38100" dir="2700000" algn="tl">
                  <a:srgbClr val="000000">
                    <a:alpha val="43137"/>
                  </a:srgbClr>
                </a:outerShdw>
              </a:effectLst>
            </a:rPr>
            <a:t>Scope Baseline</a:t>
          </a:r>
          <a:endParaRPr lang="en-US" sz="2800" b="0" dirty="0">
            <a:solidFill>
              <a:schemeClr val="tx1"/>
            </a:solidFill>
            <a:latin typeface="Calibri"/>
            <a:ea typeface="+mn-ea"/>
            <a:cs typeface="+mn-cs"/>
          </a:endParaRPr>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3528E10F-83B6-42A8-8E03-67F33E8ED842}">
      <dgm:prSet/>
      <dgm:spPr/>
      <dgm:t>
        <a:bodyPr/>
        <a:lstStyle/>
        <a:p>
          <a:r>
            <a:rPr lang="id-ID" b="1" dirty="0"/>
            <a:t>Projectscope statement </a:t>
          </a:r>
          <a:r>
            <a:rPr lang="id-ID" dirty="0"/>
            <a:t>: pembatasan formal dalam suatu periode untuk pengeluaran dari dana proyek bisa diwajibkan oleh prganisasi, dengan persetujuan ataau tujuan lain seperti agen pemerintah. Kendala dalam dana ini ditunjukkan dalam project scope statement.</a:t>
          </a:r>
          <a:endParaRPr lang="id-ID" b="0" dirty="0">
            <a:solidFill>
              <a:schemeClr val="tx1"/>
            </a:solidFill>
          </a:endParaRPr>
        </a:p>
      </dgm:t>
    </dgm:pt>
    <dgm:pt modelId="{934619FC-00FF-4020-9C56-AF37F29BA592}" type="parTrans" cxnId="{A8F298B0-80E2-4A2E-83A7-F565CDFBF24A}">
      <dgm:prSet/>
      <dgm:spPr/>
      <dgm:t>
        <a:bodyPr/>
        <a:lstStyle/>
        <a:p>
          <a:endParaRPr lang="en-US"/>
        </a:p>
      </dgm:t>
    </dgm:pt>
    <dgm:pt modelId="{E8D384CA-6124-476F-8D26-4FA6655CDA30}" type="sibTrans" cxnId="{A8F298B0-80E2-4A2E-83A7-F565CDFBF24A}">
      <dgm:prSet/>
      <dgm:spPr/>
      <dgm:t>
        <a:bodyPr/>
        <a:lstStyle/>
        <a:p>
          <a:endParaRPr lang="en-US"/>
        </a:p>
      </dgm:t>
    </dgm:pt>
    <dgm:pt modelId="{394B4BB9-9BAF-4459-9FD5-6D4D7EC3B40D}">
      <dgm:prSet/>
      <dgm:spPr/>
      <dgm:t>
        <a:bodyPr/>
        <a:lstStyle/>
        <a:p>
          <a:r>
            <a:rPr lang="id-ID" b="1"/>
            <a:t>Work breakdown structure </a:t>
          </a:r>
          <a:r>
            <a:rPr lang="id-ID"/>
            <a:t>: menunjukkan hubungan antar semua proyek yang deliverable dan komponennya yang bermacam-macam.</a:t>
          </a:r>
          <a:endParaRPr lang="id-ID" dirty="0"/>
        </a:p>
      </dgm:t>
    </dgm:pt>
    <dgm:pt modelId="{12177F8B-8411-4249-9F6D-E1E2B37D12AA}" type="parTrans" cxnId="{0BE61D53-005D-4B70-98D3-E25CA7A58F30}">
      <dgm:prSet/>
      <dgm:spPr/>
      <dgm:t>
        <a:bodyPr/>
        <a:lstStyle/>
        <a:p>
          <a:endParaRPr lang="en-US"/>
        </a:p>
      </dgm:t>
    </dgm:pt>
    <dgm:pt modelId="{44787821-57F1-4369-A934-B57B65F2F19E}" type="sibTrans" cxnId="{0BE61D53-005D-4B70-98D3-E25CA7A58F30}">
      <dgm:prSet/>
      <dgm:spPr/>
      <dgm:t>
        <a:bodyPr/>
        <a:lstStyle/>
        <a:p>
          <a:endParaRPr lang="en-US"/>
        </a:p>
      </dgm:t>
    </dgm:pt>
    <dgm:pt modelId="{F5D898E9-4695-4880-8513-214C4F543691}">
      <dgm:prSet/>
      <dgm:spPr/>
      <dgm:t>
        <a:bodyPr/>
        <a:lstStyle/>
        <a:p>
          <a:r>
            <a:rPr lang="id-ID" b="1" dirty="0"/>
            <a:t>WBS dictionary</a:t>
          </a:r>
          <a:r>
            <a:rPr lang="id-ID" dirty="0"/>
            <a:t> : memberikan identifikasi dari maksud deliverable dan deskripsi masing masing pekerjaan dalam kompone WBS yang dibutuhkan untuk memproduksinya.</a:t>
          </a:r>
        </a:p>
      </dgm:t>
    </dgm:pt>
    <dgm:pt modelId="{893B10F3-21CB-4E89-A66F-AC7C759F5D33}" type="parTrans" cxnId="{AA52A298-0B90-4625-AA0E-BC4A7A1847CA}">
      <dgm:prSet/>
      <dgm:spPr/>
      <dgm:t>
        <a:bodyPr/>
        <a:lstStyle/>
        <a:p>
          <a:endParaRPr lang="en-US"/>
        </a:p>
      </dgm:t>
    </dgm:pt>
    <dgm:pt modelId="{134B44D3-B1DB-4DCE-8E95-430B05DAE580}" type="sibTrans" cxnId="{AA52A298-0B90-4625-AA0E-BC4A7A1847CA}">
      <dgm:prSet/>
      <dgm:spPr/>
      <dgm:t>
        <a:bodyPr/>
        <a:lstStyle/>
        <a:p>
          <a:endParaRPr lang="en-US"/>
        </a:p>
      </dgm:t>
    </dgm:pt>
    <dgm:pt modelId="{224CF469-C495-45B8-9E4A-119EC6AA03FC}" type="pres">
      <dgm:prSet presAssocID="{7BE175C2-43D5-BF47-B71D-4EF4D2107E03}" presName="linear" presStyleCnt="0">
        <dgm:presLayoutVars>
          <dgm:animLvl val="lvl"/>
          <dgm:resizeHandles val="exact"/>
        </dgm:presLayoutVars>
      </dgm:prSet>
      <dgm:spPr/>
    </dgm:pt>
    <dgm:pt modelId="{CA5515A7-FA4D-4B85-9DD9-17359CF050D2}" type="pres">
      <dgm:prSet presAssocID="{870269B6-4112-4E4F-ABD8-795DDFDD3198}" presName="parentText" presStyleLbl="node1" presStyleIdx="0" presStyleCnt="1" custLinFactNeighborX="-5547" custLinFactNeighborY="-95067">
        <dgm:presLayoutVars>
          <dgm:chMax val="0"/>
          <dgm:bulletEnabled val="1"/>
        </dgm:presLayoutVars>
      </dgm:prSet>
      <dgm:spPr/>
    </dgm:pt>
    <dgm:pt modelId="{44DBF284-EFB8-48CB-AA9A-57838DF88D90}" type="pres">
      <dgm:prSet presAssocID="{870269B6-4112-4E4F-ABD8-795DDFDD3198}" presName="childText" presStyleLbl="revTx" presStyleIdx="0" presStyleCnt="1">
        <dgm:presLayoutVars>
          <dgm:bulletEnabled val="1"/>
        </dgm:presLayoutVars>
      </dgm:prSet>
      <dgm:spPr/>
    </dgm:pt>
  </dgm:ptLst>
  <dgm:cxnLst>
    <dgm:cxn modelId="{06190F03-C339-4618-B01C-2F0C11DBE021}" type="presOf" srcId="{394B4BB9-9BAF-4459-9FD5-6D4D7EC3B40D}" destId="{44DBF284-EFB8-48CB-AA9A-57838DF88D90}" srcOrd="0" destOrd="1" presId="urn:microsoft.com/office/officeart/2005/8/layout/vList2"/>
    <dgm:cxn modelId="{E6D25622-EABD-044C-816E-41F198C2B326}" srcId="{7BE175C2-43D5-BF47-B71D-4EF4D2107E03}" destId="{870269B6-4112-4E4F-ABD8-795DDFDD3198}" srcOrd="0" destOrd="0" parTransId="{A1011F09-7E36-094F-8195-C8FACF5F9B59}" sibTransId="{9CF3B767-8600-AA44-91F2-FBC1438A0182}"/>
    <dgm:cxn modelId="{0BE61D53-005D-4B70-98D3-E25CA7A58F30}" srcId="{870269B6-4112-4E4F-ABD8-795DDFDD3198}" destId="{394B4BB9-9BAF-4459-9FD5-6D4D7EC3B40D}" srcOrd="1" destOrd="0" parTransId="{12177F8B-8411-4249-9F6D-E1E2B37D12AA}" sibTransId="{44787821-57F1-4369-A934-B57B65F2F19E}"/>
    <dgm:cxn modelId="{A262AD85-285F-4D48-8FBB-4D2E1C645406}" type="presOf" srcId="{F5D898E9-4695-4880-8513-214C4F543691}" destId="{44DBF284-EFB8-48CB-AA9A-57838DF88D90}" srcOrd="0" destOrd="2" presId="urn:microsoft.com/office/officeart/2005/8/layout/vList2"/>
    <dgm:cxn modelId="{AA52A298-0B90-4625-AA0E-BC4A7A1847CA}" srcId="{870269B6-4112-4E4F-ABD8-795DDFDD3198}" destId="{F5D898E9-4695-4880-8513-214C4F543691}" srcOrd="2" destOrd="0" parTransId="{893B10F3-21CB-4E89-A66F-AC7C759F5D33}" sibTransId="{134B44D3-B1DB-4DCE-8E95-430B05DAE580}"/>
    <dgm:cxn modelId="{AF5767AF-9393-4D78-9A7A-17DB7F3427B4}" type="presOf" srcId="{7BE175C2-43D5-BF47-B71D-4EF4D2107E03}" destId="{224CF469-C495-45B8-9E4A-119EC6AA03FC}" srcOrd="0" destOrd="0" presId="urn:microsoft.com/office/officeart/2005/8/layout/vList2"/>
    <dgm:cxn modelId="{A8F298B0-80E2-4A2E-83A7-F565CDFBF24A}" srcId="{870269B6-4112-4E4F-ABD8-795DDFDD3198}" destId="{3528E10F-83B6-42A8-8E03-67F33E8ED842}" srcOrd="0" destOrd="0" parTransId="{934619FC-00FF-4020-9C56-AF37F29BA592}" sibTransId="{E8D384CA-6124-476F-8D26-4FA6655CDA30}"/>
    <dgm:cxn modelId="{8E711ABF-D376-4673-B9A1-7861A5D0D513}" type="presOf" srcId="{870269B6-4112-4E4F-ABD8-795DDFDD3198}" destId="{CA5515A7-FA4D-4B85-9DD9-17359CF050D2}" srcOrd="0" destOrd="0" presId="urn:microsoft.com/office/officeart/2005/8/layout/vList2"/>
    <dgm:cxn modelId="{A1B168C1-16E1-4F04-8F87-B6DFAE82C16F}" type="presOf" srcId="{3528E10F-83B6-42A8-8E03-67F33E8ED842}" destId="{44DBF284-EFB8-48CB-AA9A-57838DF88D90}" srcOrd="0" destOrd="0" presId="urn:microsoft.com/office/officeart/2005/8/layout/vList2"/>
    <dgm:cxn modelId="{68475D45-B7D4-4EAE-88A2-47AF65BA3E8A}" type="presParOf" srcId="{224CF469-C495-45B8-9E4A-119EC6AA03FC}" destId="{CA5515A7-FA4D-4B85-9DD9-17359CF050D2}" srcOrd="0" destOrd="0" presId="urn:microsoft.com/office/officeart/2005/8/layout/vList2"/>
    <dgm:cxn modelId="{7059B069-7CC3-4911-9BD6-CE7C5C71AA9C}" type="presParOf" srcId="{224CF469-C495-45B8-9E4A-119EC6AA03FC}" destId="{44DBF284-EFB8-48CB-AA9A-57838DF88D90}"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4.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870269B6-4112-4E4F-ABD8-795DDFDD3198}">
      <dgm:prSet phldrT="[Text]" custT="1"/>
      <dgm:spPr>
        <a:xfrm rot="10800000">
          <a:off x="1612781" y="1865"/>
          <a:ext cx="4339282" cy="2079218"/>
        </a:xfrm>
      </dgm:spPr>
      <dgm:t>
        <a:bodyPr/>
        <a:lstStyle/>
        <a:p>
          <a:pPr marL="82550" indent="-82550" algn="l"/>
          <a:r>
            <a:rPr lang="id-ID" sz="3600" dirty="0">
              <a:effectLst>
                <a:outerShdw blurRad="38100" dist="38100" dir="2700000" algn="tl">
                  <a:srgbClr val="000000">
                    <a:alpha val="43137"/>
                  </a:srgbClr>
                </a:outerShdw>
              </a:effectLst>
            </a:rPr>
            <a:t>Basis of Estimates</a:t>
          </a:r>
          <a:endParaRPr lang="en-US" sz="3600" b="0" dirty="0">
            <a:solidFill>
              <a:schemeClr val="tx1"/>
            </a:solidFill>
            <a:latin typeface="Calibri"/>
            <a:ea typeface="+mn-ea"/>
            <a:cs typeface="+mn-cs"/>
          </a:endParaRPr>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3528E10F-83B6-42A8-8E03-67F33E8ED842}">
      <dgm:prSet custT="1"/>
      <dgm:spPr/>
      <dgm:t>
        <a:bodyPr/>
        <a:lstStyle/>
        <a:p>
          <a:r>
            <a:rPr lang="id-ID" sz="2400" dirty="0">
              <a:latin typeface="Times New Roman" pitchFamily="18" charset="0"/>
              <a:cs typeface="Times New Roman" pitchFamily="18" charset="0"/>
            </a:rPr>
            <a:t>Detail pendukung untuk perkiraan biaya terkandung dalam basis of estimates, yang seharusnya menspesifikasikan semua asumsi dasar yang berhubungan dengan pencantuman dan pengecualian dari biaya tidak langsung atau biaya lain lain dalam project budget.</a:t>
          </a:r>
          <a:endParaRPr lang="id-ID" sz="2400" b="0" dirty="0">
            <a:solidFill>
              <a:schemeClr val="tx1"/>
            </a:solidFill>
          </a:endParaRPr>
        </a:p>
      </dgm:t>
    </dgm:pt>
    <dgm:pt modelId="{934619FC-00FF-4020-9C56-AF37F29BA592}" type="parTrans" cxnId="{A8F298B0-80E2-4A2E-83A7-F565CDFBF24A}">
      <dgm:prSet/>
      <dgm:spPr/>
      <dgm:t>
        <a:bodyPr/>
        <a:lstStyle/>
        <a:p>
          <a:endParaRPr lang="en-US"/>
        </a:p>
      </dgm:t>
    </dgm:pt>
    <dgm:pt modelId="{E8D384CA-6124-476F-8D26-4FA6655CDA30}" type="sibTrans" cxnId="{A8F298B0-80E2-4A2E-83A7-F565CDFBF24A}">
      <dgm:prSet/>
      <dgm:spPr/>
      <dgm:t>
        <a:bodyPr/>
        <a:lstStyle/>
        <a:p>
          <a:endParaRPr lang="en-US"/>
        </a:p>
      </dgm:t>
    </dgm:pt>
    <dgm:pt modelId="{2E2624EF-BA55-4A47-9E0B-F602599115B4}">
      <dgm:prSet custT="1"/>
      <dgm:spPr/>
      <dgm:t>
        <a:bodyPr/>
        <a:lstStyle/>
        <a:p>
          <a:r>
            <a:rPr lang="id-ID" sz="3200" dirty="0">
              <a:effectLst>
                <a:outerShdw blurRad="38100" dist="38100" dir="2700000" algn="tl">
                  <a:srgbClr val="000000">
                    <a:alpha val="43137"/>
                  </a:srgbClr>
                </a:outerShdw>
              </a:effectLst>
            </a:rPr>
            <a:t>Project Schedule</a:t>
          </a:r>
          <a:endParaRPr lang="id-ID" sz="3200" b="0" dirty="0">
            <a:solidFill>
              <a:schemeClr val="tx1"/>
            </a:solidFill>
          </a:endParaRPr>
        </a:p>
      </dgm:t>
    </dgm:pt>
    <dgm:pt modelId="{1AA0EE70-4807-44A2-9CE3-32979BAACCD8}" type="parTrans" cxnId="{2E9C60AE-CEE6-4614-9768-AC4FCEFA2787}">
      <dgm:prSet/>
      <dgm:spPr/>
      <dgm:t>
        <a:bodyPr/>
        <a:lstStyle/>
        <a:p>
          <a:endParaRPr lang="en-US"/>
        </a:p>
      </dgm:t>
    </dgm:pt>
    <dgm:pt modelId="{84537D11-4240-480D-B153-2CA27B87A69B}" type="sibTrans" cxnId="{2E9C60AE-CEE6-4614-9768-AC4FCEFA2787}">
      <dgm:prSet/>
      <dgm:spPr/>
      <dgm:t>
        <a:bodyPr/>
        <a:lstStyle/>
        <a:p>
          <a:endParaRPr lang="en-US"/>
        </a:p>
      </dgm:t>
    </dgm:pt>
    <dgm:pt modelId="{51483999-99E4-4A33-8167-24AC98FD60BF}">
      <dgm:prSet custT="1"/>
      <dgm:spPr/>
      <dgm:t>
        <a:bodyPr/>
        <a:lstStyle/>
        <a:p>
          <a:r>
            <a:rPr lang="id-ID" sz="2800" dirty="0"/>
            <a:t>Rencana proyek termasuk tanggal rencana mulai dan berakhir suatu kegiatan proyek, milestone,work packages,dan cotrol accounts. Informasi ini bisa digunakan untuk mencaoai cost untuk periode kalender yang costnya sudah direncanakan dan timbul.</a:t>
          </a:r>
          <a:endParaRPr lang="id-ID" sz="3200" b="0" dirty="0">
            <a:solidFill>
              <a:schemeClr val="tx1"/>
            </a:solidFill>
          </a:endParaRPr>
        </a:p>
      </dgm:t>
    </dgm:pt>
    <dgm:pt modelId="{2EEFD7CB-4307-4138-A8E3-E01ADB9D4F77}" type="parTrans" cxnId="{6865856D-A559-4C89-89CC-C62CBC440A1B}">
      <dgm:prSet/>
      <dgm:spPr/>
      <dgm:t>
        <a:bodyPr/>
        <a:lstStyle/>
        <a:p>
          <a:endParaRPr lang="en-US"/>
        </a:p>
      </dgm:t>
    </dgm:pt>
    <dgm:pt modelId="{1DC62C9D-7A2D-445E-8BB3-78DBDC6AA98F}" type="sibTrans" cxnId="{6865856D-A559-4C89-89CC-C62CBC440A1B}">
      <dgm:prSet/>
      <dgm:spPr/>
      <dgm:t>
        <a:bodyPr/>
        <a:lstStyle/>
        <a:p>
          <a:endParaRPr lang="en-US"/>
        </a:p>
      </dgm:t>
    </dgm:pt>
    <dgm:pt modelId="{224CF469-C495-45B8-9E4A-119EC6AA03FC}" type="pres">
      <dgm:prSet presAssocID="{7BE175C2-43D5-BF47-B71D-4EF4D2107E03}" presName="linear" presStyleCnt="0">
        <dgm:presLayoutVars>
          <dgm:animLvl val="lvl"/>
          <dgm:resizeHandles val="exact"/>
        </dgm:presLayoutVars>
      </dgm:prSet>
      <dgm:spPr/>
    </dgm:pt>
    <dgm:pt modelId="{CA5515A7-FA4D-4B85-9DD9-17359CF050D2}" type="pres">
      <dgm:prSet presAssocID="{870269B6-4112-4E4F-ABD8-795DDFDD3198}" presName="parentText" presStyleLbl="node1" presStyleIdx="0" presStyleCnt="2" custLinFactNeighborX="-5547" custLinFactNeighborY="-95067">
        <dgm:presLayoutVars>
          <dgm:chMax val="0"/>
          <dgm:bulletEnabled val="1"/>
        </dgm:presLayoutVars>
      </dgm:prSet>
      <dgm:spPr/>
    </dgm:pt>
    <dgm:pt modelId="{44DBF284-EFB8-48CB-AA9A-57838DF88D90}" type="pres">
      <dgm:prSet presAssocID="{870269B6-4112-4E4F-ABD8-795DDFDD3198}" presName="childText" presStyleLbl="revTx" presStyleIdx="0" presStyleCnt="2">
        <dgm:presLayoutVars>
          <dgm:bulletEnabled val="1"/>
        </dgm:presLayoutVars>
      </dgm:prSet>
      <dgm:spPr/>
    </dgm:pt>
    <dgm:pt modelId="{58F151C0-1F7D-4CB2-8011-13C2D3A75539}" type="pres">
      <dgm:prSet presAssocID="{2E2624EF-BA55-4A47-9E0B-F602599115B4}" presName="parentText" presStyleLbl="node1" presStyleIdx="1" presStyleCnt="2">
        <dgm:presLayoutVars>
          <dgm:chMax val="0"/>
          <dgm:bulletEnabled val="1"/>
        </dgm:presLayoutVars>
      </dgm:prSet>
      <dgm:spPr/>
    </dgm:pt>
    <dgm:pt modelId="{364CBAF8-796D-4487-BA8D-E3A0DB6D3BB8}" type="pres">
      <dgm:prSet presAssocID="{2E2624EF-BA55-4A47-9E0B-F602599115B4}" presName="childText" presStyleLbl="revTx" presStyleIdx="1" presStyleCnt="2">
        <dgm:presLayoutVars>
          <dgm:bulletEnabled val="1"/>
        </dgm:presLayoutVars>
      </dgm:prSet>
      <dgm:spPr/>
    </dgm:pt>
  </dgm:ptLst>
  <dgm:cxnLst>
    <dgm:cxn modelId="{E6D25622-EABD-044C-816E-41F198C2B326}" srcId="{7BE175C2-43D5-BF47-B71D-4EF4D2107E03}" destId="{870269B6-4112-4E4F-ABD8-795DDFDD3198}" srcOrd="0" destOrd="0" parTransId="{A1011F09-7E36-094F-8195-C8FACF5F9B59}" sibTransId="{9CF3B767-8600-AA44-91F2-FBC1438A0182}"/>
    <dgm:cxn modelId="{BE94E361-4435-4C07-92EB-A08574E1B356}" type="presOf" srcId="{7BE175C2-43D5-BF47-B71D-4EF4D2107E03}" destId="{224CF469-C495-45B8-9E4A-119EC6AA03FC}" srcOrd="0" destOrd="0" presId="urn:microsoft.com/office/officeart/2005/8/layout/vList2"/>
    <dgm:cxn modelId="{6865856D-A559-4C89-89CC-C62CBC440A1B}" srcId="{2E2624EF-BA55-4A47-9E0B-F602599115B4}" destId="{51483999-99E4-4A33-8167-24AC98FD60BF}" srcOrd="0" destOrd="0" parTransId="{2EEFD7CB-4307-4138-A8E3-E01ADB9D4F77}" sibTransId="{1DC62C9D-7A2D-445E-8BB3-78DBDC6AA98F}"/>
    <dgm:cxn modelId="{DA960188-F42F-41D2-AD08-3EA95638EFF0}" type="presOf" srcId="{870269B6-4112-4E4F-ABD8-795DDFDD3198}" destId="{CA5515A7-FA4D-4B85-9DD9-17359CF050D2}" srcOrd="0" destOrd="0" presId="urn:microsoft.com/office/officeart/2005/8/layout/vList2"/>
    <dgm:cxn modelId="{6BE0FEA4-A6C6-4E8A-8FA6-7D82D6A6B671}" type="presOf" srcId="{3528E10F-83B6-42A8-8E03-67F33E8ED842}" destId="{44DBF284-EFB8-48CB-AA9A-57838DF88D90}" srcOrd="0" destOrd="0" presId="urn:microsoft.com/office/officeart/2005/8/layout/vList2"/>
    <dgm:cxn modelId="{261345A5-2C5A-4777-A468-9A55770DF1DD}" type="presOf" srcId="{51483999-99E4-4A33-8167-24AC98FD60BF}" destId="{364CBAF8-796D-4487-BA8D-E3A0DB6D3BB8}" srcOrd="0" destOrd="0" presId="urn:microsoft.com/office/officeart/2005/8/layout/vList2"/>
    <dgm:cxn modelId="{2E9C60AE-CEE6-4614-9768-AC4FCEFA2787}" srcId="{7BE175C2-43D5-BF47-B71D-4EF4D2107E03}" destId="{2E2624EF-BA55-4A47-9E0B-F602599115B4}" srcOrd="1" destOrd="0" parTransId="{1AA0EE70-4807-44A2-9CE3-32979BAACCD8}" sibTransId="{84537D11-4240-480D-B153-2CA27B87A69B}"/>
    <dgm:cxn modelId="{A8F298B0-80E2-4A2E-83A7-F565CDFBF24A}" srcId="{870269B6-4112-4E4F-ABD8-795DDFDD3198}" destId="{3528E10F-83B6-42A8-8E03-67F33E8ED842}" srcOrd="0" destOrd="0" parTransId="{934619FC-00FF-4020-9C56-AF37F29BA592}" sibTransId="{E8D384CA-6124-476F-8D26-4FA6655CDA30}"/>
    <dgm:cxn modelId="{5CD5FAF2-2AF8-4630-BEC2-46FB97714C29}" type="presOf" srcId="{2E2624EF-BA55-4A47-9E0B-F602599115B4}" destId="{58F151C0-1F7D-4CB2-8011-13C2D3A75539}" srcOrd="0" destOrd="0" presId="urn:microsoft.com/office/officeart/2005/8/layout/vList2"/>
    <dgm:cxn modelId="{2C072D91-5BCB-4B16-9CDF-1FAE95097951}" type="presParOf" srcId="{224CF469-C495-45B8-9E4A-119EC6AA03FC}" destId="{CA5515A7-FA4D-4B85-9DD9-17359CF050D2}" srcOrd="0" destOrd="0" presId="urn:microsoft.com/office/officeart/2005/8/layout/vList2"/>
    <dgm:cxn modelId="{8F88FAC6-10F4-4C98-BBA2-F3F2D4A37B44}" type="presParOf" srcId="{224CF469-C495-45B8-9E4A-119EC6AA03FC}" destId="{44DBF284-EFB8-48CB-AA9A-57838DF88D90}" srcOrd="1" destOrd="0" presId="urn:microsoft.com/office/officeart/2005/8/layout/vList2"/>
    <dgm:cxn modelId="{7302E611-108D-416E-A32B-00057C8A2C32}" type="presParOf" srcId="{224CF469-C495-45B8-9E4A-119EC6AA03FC}" destId="{58F151C0-1F7D-4CB2-8011-13C2D3A75539}" srcOrd="2" destOrd="0" presId="urn:microsoft.com/office/officeart/2005/8/layout/vList2"/>
    <dgm:cxn modelId="{6ED760F5-C257-4022-8BCC-5A2CD6EFB537}" type="presParOf" srcId="{224CF469-C495-45B8-9E4A-119EC6AA03FC}" destId="{364CBAF8-796D-4487-BA8D-E3A0DB6D3BB8}"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5.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870269B6-4112-4E4F-ABD8-795DDFDD3198}">
      <dgm:prSet phldrT="[Text]" custT="1"/>
      <dgm:spPr>
        <a:xfrm rot="10800000">
          <a:off x="1612781" y="1865"/>
          <a:ext cx="4339282" cy="2079218"/>
        </a:xfrm>
      </dgm:spPr>
      <dgm:t>
        <a:bodyPr/>
        <a:lstStyle/>
        <a:p>
          <a:pPr marL="82550" indent="-82550" algn="l"/>
          <a:r>
            <a:rPr lang="en-US" sz="2800" dirty="0">
              <a:effectLst>
                <a:outerShdw blurRad="38100" dist="38100" dir="2700000" algn="tl">
                  <a:srgbClr val="000000">
                    <a:alpha val="43137"/>
                  </a:srgbClr>
                </a:outerShdw>
              </a:effectLst>
            </a:rPr>
            <a:t>Cost estimates</a:t>
          </a:r>
          <a:endParaRPr lang="en-US" sz="2800" b="0" dirty="0">
            <a:solidFill>
              <a:schemeClr val="tx1"/>
            </a:solidFill>
            <a:latin typeface="Calibri"/>
            <a:ea typeface="+mn-ea"/>
            <a:cs typeface="+mn-cs"/>
          </a:endParaRPr>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3528E10F-83B6-42A8-8E03-67F33E8ED842}">
      <dgm:prSet/>
      <dgm:spPr/>
      <dgm:t>
        <a:bodyPr/>
        <a:lstStyle/>
        <a:p>
          <a:r>
            <a:rPr lang="en-US" dirty="0" err="1">
              <a:latin typeface="Times New Roman" pitchFamily="18" charset="0"/>
              <a:cs typeface="Times New Roman" pitchFamily="18" charset="0"/>
            </a:rPr>
            <a:t>Estimasi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biaya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untuk</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setiap</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aktivitas</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dalam</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paket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pekerjaan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diagregasi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untuk</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mendapatkan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estimasi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biaya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untuk</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setiap</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paket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pekerjaan</a:t>
          </a:r>
          <a:endParaRPr lang="id-ID" b="0" dirty="0">
            <a:solidFill>
              <a:schemeClr val="tx1"/>
            </a:solidFill>
          </a:endParaRPr>
        </a:p>
      </dgm:t>
    </dgm:pt>
    <dgm:pt modelId="{934619FC-00FF-4020-9C56-AF37F29BA592}" type="parTrans" cxnId="{A8F298B0-80E2-4A2E-83A7-F565CDFBF24A}">
      <dgm:prSet/>
      <dgm:spPr/>
      <dgm:t>
        <a:bodyPr/>
        <a:lstStyle/>
        <a:p>
          <a:endParaRPr lang="en-US"/>
        </a:p>
      </dgm:t>
    </dgm:pt>
    <dgm:pt modelId="{E8D384CA-6124-476F-8D26-4FA6655CDA30}" type="sibTrans" cxnId="{A8F298B0-80E2-4A2E-83A7-F565CDFBF24A}">
      <dgm:prSet/>
      <dgm:spPr/>
      <dgm:t>
        <a:bodyPr/>
        <a:lstStyle/>
        <a:p>
          <a:endParaRPr lang="en-US"/>
        </a:p>
      </dgm:t>
    </dgm:pt>
    <dgm:pt modelId="{AC8E5110-B2FE-47CC-94DE-8E4DC3496E52}">
      <dgm:prSet/>
      <dgm:spPr/>
      <dgm:t>
        <a:bodyPr/>
        <a:lstStyle/>
        <a:p>
          <a:r>
            <a:rPr lang="id-ID" dirty="0">
              <a:effectLst>
                <a:outerShdw blurRad="38100" dist="38100" dir="2700000" algn="tl">
                  <a:srgbClr val="000000">
                    <a:alpha val="43137"/>
                  </a:srgbClr>
                </a:outerShdw>
              </a:effectLst>
            </a:rPr>
            <a:t>Risk Register</a:t>
          </a:r>
          <a:endParaRPr lang="id-ID" b="0" dirty="0">
            <a:solidFill>
              <a:schemeClr val="tx1"/>
            </a:solidFill>
          </a:endParaRPr>
        </a:p>
      </dgm:t>
    </dgm:pt>
    <dgm:pt modelId="{213B6BB6-61AB-49A1-8EE0-DEF451090689}" type="parTrans" cxnId="{BD135B10-04D8-4095-997D-C5A6F39D3E60}">
      <dgm:prSet/>
      <dgm:spPr/>
      <dgm:t>
        <a:bodyPr/>
        <a:lstStyle/>
        <a:p>
          <a:endParaRPr lang="en-US"/>
        </a:p>
      </dgm:t>
    </dgm:pt>
    <dgm:pt modelId="{7A214843-2753-4A78-8D77-1DB0B536E861}" type="sibTrans" cxnId="{BD135B10-04D8-4095-997D-C5A6F39D3E60}">
      <dgm:prSet/>
      <dgm:spPr/>
      <dgm:t>
        <a:bodyPr/>
        <a:lstStyle/>
        <a:p>
          <a:endParaRPr lang="en-US"/>
        </a:p>
      </dgm:t>
    </dgm:pt>
    <dgm:pt modelId="{CE56E8C2-E829-45F7-879B-C97A8CC2A402}">
      <dgm:prSet/>
      <dgm:spPr/>
      <dgm:t>
        <a:bodyPr/>
        <a:lstStyle/>
        <a:p>
          <a:r>
            <a:rPr lang="id-ID" dirty="0">
              <a:latin typeface="Times New Roman" pitchFamily="18" charset="0"/>
              <a:cs typeface="Times New Roman" pitchFamily="18" charset="0"/>
            </a:rPr>
            <a:t>Untuk mereview dan mempertimbangkan bagaimana menjumlahkan cost dari risk response. Update risk register termasuk update dokumen proyek..</a:t>
          </a:r>
          <a:endParaRPr lang="id-ID" b="0" dirty="0">
            <a:solidFill>
              <a:schemeClr val="tx1"/>
            </a:solidFill>
          </a:endParaRPr>
        </a:p>
      </dgm:t>
    </dgm:pt>
    <dgm:pt modelId="{095C9009-4A95-4D73-B0E5-C89DC59D085F}" type="parTrans" cxnId="{97F33B8E-CA1C-4E1D-8200-52524F60000C}">
      <dgm:prSet/>
      <dgm:spPr/>
      <dgm:t>
        <a:bodyPr/>
        <a:lstStyle/>
        <a:p>
          <a:endParaRPr lang="en-US"/>
        </a:p>
      </dgm:t>
    </dgm:pt>
    <dgm:pt modelId="{ABE28BD7-0B41-4585-9895-4135D1F682E6}" type="sibTrans" cxnId="{97F33B8E-CA1C-4E1D-8200-52524F60000C}">
      <dgm:prSet/>
      <dgm:spPr/>
      <dgm:t>
        <a:bodyPr/>
        <a:lstStyle/>
        <a:p>
          <a:endParaRPr lang="en-US"/>
        </a:p>
      </dgm:t>
    </dgm:pt>
    <dgm:pt modelId="{224CF469-C495-45B8-9E4A-119EC6AA03FC}" type="pres">
      <dgm:prSet presAssocID="{7BE175C2-43D5-BF47-B71D-4EF4D2107E03}" presName="linear" presStyleCnt="0">
        <dgm:presLayoutVars>
          <dgm:animLvl val="lvl"/>
          <dgm:resizeHandles val="exact"/>
        </dgm:presLayoutVars>
      </dgm:prSet>
      <dgm:spPr/>
    </dgm:pt>
    <dgm:pt modelId="{CA5515A7-FA4D-4B85-9DD9-17359CF050D2}" type="pres">
      <dgm:prSet presAssocID="{870269B6-4112-4E4F-ABD8-795DDFDD3198}" presName="parentText" presStyleLbl="node1" presStyleIdx="0" presStyleCnt="2" custLinFactNeighborX="-5547" custLinFactNeighborY="-95067">
        <dgm:presLayoutVars>
          <dgm:chMax val="0"/>
          <dgm:bulletEnabled val="1"/>
        </dgm:presLayoutVars>
      </dgm:prSet>
      <dgm:spPr/>
    </dgm:pt>
    <dgm:pt modelId="{44DBF284-EFB8-48CB-AA9A-57838DF88D90}" type="pres">
      <dgm:prSet presAssocID="{870269B6-4112-4E4F-ABD8-795DDFDD3198}" presName="childText" presStyleLbl="revTx" presStyleIdx="0" presStyleCnt="2">
        <dgm:presLayoutVars>
          <dgm:bulletEnabled val="1"/>
        </dgm:presLayoutVars>
      </dgm:prSet>
      <dgm:spPr/>
    </dgm:pt>
    <dgm:pt modelId="{80763964-A101-48C1-BEAB-7B7892D35AAE}" type="pres">
      <dgm:prSet presAssocID="{AC8E5110-B2FE-47CC-94DE-8E4DC3496E52}" presName="parentText" presStyleLbl="node1" presStyleIdx="1" presStyleCnt="2">
        <dgm:presLayoutVars>
          <dgm:chMax val="0"/>
          <dgm:bulletEnabled val="1"/>
        </dgm:presLayoutVars>
      </dgm:prSet>
      <dgm:spPr/>
    </dgm:pt>
    <dgm:pt modelId="{FC264248-9585-440F-B6A0-1700D092E834}" type="pres">
      <dgm:prSet presAssocID="{AC8E5110-B2FE-47CC-94DE-8E4DC3496E52}" presName="childText" presStyleLbl="revTx" presStyleIdx="1" presStyleCnt="2">
        <dgm:presLayoutVars>
          <dgm:bulletEnabled val="1"/>
        </dgm:presLayoutVars>
      </dgm:prSet>
      <dgm:spPr/>
    </dgm:pt>
  </dgm:ptLst>
  <dgm:cxnLst>
    <dgm:cxn modelId="{F545270F-39CC-4C31-89EA-B5D6CCC09AA1}" type="presOf" srcId="{AC8E5110-B2FE-47CC-94DE-8E4DC3496E52}" destId="{80763964-A101-48C1-BEAB-7B7892D35AAE}" srcOrd="0" destOrd="0" presId="urn:microsoft.com/office/officeart/2005/8/layout/vList2"/>
    <dgm:cxn modelId="{BD135B10-04D8-4095-997D-C5A6F39D3E60}" srcId="{7BE175C2-43D5-BF47-B71D-4EF4D2107E03}" destId="{AC8E5110-B2FE-47CC-94DE-8E4DC3496E52}" srcOrd="1" destOrd="0" parTransId="{213B6BB6-61AB-49A1-8EE0-DEF451090689}" sibTransId="{7A214843-2753-4A78-8D77-1DB0B536E861}"/>
    <dgm:cxn modelId="{E6D25622-EABD-044C-816E-41F198C2B326}" srcId="{7BE175C2-43D5-BF47-B71D-4EF4D2107E03}" destId="{870269B6-4112-4E4F-ABD8-795DDFDD3198}" srcOrd="0" destOrd="0" parTransId="{A1011F09-7E36-094F-8195-C8FACF5F9B59}" sibTransId="{9CF3B767-8600-AA44-91F2-FBC1438A0182}"/>
    <dgm:cxn modelId="{3935C632-7ADD-44CB-8DDC-20E36B04A2AD}" type="presOf" srcId="{870269B6-4112-4E4F-ABD8-795DDFDD3198}" destId="{CA5515A7-FA4D-4B85-9DD9-17359CF050D2}" srcOrd="0" destOrd="0" presId="urn:microsoft.com/office/officeart/2005/8/layout/vList2"/>
    <dgm:cxn modelId="{A0D8E96F-6A22-483F-A727-60586B2C2066}" type="presOf" srcId="{CE56E8C2-E829-45F7-879B-C97A8CC2A402}" destId="{FC264248-9585-440F-B6A0-1700D092E834}" srcOrd="0" destOrd="0" presId="urn:microsoft.com/office/officeart/2005/8/layout/vList2"/>
    <dgm:cxn modelId="{97F33B8E-CA1C-4E1D-8200-52524F60000C}" srcId="{AC8E5110-B2FE-47CC-94DE-8E4DC3496E52}" destId="{CE56E8C2-E829-45F7-879B-C97A8CC2A402}" srcOrd="0" destOrd="0" parTransId="{095C9009-4A95-4D73-B0E5-C89DC59D085F}" sibTransId="{ABE28BD7-0B41-4585-9895-4135D1F682E6}"/>
    <dgm:cxn modelId="{064A79A4-25D8-4F65-BB01-ECE12D5C0F02}" type="presOf" srcId="{7BE175C2-43D5-BF47-B71D-4EF4D2107E03}" destId="{224CF469-C495-45B8-9E4A-119EC6AA03FC}" srcOrd="0" destOrd="0" presId="urn:microsoft.com/office/officeart/2005/8/layout/vList2"/>
    <dgm:cxn modelId="{A8F298B0-80E2-4A2E-83A7-F565CDFBF24A}" srcId="{870269B6-4112-4E4F-ABD8-795DDFDD3198}" destId="{3528E10F-83B6-42A8-8E03-67F33E8ED842}" srcOrd="0" destOrd="0" parTransId="{934619FC-00FF-4020-9C56-AF37F29BA592}" sibTransId="{E8D384CA-6124-476F-8D26-4FA6655CDA30}"/>
    <dgm:cxn modelId="{50831DDE-1CB0-4AEC-989D-6A1CB520C05B}" type="presOf" srcId="{3528E10F-83B6-42A8-8E03-67F33E8ED842}" destId="{44DBF284-EFB8-48CB-AA9A-57838DF88D90}" srcOrd="0" destOrd="0" presId="urn:microsoft.com/office/officeart/2005/8/layout/vList2"/>
    <dgm:cxn modelId="{DD4DEA24-09C5-4447-B0F3-3C2488BC4CA2}" type="presParOf" srcId="{224CF469-C495-45B8-9E4A-119EC6AA03FC}" destId="{CA5515A7-FA4D-4B85-9DD9-17359CF050D2}" srcOrd="0" destOrd="0" presId="urn:microsoft.com/office/officeart/2005/8/layout/vList2"/>
    <dgm:cxn modelId="{F4D921ED-5966-4604-BD16-D166E148E7A0}" type="presParOf" srcId="{224CF469-C495-45B8-9E4A-119EC6AA03FC}" destId="{44DBF284-EFB8-48CB-AA9A-57838DF88D90}" srcOrd="1" destOrd="0" presId="urn:microsoft.com/office/officeart/2005/8/layout/vList2"/>
    <dgm:cxn modelId="{6B60F429-C8AD-4DA8-A4B6-99FB768170F7}" type="presParOf" srcId="{224CF469-C495-45B8-9E4A-119EC6AA03FC}" destId="{80763964-A101-48C1-BEAB-7B7892D35AAE}" srcOrd="2" destOrd="0" presId="urn:microsoft.com/office/officeart/2005/8/layout/vList2"/>
    <dgm:cxn modelId="{DB20FF15-A38B-4028-96E2-C2E291B43F0E}" type="presParOf" srcId="{224CF469-C495-45B8-9E4A-119EC6AA03FC}" destId="{FC264248-9585-440F-B6A0-1700D092E834}"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6.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870269B6-4112-4E4F-ABD8-795DDFDD3198}">
      <dgm:prSet phldrT="[Text]" custT="1"/>
      <dgm:spPr>
        <a:xfrm rot="10800000">
          <a:off x="1612781" y="1865"/>
          <a:ext cx="4339282" cy="2079218"/>
        </a:xfrm>
      </dgm:spPr>
      <dgm:t>
        <a:bodyPr/>
        <a:lstStyle/>
        <a:p>
          <a:pPr marL="82550" indent="-82550" algn="l"/>
          <a:r>
            <a:rPr lang="en-US" sz="3200" dirty="0">
              <a:effectLst>
                <a:outerShdw blurRad="38100" dist="38100" dir="2700000" algn="tl">
                  <a:srgbClr val="000000">
                    <a:alpha val="43137"/>
                  </a:srgbClr>
                </a:outerShdw>
              </a:effectLst>
            </a:rPr>
            <a:t>Business Case</a:t>
          </a:r>
          <a:endParaRPr lang="en-US" sz="3200" b="0" dirty="0">
            <a:solidFill>
              <a:schemeClr val="tx1"/>
            </a:solidFill>
            <a:latin typeface="Calibri"/>
            <a:ea typeface="+mn-ea"/>
            <a:cs typeface="+mn-cs"/>
          </a:endParaRPr>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3528E10F-83B6-42A8-8E03-67F33E8ED842}">
      <dgm:prSet/>
      <dgm:spPr/>
      <dgm:t>
        <a:bodyPr/>
        <a:lstStyle/>
        <a:p>
          <a:r>
            <a:rPr lang="en-US" dirty="0">
              <a:latin typeface="Times New Roman" pitchFamily="18" charset="0"/>
              <a:cs typeface="Times New Roman" pitchFamily="18" charset="0"/>
            </a:rPr>
            <a:t>Business Case </a:t>
          </a:r>
          <a:r>
            <a:rPr lang="en-US" dirty="0" err="1">
              <a:latin typeface="Times New Roman" pitchFamily="18" charset="0"/>
              <a:cs typeface="Times New Roman" pitchFamily="18" charset="0"/>
            </a:rPr>
            <a:t>mengidentifikasi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faktor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penentu</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keberhasilan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untuk</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proyek</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termasuk</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faktor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keberhasilan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finansial</a:t>
          </a:r>
          <a:r>
            <a:rPr lang="en-US" dirty="0">
              <a:latin typeface="Times New Roman" pitchFamily="18" charset="0"/>
              <a:cs typeface="Times New Roman" pitchFamily="18" charset="0"/>
            </a:rPr>
            <a:t>.</a:t>
          </a:r>
          <a:endParaRPr lang="id-ID" b="0" dirty="0">
            <a:solidFill>
              <a:schemeClr val="tx1"/>
            </a:solidFill>
          </a:endParaRPr>
        </a:p>
      </dgm:t>
    </dgm:pt>
    <dgm:pt modelId="{934619FC-00FF-4020-9C56-AF37F29BA592}" type="parTrans" cxnId="{A8F298B0-80E2-4A2E-83A7-F565CDFBF24A}">
      <dgm:prSet/>
      <dgm:spPr/>
      <dgm:t>
        <a:bodyPr/>
        <a:lstStyle/>
        <a:p>
          <a:endParaRPr lang="en-US"/>
        </a:p>
      </dgm:t>
    </dgm:pt>
    <dgm:pt modelId="{E8D384CA-6124-476F-8D26-4FA6655CDA30}" type="sibTrans" cxnId="{A8F298B0-80E2-4A2E-83A7-F565CDFBF24A}">
      <dgm:prSet/>
      <dgm:spPr/>
      <dgm:t>
        <a:bodyPr/>
        <a:lstStyle/>
        <a:p>
          <a:endParaRPr lang="en-US"/>
        </a:p>
      </dgm:t>
    </dgm:pt>
    <dgm:pt modelId="{AC8E5110-B2FE-47CC-94DE-8E4DC3496E52}">
      <dgm:prSet custT="1"/>
      <dgm:spPr/>
      <dgm:t>
        <a:bodyPr/>
        <a:lstStyle/>
        <a:p>
          <a:r>
            <a:rPr lang="en-US" sz="3200" dirty="0">
              <a:effectLst>
                <a:outerShdw blurRad="38100" dist="38100" dir="2700000" algn="tl">
                  <a:srgbClr val="000000">
                    <a:alpha val="43137"/>
                  </a:srgbClr>
                </a:outerShdw>
              </a:effectLst>
            </a:rPr>
            <a:t>Benefits management plan</a:t>
          </a:r>
          <a:endParaRPr lang="id-ID" sz="3200" b="0" dirty="0">
            <a:solidFill>
              <a:schemeClr val="tx1"/>
            </a:solidFill>
          </a:endParaRPr>
        </a:p>
      </dgm:t>
    </dgm:pt>
    <dgm:pt modelId="{213B6BB6-61AB-49A1-8EE0-DEF451090689}" type="parTrans" cxnId="{BD135B10-04D8-4095-997D-C5A6F39D3E60}">
      <dgm:prSet/>
      <dgm:spPr/>
      <dgm:t>
        <a:bodyPr/>
        <a:lstStyle/>
        <a:p>
          <a:endParaRPr lang="en-US"/>
        </a:p>
      </dgm:t>
    </dgm:pt>
    <dgm:pt modelId="{7A214843-2753-4A78-8D77-1DB0B536E861}" type="sibTrans" cxnId="{BD135B10-04D8-4095-997D-C5A6F39D3E60}">
      <dgm:prSet/>
      <dgm:spPr/>
      <dgm:t>
        <a:bodyPr/>
        <a:lstStyle/>
        <a:p>
          <a:endParaRPr lang="en-US"/>
        </a:p>
      </dgm:t>
    </dgm:pt>
    <dgm:pt modelId="{CE56E8C2-E829-45F7-879B-C97A8CC2A402}">
      <dgm:prSet/>
      <dgm:spPr/>
      <dgm:t>
        <a:bodyPr/>
        <a:lstStyle/>
        <a:p>
          <a:r>
            <a:rPr lang="en-US" b="0" dirty="0">
              <a:latin typeface="Times New Roman" pitchFamily="18" charset="0"/>
              <a:cs typeface="Times New Roman" pitchFamily="18" charset="0"/>
            </a:rPr>
            <a:t>Benefit management plan </a:t>
          </a:r>
          <a:r>
            <a:rPr lang="en-US" b="0" dirty="0" err="1">
              <a:latin typeface="Times New Roman" pitchFamily="18" charset="0"/>
              <a:cs typeface="Times New Roman" pitchFamily="18" charset="0"/>
            </a:rPr>
            <a:t>termasuk</a:t>
          </a:r>
          <a:r>
            <a:rPr lang="en-US" b="0" dirty="0">
              <a:latin typeface="Times New Roman" pitchFamily="18" charset="0"/>
              <a:cs typeface="Times New Roman" pitchFamily="18" charset="0"/>
            </a:rPr>
            <a:t> target benefits, </a:t>
          </a:r>
          <a:r>
            <a:rPr lang="en-US" b="0" dirty="0" err="1">
              <a:latin typeface="Times New Roman" pitchFamily="18" charset="0"/>
              <a:cs typeface="Times New Roman" pitchFamily="18" charset="0"/>
            </a:rPr>
            <a:t>seperti</a:t>
          </a:r>
          <a:r>
            <a:rPr lang="en-US" b="0" dirty="0">
              <a:latin typeface="Times New Roman" pitchFamily="18" charset="0"/>
              <a:cs typeface="Times New Roman" pitchFamily="18" charset="0"/>
            </a:rPr>
            <a:t> net present value calculations, timeframe </a:t>
          </a:r>
          <a:r>
            <a:rPr lang="en-US" b="0" dirty="0" err="1">
              <a:latin typeface="Times New Roman" pitchFamily="18" charset="0"/>
              <a:cs typeface="Times New Roman" pitchFamily="18" charset="0"/>
            </a:rPr>
            <a:t>untuk</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merealisasi</a:t>
          </a:r>
          <a:r>
            <a:rPr lang="en-US" b="0" dirty="0">
              <a:latin typeface="Times New Roman" pitchFamily="18" charset="0"/>
              <a:cs typeface="Times New Roman" pitchFamily="18" charset="0"/>
            </a:rPr>
            <a:t> benefits, </a:t>
          </a:r>
          <a:r>
            <a:rPr lang="en-US" b="0" dirty="0" err="1">
              <a:latin typeface="Times New Roman" pitchFamily="18" charset="0"/>
              <a:cs typeface="Times New Roman" pitchFamily="18" charset="0"/>
            </a:rPr>
            <a:t>dan</a:t>
          </a:r>
          <a:r>
            <a:rPr lang="en-US" b="0" dirty="0">
              <a:latin typeface="Times New Roman" pitchFamily="18" charset="0"/>
              <a:cs typeface="Times New Roman" pitchFamily="18" charset="0"/>
            </a:rPr>
            <a:t> the metrics associated with the benefits. </a:t>
          </a:r>
          <a:r>
            <a:rPr lang="id-ID" dirty="0">
              <a:latin typeface="Times New Roman" pitchFamily="18" charset="0"/>
              <a:cs typeface="Times New Roman" pitchFamily="18" charset="0"/>
            </a:rPr>
            <a:t>.</a:t>
          </a:r>
          <a:endParaRPr lang="id-ID" b="0" dirty="0">
            <a:solidFill>
              <a:schemeClr val="tx1"/>
            </a:solidFill>
          </a:endParaRPr>
        </a:p>
      </dgm:t>
    </dgm:pt>
    <dgm:pt modelId="{095C9009-4A95-4D73-B0E5-C89DC59D085F}" type="parTrans" cxnId="{97F33B8E-CA1C-4E1D-8200-52524F60000C}">
      <dgm:prSet/>
      <dgm:spPr/>
      <dgm:t>
        <a:bodyPr/>
        <a:lstStyle/>
        <a:p>
          <a:endParaRPr lang="en-US"/>
        </a:p>
      </dgm:t>
    </dgm:pt>
    <dgm:pt modelId="{ABE28BD7-0B41-4585-9895-4135D1F682E6}" type="sibTrans" cxnId="{97F33B8E-CA1C-4E1D-8200-52524F60000C}">
      <dgm:prSet/>
      <dgm:spPr/>
      <dgm:t>
        <a:bodyPr/>
        <a:lstStyle/>
        <a:p>
          <a:endParaRPr lang="en-US"/>
        </a:p>
      </dgm:t>
    </dgm:pt>
    <dgm:pt modelId="{224CF469-C495-45B8-9E4A-119EC6AA03FC}" type="pres">
      <dgm:prSet presAssocID="{7BE175C2-43D5-BF47-B71D-4EF4D2107E03}" presName="linear" presStyleCnt="0">
        <dgm:presLayoutVars>
          <dgm:animLvl val="lvl"/>
          <dgm:resizeHandles val="exact"/>
        </dgm:presLayoutVars>
      </dgm:prSet>
      <dgm:spPr/>
    </dgm:pt>
    <dgm:pt modelId="{CA5515A7-FA4D-4B85-9DD9-17359CF050D2}" type="pres">
      <dgm:prSet presAssocID="{870269B6-4112-4E4F-ABD8-795DDFDD3198}" presName="parentText" presStyleLbl="node1" presStyleIdx="0" presStyleCnt="2" custLinFactNeighborY="-28301">
        <dgm:presLayoutVars>
          <dgm:chMax val="0"/>
          <dgm:bulletEnabled val="1"/>
        </dgm:presLayoutVars>
      </dgm:prSet>
      <dgm:spPr/>
    </dgm:pt>
    <dgm:pt modelId="{44DBF284-EFB8-48CB-AA9A-57838DF88D90}" type="pres">
      <dgm:prSet presAssocID="{870269B6-4112-4E4F-ABD8-795DDFDD3198}" presName="childText" presStyleLbl="revTx" presStyleIdx="0" presStyleCnt="2">
        <dgm:presLayoutVars>
          <dgm:bulletEnabled val="1"/>
        </dgm:presLayoutVars>
      </dgm:prSet>
      <dgm:spPr/>
    </dgm:pt>
    <dgm:pt modelId="{80763964-A101-48C1-BEAB-7B7892D35AAE}" type="pres">
      <dgm:prSet presAssocID="{AC8E5110-B2FE-47CC-94DE-8E4DC3496E52}" presName="parentText" presStyleLbl="node1" presStyleIdx="1" presStyleCnt="2">
        <dgm:presLayoutVars>
          <dgm:chMax val="0"/>
          <dgm:bulletEnabled val="1"/>
        </dgm:presLayoutVars>
      </dgm:prSet>
      <dgm:spPr/>
    </dgm:pt>
    <dgm:pt modelId="{FC264248-9585-440F-B6A0-1700D092E834}" type="pres">
      <dgm:prSet presAssocID="{AC8E5110-B2FE-47CC-94DE-8E4DC3496E52}" presName="childText" presStyleLbl="revTx" presStyleIdx="1" presStyleCnt="2">
        <dgm:presLayoutVars>
          <dgm:bulletEnabled val="1"/>
        </dgm:presLayoutVars>
      </dgm:prSet>
      <dgm:spPr/>
    </dgm:pt>
  </dgm:ptLst>
  <dgm:cxnLst>
    <dgm:cxn modelId="{BD135B10-04D8-4095-997D-C5A6F39D3E60}" srcId="{7BE175C2-43D5-BF47-B71D-4EF4D2107E03}" destId="{AC8E5110-B2FE-47CC-94DE-8E4DC3496E52}" srcOrd="1" destOrd="0" parTransId="{213B6BB6-61AB-49A1-8EE0-DEF451090689}" sibTransId="{7A214843-2753-4A78-8D77-1DB0B536E861}"/>
    <dgm:cxn modelId="{0CBDA21F-4D24-4E95-9A63-042291E47F4B}" type="presOf" srcId="{870269B6-4112-4E4F-ABD8-795DDFDD3198}" destId="{CA5515A7-FA4D-4B85-9DD9-17359CF050D2}" srcOrd="0" destOrd="0" presId="urn:microsoft.com/office/officeart/2005/8/layout/vList2"/>
    <dgm:cxn modelId="{E6D25622-EABD-044C-816E-41F198C2B326}" srcId="{7BE175C2-43D5-BF47-B71D-4EF4D2107E03}" destId="{870269B6-4112-4E4F-ABD8-795DDFDD3198}" srcOrd="0" destOrd="0" parTransId="{A1011F09-7E36-094F-8195-C8FACF5F9B59}" sibTransId="{9CF3B767-8600-AA44-91F2-FBC1438A0182}"/>
    <dgm:cxn modelId="{B50B4B6E-8AEF-402F-9292-7231CD22AD2D}" type="presOf" srcId="{7BE175C2-43D5-BF47-B71D-4EF4D2107E03}" destId="{224CF469-C495-45B8-9E4A-119EC6AA03FC}" srcOrd="0" destOrd="0" presId="urn:microsoft.com/office/officeart/2005/8/layout/vList2"/>
    <dgm:cxn modelId="{C099AA52-B0D4-4973-8001-DC2E96F2730F}" type="presOf" srcId="{3528E10F-83B6-42A8-8E03-67F33E8ED842}" destId="{44DBF284-EFB8-48CB-AA9A-57838DF88D90}" srcOrd="0" destOrd="0" presId="urn:microsoft.com/office/officeart/2005/8/layout/vList2"/>
    <dgm:cxn modelId="{8B413755-8C62-490E-8E82-E6462E377B22}" type="presOf" srcId="{CE56E8C2-E829-45F7-879B-C97A8CC2A402}" destId="{FC264248-9585-440F-B6A0-1700D092E834}" srcOrd="0" destOrd="0" presId="urn:microsoft.com/office/officeart/2005/8/layout/vList2"/>
    <dgm:cxn modelId="{97F33B8E-CA1C-4E1D-8200-52524F60000C}" srcId="{AC8E5110-B2FE-47CC-94DE-8E4DC3496E52}" destId="{CE56E8C2-E829-45F7-879B-C97A8CC2A402}" srcOrd="0" destOrd="0" parTransId="{095C9009-4A95-4D73-B0E5-C89DC59D085F}" sibTransId="{ABE28BD7-0B41-4585-9895-4135D1F682E6}"/>
    <dgm:cxn modelId="{A8F298B0-80E2-4A2E-83A7-F565CDFBF24A}" srcId="{870269B6-4112-4E4F-ABD8-795DDFDD3198}" destId="{3528E10F-83B6-42A8-8E03-67F33E8ED842}" srcOrd="0" destOrd="0" parTransId="{934619FC-00FF-4020-9C56-AF37F29BA592}" sibTransId="{E8D384CA-6124-476F-8D26-4FA6655CDA30}"/>
    <dgm:cxn modelId="{6B9411FB-8951-4DED-BFE4-05DCD7F89960}" type="presOf" srcId="{AC8E5110-B2FE-47CC-94DE-8E4DC3496E52}" destId="{80763964-A101-48C1-BEAB-7B7892D35AAE}" srcOrd="0" destOrd="0" presId="urn:microsoft.com/office/officeart/2005/8/layout/vList2"/>
    <dgm:cxn modelId="{5F079D5E-3E82-4D49-96FA-B735D450F6D6}" type="presParOf" srcId="{224CF469-C495-45B8-9E4A-119EC6AA03FC}" destId="{CA5515A7-FA4D-4B85-9DD9-17359CF050D2}" srcOrd="0" destOrd="0" presId="urn:microsoft.com/office/officeart/2005/8/layout/vList2"/>
    <dgm:cxn modelId="{95CCC99C-909B-4764-8375-B0198550ABCC}" type="presParOf" srcId="{224CF469-C495-45B8-9E4A-119EC6AA03FC}" destId="{44DBF284-EFB8-48CB-AA9A-57838DF88D90}" srcOrd="1" destOrd="0" presId="urn:microsoft.com/office/officeart/2005/8/layout/vList2"/>
    <dgm:cxn modelId="{9AD08892-F1D1-4C7F-A9A2-9C13E15510F0}" type="presParOf" srcId="{224CF469-C495-45B8-9E4A-119EC6AA03FC}" destId="{80763964-A101-48C1-BEAB-7B7892D35AAE}" srcOrd="2" destOrd="0" presId="urn:microsoft.com/office/officeart/2005/8/layout/vList2"/>
    <dgm:cxn modelId="{453E3A07-5A0B-49EB-A38D-DD519C9C875B}" type="presParOf" srcId="{224CF469-C495-45B8-9E4A-119EC6AA03FC}" destId="{FC264248-9585-440F-B6A0-1700D092E834}"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7.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870269B6-4112-4E4F-ABD8-795DDFDD3198}">
      <dgm:prSet phldrT="[Text]" custT="1"/>
      <dgm:spPr>
        <a:xfrm rot="10800000">
          <a:off x="1612781" y="1865"/>
          <a:ext cx="4339282" cy="2079218"/>
        </a:xfrm>
      </dgm:spPr>
      <dgm:t>
        <a:bodyPr/>
        <a:lstStyle/>
        <a:p>
          <a:pPr marL="82550" indent="-82550" algn="l"/>
          <a:r>
            <a:rPr lang="en-US" sz="3200" dirty="0">
              <a:effectLst>
                <a:outerShdw blurRad="38100" dist="38100" dir="2700000" algn="tl">
                  <a:srgbClr val="000000">
                    <a:alpha val="43137"/>
                  </a:srgbClr>
                </a:outerShdw>
              </a:effectLst>
            </a:rPr>
            <a:t>4. </a:t>
          </a:r>
          <a:r>
            <a:rPr lang="id-ID" sz="3200" dirty="0">
              <a:effectLst>
                <a:outerShdw blurRad="38100" dist="38100" dir="2700000" algn="tl">
                  <a:srgbClr val="000000">
                    <a:alpha val="43137"/>
                  </a:srgbClr>
                </a:outerShdw>
              </a:effectLst>
            </a:rPr>
            <a:t>Agreements</a:t>
          </a:r>
          <a:endParaRPr lang="en-US" sz="3200" b="0" dirty="0">
            <a:solidFill>
              <a:schemeClr val="tx1"/>
            </a:solidFill>
            <a:latin typeface="Calibri"/>
            <a:ea typeface="+mn-ea"/>
            <a:cs typeface="+mn-cs"/>
          </a:endParaRPr>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3528E10F-83B6-42A8-8E03-67F33E8ED842}">
      <dgm:prSet/>
      <dgm:spPr/>
      <dgm:t>
        <a:bodyPr/>
        <a:lstStyle/>
        <a:p>
          <a:r>
            <a:rPr lang="id-ID" dirty="0">
              <a:latin typeface="Times New Roman" pitchFamily="18" charset="0"/>
              <a:cs typeface="Times New Roman" pitchFamily="18" charset="0"/>
            </a:rPr>
            <a:t>Informasi persetujuan dan cost terkait produk, layanan, atau hasil yang akan atau telah tercapai termasuk dalam penentuan budget.</a:t>
          </a:r>
          <a:endParaRPr lang="id-ID" b="0" dirty="0">
            <a:solidFill>
              <a:schemeClr val="tx1"/>
            </a:solidFill>
          </a:endParaRPr>
        </a:p>
      </dgm:t>
    </dgm:pt>
    <dgm:pt modelId="{934619FC-00FF-4020-9C56-AF37F29BA592}" type="parTrans" cxnId="{A8F298B0-80E2-4A2E-83A7-F565CDFBF24A}">
      <dgm:prSet/>
      <dgm:spPr/>
      <dgm:t>
        <a:bodyPr/>
        <a:lstStyle/>
        <a:p>
          <a:endParaRPr lang="en-US"/>
        </a:p>
      </dgm:t>
    </dgm:pt>
    <dgm:pt modelId="{E8D384CA-6124-476F-8D26-4FA6655CDA30}" type="sibTrans" cxnId="{A8F298B0-80E2-4A2E-83A7-F565CDFBF24A}">
      <dgm:prSet/>
      <dgm:spPr/>
      <dgm:t>
        <a:bodyPr/>
        <a:lstStyle/>
        <a:p>
          <a:endParaRPr lang="en-US"/>
        </a:p>
      </dgm:t>
    </dgm:pt>
    <dgm:pt modelId="{AC8E5110-B2FE-47CC-94DE-8E4DC3496E52}">
      <dgm:prSet custT="1"/>
      <dgm:spPr/>
      <dgm:t>
        <a:bodyPr/>
        <a:lstStyle/>
        <a:p>
          <a:r>
            <a:rPr lang="en-US" sz="3200" dirty="0">
              <a:effectLst>
                <a:outerShdw blurRad="38100" dist="38100" dir="2700000" algn="tl">
                  <a:srgbClr val="000000">
                    <a:alpha val="43137"/>
                  </a:srgbClr>
                </a:outerShdw>
              </a:effectLst>
            </a:rPr>
            <a:t>6. </a:t>
          </a:r>
          <a:r>
            <a:rPr lang="id-ID" sz="3200" dirty="0">
              <a:effectLst>
                <a:outerShdw blurRad="38100" dist="38100" dir="2700000" algn="tl">
                  <a:srgbClr val="000000">
                    <a:alpha val="43137"/>
                  </a:srgbClr>
                </a:outerShdw>
              </a:effectLst>
            </a:rPr>
            <a:t>Organiational Process Assets</a:t>
          </a:r>
          <a:endParaRPr lang="id-ID" sz="3200" b="0" dirty="0">
            <a:solidFill>
              <a:schemeClr val="tx1"/>
            </a:solidFill>
          </a:endParaRPr>
        </a:p>
      </dgm:t>
    </dgm:pt>
    <dgm:pt modelId="{213B6BB6-61AB-49A1-8EE0-DEF451090689}" type="parTrans" cxnId="{BD135B10-04D8-4095-997D-C5A6F39D3E60}">
      <dgm:prSet/>
      <dgm:spPr/>
      <dgm:t>
        <a:bodyPr/>
        <a:lstStyle/>
        <a:p>
          <a:endParaRPr lang="en-US"/>
        </a:p>
      </dgm:t>
    </dgm:pt>
    <dgm:pt modelId="{7A214843-2753-4A78-8D77-1DB0B536E861}" type="sibTrans" cxnId="{BD135B10-04D8-4095-997D-C5A6F39D3E60}">
      <dgm:prSet/>
      <dgm:spPr/>
      <dgm:t>
        <a:bodyPr/>
        <a:lstStyle/>
        <a:p>
          <a:endParaRPr lang="en-US"/>
        </a:p>
      </dgm:t>
    </dgm:pt>
    <dgm:pt modelId="{CE56E8C2-E829-45F7-879B-C97A8CC2A402}">
      <dgm:prSet/>
      <dgm:spPr/>
      <dgm:t>
        <a:bodyPr/>
        <a:lstStyle/>
        <a:p>
          <a:r>
            <a:rPr lang="en-US" dirty="0" err="1">
              <a:latin typeface="Times New Roman" pitchFamily="18" charset="0"/>
              <a:cs typeface="Times New Roman" pitchFamily="18" charset="0"/>
            </a:rPr>
            <a:t>Termasuk</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didalamnya</a:t>
          </a:r>
          <a:r>
            <a:rPr lang="en-US" dirty="0">
              <a:latin typeface="Times New Roman" pitchFamily="18" charset="0"/>
              <a:cs typeface="Times New Roman" pitchFamily="18" charset="0"/>
            </a:rPr>
            <a:t> </a:t>
          </a:r>
          <a:r>
            <a:rPr lang="id-ID" dirty="0">
              <a:latin typeface="Times New Roman" pitchFamily="18" charset="0"/>
              <a:cs typeface="Times New Roman" pitchFamily="18" charset="0"/>
            </a:rPr>
            <a:t>Cost budgeting formal dan informal yang sudah ada terkait aturan, prosedur, dan petunjuk</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seperti</a:t>
          </a:r>
          <a:r>
            <a:rPr lang="en-US" dirty="0">
              <a:latin typeface="Times New Roman" pitchFamily="18" charset="0"/>
              <a:cs typeface="Times New Roman" pitchFamily="18" charset="0"/>
            </a:rPr>
            <a:t> :</a:t>
          </a:r>
          <a:r>
            <a:rPr lang="id-ID" dirty="0">
              <a:latin typeface="Times New Roman" pitchFamily="18" charset="0"/>
              <a:cs typeface="Times New Roman" pitchFamily="18" charset="0"/>
            </a:rPr>
            <a:t>Cost budgeting tools</a:t>
          </a:r>
          <a:r>
            <a:rPr lang="en-US" dirty="0">
              <a:latin typeface="Times New Roman" pitchFamily="18" charset="0"/>
              <a:cs typeface="Times New Roman" pitchFamily="18" charset="0"/>
            </a:rPr>
            <a:t> , </a:t>
          </a:r>
          <a:r>
            <a:rPr lang="id-ID" dirty="0">
              <a:latin typeface="Times New Roman" pitchFamily="18" charset="0"/>
              <a:cs typeface="Times New Roman" pitchFamily="18" charset="0"/>
            </a:rPr>
            <a:t>Reporting methods.</a:t>
          </a:r>
          <a:endParaRPr lang="id-ID" b="0" dirty="0">
            <a:solidFill>
              <a:schemeClr val="tx1"/>
            </a:solidFill>
          </a:endParaRPr>
        </a:p>
      </dgm:t>
    </dgm:pt>
    <dgm:pt modelId="{095C9009-4A95-4D73-B0E5-C89DC59D085F}" type="parTrans" cxnId="{97F33B8E-CA1C-4E1D-8200-52524F60000C}">
      <dgm:prSet/>
      <dgm:spPr/>
      <dgm:t>
        <a:bodyPr/>
        <a:lstStyle/>
        <a:p>
          <a:endParaRPr lang="en-US"/>
        </a:p>
      </dgm:t>
    </dgm:pt>
    <dgm:pt modelId="{ABE28BD7-0B41-4585-9895-4135D1F682E6}" type="sibTrans" cxnId="{97F33B8E-CA1C-4E1D-8200-52524F60000C}">
      <dgm:prSet/>
      <dgm:spPr/>
      <dgm:t>
        <a:bodyPr/>
        <a:lstStyle/>
        <a:p>
          <a:endParaRPr lang="en-US"/>
        </a:p>
      </dgm:t>
    </dgm:pt>
    <dgm:pt modelId="{4A7A4BD8-9267-487C-AAA9-32134460E959}">
      <dgm:prSet/>
      <dgm:spPr/>
      <dgm:t>
        <a:bodyPr/>
        <a:lstStyle/>
        <a:p>
          <a:r>
            <a:rPr lang="en-US" b="0" dirty="0">
              <a:solidFill>
                <a:schemeClr val="tx1"/>
              </a:solidFill>
            </a:rPr>
            <a:t>5. Enterprise Environment Factors</a:t>
          </a:r>
          <a:endParaRPr lang="id-ID" b="0" dirty="0">
            <a:solidFill>
              <a:schemeClr val="tx1"/>
            </a:solidFill>
          </a:endParaRPr>
        </a:p>
      </dgm:t>
    </dgm:pt>
    <dgm:pt modelId="{230A9129-17F0-4146-97DE-D44A5C62CD95}" type="parTrans" cxnId="{BD1BF359-BC87-4A19-9E22-181CF20F4220}">
      <dgm:prSet/>
      <dgm:spPr/>
    </dgm:pt>
    <dgm:pt modelId="{AD443CD0-A44F-4730-8E18-5186F69D3C61}" type="sibTrans" cxnId="{BD1BF359-BC87-4A19-9E22-181CF20F4220}">
      <dgm:prSet/>
      <dgm:spPr/>
    </dgm:pt>
    <dgm:pt modelId="{834051C0-F045-41DF-9FC2-A20732EE75DF}">
      <dgm:prSet/>
      <dgm:spPr/>
      <dgm:t>
        <a:bodyPr/>
        <a:lstStyle/>
        <a:p>
          <a:r>
            <a:rPr lang="en-US" b="0" dirty="0" err="1">
              <a:solidFill>
                <a:schemeClr val="tx1"/>
              </a:solidFill>
            </a:rPr>
            <a:t>Faktor</a:t>
          </a:r>
          <a:r>
            <a:rPr lang="en-US" b="0" dirty="0">
              <a:solidFill>
                <a:schemeClr val="tx1"/>
              </a:solidFill>
            </a:rPr>
            <a:t> </a:t>
          </a:r>
          <a:r>
            <a:rPr lang="en-US" b="0" dirty="0" err="1">
              <a:solidFill>
                <a:schemeClr val="tx1"/>
              </a:solidFill>
            </a:rPr>
            <a:t>lingkungan</a:t>
          </a:r>
          <a:r>
            <a:rPr lang="en-US" b="0" dirty="0">
              <a:solidFill>
                <a:schemeClr val="tx1"/>
              </a:solidFill>
            </a:rPr>
            <a:t> </a:t>
          </a:r>
          <a:r>
            <a:rPr lang="en-US" b="0" dirty="0" err="1">
              <a:solidFill>
                <a:schemeClr val="tx1"/>
              </a:solidFill>
            </a:rPr>
            <a:t>perusahaan</a:t>
          </a:r>
          <a:r>
            <a:rPr lang="en-US" b="0" dirty="0">
              <a:solidFill>
                <a:schemeClr val="tx1"/>
              </a:solidFill>
            </a:rPr>
            <a:t> yang </a:t>
          </a:r>
          <a:r>
            <a:rPr lang="en-US" b="0" dirty="0" err="1">
              <a:solidFill>
                <a:schemeClr val="tx1"/>
              </a:solidFill>
            </a:rPr>
            <a:t>dapat</a:t>
          </a:r>
          <a:r>
            <a:rPr lang="en-US" b="0" dirty="0">
              <a:solidFill>
                <a:schemeClr val="tx1"/>
              </a:solidFill>
            </a:rPr>
            <a:t> </a:t>
          </a:r>
          <a:r>
            <a:rPr lang="en-US" b="0" dirty="0" err="1">
              <a:solidFill>
                <a:schemeClr val="tx1"/>
              </a:solidFill>
            </a:rPr>
            <a:t>memengaruhi</a:t>
          </a:r>
          <a:r>
            <a:rPr lang="en-US" b="0" dirty="0">
              <a:solidFill>
                <a:schemeClr val="tx1"/>
              </a:solidFill>
            </a:rPr>
            <a:t> proses </a:t>
          </a:r>
          <a:r>
            <a:rPr lang="en-US" b="0" dirty="0" err="1">
              <a:solidFill>
                <a:schemeClr val="tx1"/>
              </a:solidFill>
            </a:rPr>
            <a:t>Estimasi</a:t>
          </a:r>
          <a:r>
            <a:rPr lang="en-US" b="0" dirty="0">
              <a:solidFill>
                <a:schemeClr val="tx1"/>
              </a:solidFill>
            </a:rPr>
            <a:t> </a:t>
          </a:r>
          <a:r>
            <a:rPr lang="en-US" b="0" dirty="0" err="1">
              <a:solidFill>
                <a:schemeClr val="tx1"/>
              </a:solidFill>
            </a:rPr>
            <a:t>Biaya</a:t>
          </a:r>
          <a:r>
            <a:rPr lang="en-US" b="0" dirty="0">
              <a:solidFill>
                <a:schemeClr val="tx1"/>
              </a:solidFill>
            </a:rPr>
            <a:t> </a:t>
          </a:r>
          <a:r>
            <a:rPr lang="en-US" b="0" dirty="0" err="1">
              <a:solidFill>
                <a:schemeClr val="tx1"/>
              </a:solidFill>
            </a:rPr>
            <a:t>termasuk</a:t>
          </a:r>
          <a:r>
            <a:rPr lang="en-US" b="0" dirty="0">
              <a:solidFill>
                <a:schemeClr val="tx1"/>
              </a:solidFill>
            </a:rPr>
            <a:t> </a:t>
          </a:r>
          <a:r>
            <a:rPr lang="en-US" b="0" dirty="0" err="1">
              <a:solidFill>
                <a:schemeClr val="tx1"/>
              </a:solidFill>
            </a:rPr>
            <a:t>tetapi</a:t>
          </a:r>
          <a:r>
            <a:rPr lang="en-US" b="0" dirty="0">
              <a:solidFill>
                <a:schemeClr val="tx1"/>
              </a:solidFill>
            </a:rPr>
            <a:t> </a:t>
          </a:r>
          <a:r>
            <a:rPr lang="en-US" b="0" dirty="0" err="1">
              <a:solidFill>
                <a:schemeClr val="tx1"/>
              </a:solidFill>
            </a:rPr>
            <a:t>tidak</a:t>
          </a:r>
          <a:r>
            <a:rPr lang="en-US" b="0" dirty="0">
              <a:solidFill>
                <a:schemeClr val="tx1"/>
              </a:solidFill>
            </a:rPr>
            <a:t> </a:t>
          </a:r>
          <a:r>
            <a:rPr lang="en-US" b="0" dirty="0" err="1">
              <a:solidFill>
                <a:schemeClr val="tx1"/>
              </a:solidFill>
            </a:rPr>
            <a:t>terbatas</a:t>
          </a:r>
          <a:r>
            <a:rPr lang="en-US" b="0" dirty="0">
              <a:solidFill>
                <a:schemeClr val="tx1"/>
              </a:solidFill>
            </a:rPr>
            <a:t> </a:t>
          </a:r>
          <a:r>
            <a:rPr lang="en-US" b="0" dirty="0" err="1">
              <a:solidFill>
                <a:schemeClr val="tx1"/>
              </a:solidFill>
            </a:rPr>
            <a:t>pada</a:t>
          </a:r>
          <a:r>
            <a:rPr lang="en-US" b="0" dirty="0">
              <a:solidFill>
                <a:schemeClr val="tx1"/>
              </a:solidFill>
            </a:rPr>
            <a:t> </a:t>
          </a:r>
          <a:r>
            <a:rPr lang="en-US" b="0" dirty="0" err="1">
              <a:solidFill>
                <a:schemeClr val="tx1"/>
              </a:solidFill>
            </a:rPr>
            <a:t>nilai</a:t>
          </a:r>
          <a:r>
            <a:rPr lang="en-US" b="0" dirty="0">
              <a:solidFill>
                <a:schemeClr val="tx1"/>
              </a:solidFill>
            </a:rPr>
            <a:t> </a:t>
          </a:r>
          <a:r>
            <a:rPr lang="en-US" b="0" dirty="0" err="1">
              <a:solidFill>
                <a:schemeClr val="tx1"/>
              </a:solidFill>
            </a:rPr>
            <a:t>tukar</a:t>
          </a:r>
          <a:r>
            <a:rPr lang="en-US" b="0" dirty="0">
              <a:solidFill>
                <a:schemeClr val="tx1"/>
              </a:solidFill>
            </a:rPr>
            <a:t>. </a:t>
          </a:r>
          <a:r>
            <a:rPr lang="en-US" b="0" dirty="0" err="1">
              <a:solidFill>
                <a:schemeClr val="tx1"/>
              </a:solidFill>
            </a:rPr>
            <a:t>fluktuasi</a:t>
          </a:r>
          <a:r>
            <a:rPr lang="en-US" b="0" dirty="0">
              <a:solidFill>
                <a:schemeClr val="tx1"/>
              </a:solidFill>
            </a:rPr>
            <a:t> </a:t>
          </a:r>
          <a:r>
            <a:rPr lang="en-US" b="0" dirty="0" err="1">
              <a:solidFill>
                <a:schemeClr val="tx1"/>
              </a:solidFill>
            </a:rPr>
            <a:t>mata</a:t>
          </a:r>
          <a:r>
            <a:rPr lang="en-US" b="0" dirty="0">
              <a:solidFill>
                <a:schemeClr val="tx1"/>
              </a:solidFill>
            </a:rPr>
            <a:t> </a:t>
          </a:r>
          <a:r>
            <a:rPr lang="en-US" b="0" dirty="0" err="1">
              <a:solidFill>
                <a:schemeClr val="tx1"/>
              </a:solidFill>
            </a:rPr>
            <a:t>uang</a:t>
          </a:r>
          <a:r>
            <a:rPr lang="en-US" b="0" dirty="0">
              <a:solidFill>
                <a:schemeClr val="tx1"/>
              </a:solidFill>
            </a:rPr>
            <a:t> </a:t>
          </a:r>
          <a:r>
            <a:rPr lang="en-US" b="0" dirty="0" err="1">
              <a:solidFill>
                <a:schemeClr val="tx1"/>
              </a:solidFill>
            </a:rPr>
            <a:t>perlu</a:t>
          </a:r>
          <a:r>
            <a:rPr lang="en-US" b="0" dirty="0">
              <a:solidFill>
                <a:schemeClr val="tx1"/>
              </a:solidFill>
            </a:rPr>
            <a:t> </a:t>
          </a:r>
          <a:r>
            <a:rPr lang="en-US" b="0" dirty="0" err="1">
              <a:solidFill>
                <a:schemeClr val="tx1"/>
              </a:solidFill>
            </a:rPr>
            <a:t>dipahami</a:t>
          </a:r>
          <a:r>
            <a:rPr lang="en-US" b="0" dirty="0">
              <a:solidFill>
                <a:schemeClr val="tx1"/>
              </a:solidFill>
            </a:rPr>
            <a:t> </a:t>
          </a:r>
          <a:r>
            <a:rPr lang="en-US" b="0" dirty="0" err="1">
              <a:solidFill>
                <a:schemeClr val="tx1"/>
              </a:solidFill>
            </a:rPr>
            <a:t>dan</a:t>
          </a:r>
          <a:r>
            <a:rPr lang="en-US" b="0" dirty="0">
              <a:solidFill>
                <a:schemeClr val="tx1"/>
              </a:solidFill>
            </a:rPr>
            <a:t> </a:t>
          </a:r>
          <a:r>
            <a:rPr lang="en-US" b="0" dirty="0" err="1">
              <a:solidFill>
                <a:schemeClr val="tx1"/>
              </a:solidFill>
            </a:rPr>
            <a:t>dimasukkan</a:t>
          </a:r>
          <a:r>
            <a:rPr lang="en-US" b="0" dirty="0">
              <a:solidFill>
                <a:schemeClr val="tx1"/>
              </a:solidFill>
            </a:rPr>
            <a:t> </a:t>
          </a:r>
          <a:r>
            <a:rPr lang="en-US" b="0" dirty="0" err="1">
              <a:solidFill>
                <a:schemeClr val="tx1"/>
              </a:solidFill>
            </a:rPr>
            <a:t>ke</a:t>
          </a:r>
          <a:r>
            <a:rPr lang="en-US" b="0" dirty="0">
              <a:solidFill>
                <a:schemeClr val="tx1"/>
              </a:solidFill>
            </a:rPr>
            <a:t> </a:t>
          </a:r>
          <a:r>
            <a:rPr lang="en-US" b="0" dirty="0" err="1">
              <a:solidFill>
                <a:schemeClr val="tx1"/>
              </a:solidFill>
            </a:rPr>
            <a:t>dalam</a:t>
          </a:r>
          <a:r>
            <a:rPr lang="en-US" b="0" dirty="0">
              <a:solidFill>
                <a:schemeClr val="tx1"/>
              </a:solidFill>
            </a:rPr>
            <a:t> proses </a:t>
          </a:r>
          <a:r>
            <a:rPr lang="en-US" b="0" dirty="0" err="1">
              <a:solidFill>
                <a:schemeClr val="tx1"/>
              </a:solidFill>
            </a:rPr>
            <a:t>Menentukan</a:t>
          </a:r>
          <a:r>
            <a:rPr lang="en-US" b="0" dirty="0">
              <a:solidFill>
                <a:schemeClr val="tx1"/>
              </a:solidFill>
            </a:rPr>
            <a:t> </a:t>
          </a:r>
          <a:r>
            <a:rPr lang="en-US" b="0" dirty="0" err="1">
              <a:solidFill>
                <a:schemeClr val="tx1"/>
              </a:solidFill>
            </a:rPr>
            <a:t>Anggaran</a:t>
          </a:r>
          <a:r>
            <a:rPr lang="en-US" b="0" dirty="0">
              <a:solidFill>
                <a:schemeClr val="tx1"/>
              </a:solidFill>
            </a:rPr>
            <a:t>.</a:t>
          </a:r>
          <a:endParaRPr lang="id-ID" b="0" dirty="0">
            <a:solidFill>
              <a:schemeClr val="tx1"/>
            </a:solidFill>
          </a:endParaRPr>
        </a:p>
      </dgm:t>
    </dgm:pt>
    <dgm:pt modelId="{DA905353-30FB-4E9A-970C-F68DCA0D374B}" type="parTrans" cxnId="{A1476B8D-C4B8-4DDE-902A-A3FD921BD158}">
      <dgm:prSet/>
      <dgm:spPr/>
    </dgm:pt>
    <dgm:pt modelId="{2964D2FC-F3C9-4826-9BFE-E2BDA591E031}" type="sibTrans" cxnId="{A1476B8D-C4B8-4DDE-902A-A3FD921BD158}">
      <dgm:prSet/>
      <dgm:spPr/>
    </dgm:pt>
    <dgm:pt modelId="{224CF469-C495-45B8-9E4A-119EC6AA03FC}" type="pres">
      <dgm:prSet presAssocID="{7BE175C2-43D5-BF47-B71D-4EF4D2107E03}" presName="linear" presStyleCnt="0">
        <dgm:presLayoutVars>
          <dgm:animLvl val="lvl"/>
          <dgm:resizeHandles val="exact"/>
        </dgm:presLayoutVars>
      </dgm:prSet>
      <dgm:spPr/>
    </dgm:pt>
    <dgm:pt modelId="{CA5515A7-FA4D-4B85-9DD9-17359CF050D2}" type="pres">
      <dgm:prSet presAssocID="{870269B6-4112-4E4F-ABD8-795DDFDD3198}" presName="parentText" presStyleLbl="node1" presStyleIdx="0" presStyleCnt="3" custLinFactNeighborX="-5547" custLinFactNeighborY="-95067">
        <dgm:presLayoutVars>
          <dgm:chMax val="0"/>
          <dgm:bulletEnabled val="1"/>
        </dgm:presLayoutVars>
      </dgm:prSet>
      <dgm:spPr/>
    </dgm:pt>
    <dgm:pt modelId="{44DBF284-EFB8-48CB-AA9A-57838DF88D90}" type="pres">
      <dgm:prSet presAssocID="{870269B6-4112-4E4F-ABD8-795DDFDD3198}" presName="childText" presStyleLbl="revTx" presStyleIdx="0" presStyleCnt="3">
        <dgm:presLayoutVars>
          <dgm:bulletEnabled val="1"/>
        </dgm:presLayoutVars>
      </dgm:prSet>
      <dgm:spPr/>
    </dgm:pt>
    <dgm:pt modelId="{85C6F883-8AAB-4CCB-8222-FF7D2C222E3B}" type="pres">
      <dgm:prSet presAssocID="{4A7A4BD8-9267-487C-AAA9-32134460E959}" presName="parentText" presStyleLbl="node1" presStyleIdx="1" presStyleCnt="3">
        <dgm:presLayoutVars>
          <dgm:chMax val="0"/>
          <dgm:bulletEnabled val="1"/>
        </dgm:presLayoutVars>
      </dgm:prSet>
      <dgm:spPr/>
    </dgm:pt>
    <dgm:pt modelId="{01A717A0-4B4A-49FF-93B9-844FBE04A4C5}" type="pres">
      <dgm:prSet presAssocID="{4A7A4BD8-9267-487C-AAA9-32134460E959}" presName="childText" presStyleLbl="revTx" presStyleIdx="1" presStyleCnt="3">
        <dgm:presLayoutVars>
          <dgm:bulletEnabled val="1"/>
        </dgm:presLayoutVars>
      </dgm:prSet>
      <dgm:spPr/>
    </dgm:pt>
    <dgm:pt modelId="{80763964-A101-48C1-BEAB-7B7892D35AAE}" type="pres">
      <dgm:prSet presAssocID="{AC8E5110-B2FE-47CC-94DE-8E4DC3496E52}" presName="parentText" presStyleLbl="node1" presStyleIdx="2" presStyleCnt="3">
        <dgm:presLayoutVars>
          <dgm:chMax val="0"/>
          <dgm:bulletEnabled val="1"/>
        </dgm:presLayoutVars>
      </dgm:prSet>
      <dgm:spPr/>
    </dgm:pt>
    <dgm:pt modelId="{FC264248-9585-440F-B6A0-1700D092E834}" type="pres">
      <dgm:prSet presAssocID="{AC8E5110-B2FE-47CC-94DE-8E4DC3496E52}" presName="childText" presStyleLbl="revTx" presStyleIdx="2" presStyleCnt="3">
        <dgm:presLayoutVars>
          <dgm:bulletEnabled val="1"/>
        </dgm:presLayoutVars>
      </dgm:prSet>
      <dgm:spPr/>
    </dgm:pt>
  </dgm:ptLst>
  <dgm:cxnLst>
    <dgm:cxn modelId="{BD135B10-04D8-4095-997D-C5A6F39D3E60}" srcId="{7BE175C2-43D5-BF47-B71D-4EF4D2107E03}" destId="{AC8E5110-B2FE-47CC-94DE-8E4DC3496E52}" srcOrd="2" destOrd="0" parTransId="{213B6BB6-61AB-49A1-8EE0-DEF451090689}" sibTransId="{7A214843-2753-4A78-8D77-1DB0B536E861}"/>
    <dgm:cxn modelId="{94C5C811-A9CD-4748-B50B-B49C3A5D9E5D}" type="presOf" srcId="{834051C0-F045-41DF-9FC2-A20732EE75DF}" destId="{01A717A0-4B4A-49FF-93B9-844FBE04A4C5}" srcOrd="0" destOrd="0" presId="urn:microsoft.com/office/officeart/2005/8/layout/vList2"/>
    <dgm:cxn modelId="{4C475718-7400-4F6C-ADCF-0BDB18A73940}" type="presOf" srcId="{7BE175C2-43D5-BF47-B71D-4EF4D2107E03}" destId="{224CF469-C495-45B8-9E4A-119EC6AA03FC}" srcOrd="0" destOrd="0" presId="urn:microsoft.com/office/officeart/2005/8/layout/vList2"/>
    <dgm:cxn modelId="{E6D25622-EABD-044C-816E-41F198C2B326}" srcId="{7BE175C2-43D5-BF47-B71D-4EF4D2107E03}" destId="{870269B6-4112-4E4F-ABD8-795DDFDD3198}" srcOrd="0" destOrd="0" parTransId="{A1011F09-7E36-094F-8195-C8FACF5F9B59}" sibTransId="{9CF3B767-8600-AA44-91F2-FBC1438A0182}"/>
    <dgm:cxn modelId="{3210B950-D970-4B7A-92CC-72CFF715EA35}" type="presOf" srcId="{3528E10F-83B6-42A8-8E03-67F33E8ED842}" destId="{44DBF284-EFB8-48CB-AA9A-57838DF88D90}" srcOrd="0" destOrd="0" presId="urn:microsoft.com/office/officeart/2005/8/layout/vList2"/>
    <dgm:cxn modelId="{BD1BF359-BC87-4A19-9E22-181CF20F4220}" srcId="{7BE175C2-43D5-BF47-B71D-4EF4D2107E03}" destId="{4A7A4BD8-9267-487C-AAA9-32134460E959}" srcOrd="1" destOrd="0" parTransId="{230A9129-17F0-4146-97DE-D44A5C62CD95}" sibTransId="{AD443CD0-A44F-4730-8E18-5186F69D3C61}"/>
    <dgm:cxn modelId="{A1476B8D-C4B8-4DDE-902A-A3FD921BD158}" srcId="{4A7A4BD8-9267-487C-AAA9-32134460E959}" destId="{834051C0-F045-41DF-9FC2-A20732EE75DF}" srcOrd="0" destOrd="0" parTransId="{DA905353-30FB-4E9A-970C-F68DCA0D374B}" sibTransId="{2964D2FC-F3C9-4826-9BFE-E2BDA591E031}"/>
    <dgm:cxn modelId="{97F33B8E-CA1C-4E1D-8200-52524F60000C}" srcId="{AC8E5110-B2FE-47CC-94DE-8E4DC3496E52}" destId="{CE56E8C2-E829-45F7-879B-C97A8CC2A402}" srcOrd="0" destOrd="0" parTransId="{095C9009-4A95-4D73-B0E5-C89DC59D085F}" sibTransId="{ABE28BD7-0B41-4585-9895-4135D1F682E6}"/>
    <dgm:cxn modelId="{8C2FB692-D655-4976-884D-A78FDBB2503B}" type="presOf" srcId="{870269B6-4112-4E4F-ABD8-795DDFDD3198}" destId="{CA5515A7-FA4D-4B85-9DD9-17359CF050D2}" srcOrd="0" destOrd="0" presId="urn:microsoft.com/office/officeart/2005/8/layout/vList2"/>
    <dgm:cxn modelId="{A8F298B0-80E2-4A2E-83A7-F565CDFBF24A}" srcId="{870269B6-4112-4E4F-ABD8-795DDFDD3198}" destId="{3528E10F-83B6-42A8-8E03-67F33E8ED842}" srcOrd="0" destOrd="0" parTransId="{934619FC-00FF-4020-9C56-AF37F29BA592}" sibTransId="{E8D384CA-6124-476F-8D26-4FA6655CDA30}"/>
    <dgm:cxn modelId="{9D8A6FC8-BD17-4274-9F13-8B60652B3908}" type="presOf" srcId="{AC8E5110-B2FE-47CC-94DE-8E4DC3496E52}" destId="{80763964-A101-48C1-BEAB-7B7892D35AAE}" srcOrd="0" destOrd="0" presId="urn:microsoft.com/office/officeart/2005/8/layout/vList2"/>
    <dgm:cxn modelId="{3801C1CD-9C47-4289-B7B1-B5A7460BF405}" type="presOf" srcId="{4A7A4BD8-9267-487C-AAA9-32134460E959}" destId="{85C6F883-8AAB-4CCB-8222-FF7D2C222E3B}" srcOrd="0" destOrd="0" presId="urn:microsoft.com/office/officeart/2005/8/layout/vList2"/>
    <dgm:cxn modelId="{F25713F3-3125-4662-AA5A-67E95A938FA2}" type="presOf" srcId="{CE56E8C2-E829-45F7-879B-C97A8CC2A402}" destId="{FC264248-9585-440F-B6A0-1700D092E834}" srcOrd="0" destOrd="0" presId="urn:microsoft.com/office/officeart/2005/8/layout/vList2"/>
    <dgm:cxn modelId="{771D6C91-3195-4B5B-9829-3C49DD6FEA3F}" type="presParOf" srcId="{224CF469-C495-45B8-9E4A-119EC6AA03FC}" destId="{CA5515A7-FA4D-4B85-9DD9-17359CF050D2}" srcOrd="0" destOrd="0" presId="urn:microsoft.com/office/officeart/2005/8/layout/vList2"/>
    <dgm:cxn modelId="{8E80698B-F78D-4E47-8F1C-F679CA54D7C0}" type="presParOf" srcId="{224CF469-C495-45B8-9E4A-119EC6AA03FC}" destId="{44DBF284-EFB8-48CB-AA9A-57838DF88D90}" srcOrd="1" destOrd="0" presId="urn:microsoft.com/office/officeart/2005/8/layout/vList2"/>
    <dgm:cxn modelId="{BDB87FC3-63FB-48CB-A231-B0B3D8F3E76D}" type="presParOf" srcId="{224CF469-C495-45B8-9E4A-119EC6AA03FC}" destId="{85C6F883-8AAB-4CCB-8222-FF7D2C222E3B}" srcOrd="2" destOrd="0" presId="urn:microsoft.com/office/officeart/2005/8/layout/vList2"/>
    <dgm:cxn modelId="{5908302D-35A6-481E-B40F-B17978618D72}" type="presParOf" srcId="{224CF469-C495-45B8-9E4A-119EC6AA03FC}" destId="{01A717A0-4B4A-49FF-93B9-844FBE04A4C5}" srcOrd="3" destOrd="0" presId="urn:microsoft.com/office/officeart/2005/8/layout/vList2"/>
    <dgm:cxn modelId="{88087160-2E96-4496-8D07-14D7645B7EEB}" type="presParOf" srcId="{224CF469-C495-45B8-9E4A-119EC6AA03FC}" destId="{80763964-A101-48C1-BEAB-7B7892D35AAE}" srcOrd="4" destOrd="0" presId="urn:microsoft.com/office/officeart/2005/8/layout/vList2"/>
    <dgm:cxn modelId="{88E154C3-30AA-4872-9243-D9415FD4D25D}" type="presParOf" srcId="{224CF469-C495-45B8-9E4A-119EC6AA03FC}" destId="{FC264248-9585-440F-B6A0-1700D092E834}"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8.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4EDE0251-43AB-4BED-A71A-098A5A930F8E}">
      <dgm:prSet phldrT="[Text]" custT="1"/>
      <dgm:spPr>
        <a:xfrm rot="10800000">
          <a:off x="1612781" y="1865"/>
          <a:ext cx="4339282" cy="2079218"/>
        </a:xfrm>
      </dgm:spPr>
      <dgm:t>
        <a:bodyPr/>
        <a:lstStyle/>
        <a:p>
          <a:pPr marL="82550" indent="-82550" algn="just"/>
          <a:endParaRPr lang="en-US" sz="2400" b="0" dirty="0">
            <a:solidFill>
              <a:schemeClr val="tx1"/>
            </a:solidFill>
            <a:latin typeface="Calibri"/>
            <a:ea typeface="+mn-ea"/>
            <a:cs typeface="+mn-cs"/>
          </a:endParaRPr>
        </a:p>
      </dgm:t>
    </dgm:pt>
    <dgm:pt modelId="{6BED1E76-4331-4355-A781-9248F47E5EA6}" type="parTrans" cxnId="{0123BF22-D0B9-43C8-BFB8-3232C9014BED}">
      <dgm:prSet/>
      <dgm:spPr/>
      <dgm:t>
        <a:bodyPr/>
        <a:lstStyle/>
        <a:p>
          <a:endParaRPr lang="en-US"/>
        </a:p>
      </dgm:t>
    </dgm:pt>
    <dgm:pt modelId="{97378F11-B4B3-4875-ADE8-941FEE663EFB}" type="sibTrans" cxnId="{0123BF22-D0B9-43C8-BFB8-3232C9014BED}">
      <dgm:prSet/>
      <dgm:spPr/>
      <dgm:t>
        <a:bodyPr/>
        <a:lstStyle/>
        <a:p>
          <a:endParaRPr lang="en-US"/>
        </a:p>
      </dgm:t>
    </dgm:pt>
    <dgm:pt modelId="{870269B6-4112-4E4F-ABD8-795DDFDD3198}">
      <dgm:prSet phldrT="[Text]" custT="1"/>
      <dgm:spPr>
        <a:xfrm rot="10800000">
          <a:off x="1612781" y="1865"/>
          <a:ext cx="4339282" cy="2079218"/>
        </a:xfrm>
      </dgm:spPr>
      <dgm:t>
        <a:bodyPr/>
        <a:lstStyle/>
        <a:p>
          <a:pPr marL="82550" indent="-82550" algn="l"/>
          <a:r>
            <a:rPr lang="en-US" sz="2800" b="1" dirty="0">
              <a:latin typeface="Calibri" panose="020F0502020204030204" pitchFamily="34" charset="0"/>
            </a:rPr>
            <a:t>Control Cost</a:t>
          </a:r>
          <a:endParaRPr lang="en-US" sz="2400" b="1" dirty="0">
            <a:solidFill>
              <a:schemeClr val="bg1"/>
            </a:solidFill>
            <a:latin typeface="Calibri"/>
            <a:ea typeface="+mn-ea"/>
            <a:cs typeface="+mn-cs"/>
          </a:endParaRPr>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224CF469-C495-45B8-9E4A-119EC6AA03FC}" type="pres">
      <dgm:prSet presAssocID="{7BE175C2-43D5-BF47-B71D-4EF4D2107E03}" presName="linear" presStyleCnt="0">
        <dgm:presLayoutVars>
          <dgm:animLvl val="lvl"/>
          <dgm:resizeHandles val="exact"/>
        </dgm:presLayoutVars>
      </dgm:prSet>
      <dgm:spPr/>
    </dgm:pt>
    <dgm:pt modelId="{CA5515A7-FA4D-4B85-9DD9-17359CF050D2}" type="pres">
      <dgm:prSet presAssocID="{870269B6-4112-4E4F-ABD8-795DDFDD3198}" presName="parentText" presStyleLbl="node1" presStyleIdx="0" presStyleCnt="1" custLinFactNeighborX="-5547" custLinFactNeighborY="-95067">
        <dgm:presLayoutVars>
          <dgm:chMax val="0"/>
          <dgm:bulletEnabled val="1"/>
        </dgm:presLayoutVars>
      </dgm:prSet>
      <dgm:spPr/>
    </dgm:pt>
    <dgm:pt modelId="{44DBF284-EFB8-48CB-AA9A-57838DF88D90}" type="pres">
      <dgm:prSet presAssocID="{870269B6-4112-4E4F-ABD8-795DDFDD3198}" presName="childText" presStyleLbl="revTx" presStyleIdx="0" presStyleCnt="1">
        <dgm:presLayoutVars>
          <dgm:bulletEnabled val="1"/>
        </dgm:presLayoutVars>
      </dgm:prSet>
      <dgm:spPr/>
    </dgm:pt>
  </dgm:ptLst>
  <dgm:cxnLst>
    <dgm:cxn modelId="{E6D25622-EABD-044C-816E-41F198C2B326}" srcId="{7BE175C2-43D5-BF47-B71D-4EF4D2107E03}" destId="{870269B6-4112-4E4F-ABD8-795DDFDD3198}" srcOrd="0" destOrd="0" parTransId="{A1011F09-7E36-094F-8195-C8FACF5F9B59}" sibTransId="{9CF3B767-8600-AA44-91F2-FBC1438A0182}"/>
    <dgm:cxn modelId="{0123BF22-D0B9-43C8-BFB8-3232C9014BED}" srcId="{870269B6-4112-4E4F-ABD8-795DDFDD3198}" destId="{4EDE0251-43AB-4BED-A71A-098A5A930F8E}" srcOrd="0" destOrd="0" parTransId="{6BED1E76-4331-4355-A781-9248F47E5EA6}" sibTransId="{97378F11-B4B3-4875-ADE8-941FEE663EFB}"/>
    <dgm:cxn modelId="{74E93E28-33EE-4E8E-A911-2B5087F81C4E}" type="presOf" srcId="{4EDE0251-43AB-4BED-A71A-098A5A930F8E}" destId="{44DBF284-EFB8-48CB-AA9A-57838DF88D90}" srcOrd="0" destOrd="0" presId="urn:microsoft.com/office/officeart/2005/8/layout/vList2"/>
    <dgm:cxn modelId="{E7B0A882-D7C9-41AE-A675-6FF4ECC42A2E}" type="presOf" srcId="{7BE175C2-43D5-BF47-B71D-4EF4D2107E03}" destId="{224CF469-C495-45B8-9E4A-119EC6AA03FC}" srcOrd="0" destOrd="0" presId="urn:microsoft.com/office/officeart/2005/8/layout/vList2"/>
    <dgm:cxn modelId="{BCCD7EFE-4157-4E01-BAEE-AF4B2D326073}" type="presOf" srcId="{870269B6-4112-4E4F-ABD8-795DDFDD3198}" destId="{CA5515A7-FA4D-4B85-9DD9-17359CF050D2}" srcOrd="0" destOrd="0" presId="urn:microsoft.com/office/officeart/2005/8/layout/vList2"/>
    <dgm:cxn modelId="{354BB76D-E613-40AC-9766-5A5A3B9F5C76}" type="presParOf" srcId="{224CF469-C495-45B8-9E4A-119EC6AA03FC}" destId="{CA5515A7-FA4D-4B85-9DD9-17359CF050D2}" srcOrd="0" destOrd="0" presId="urn:microsoft.com/office/officeart/2005/8/layout/vList2"/>
    <dgm:cxn modelId="{32529402-6CF2-4BA4-AA78-847496FF12D0}" type="presParOf" srcId="{224CF469-C495-45B8-9E4A-119EC6AA03FC}" destId="{44DBF284-EFB8-48CB-AA9A-57838DF88D90}"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9.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4EDE0251-43AB-4BED-A71A-098A5A930F8E}">
      <dgm:prSet phldrT="[Text]" custT="1"/>
      <dgm:spPr>
        <a:xfrm rot="10800000">
          <a:off x="1612781" y="1865"/>
          <a:ext cx="4339282" cy="2079218"/>
        </a:xfrm>
      </dgm:spPr>
      <dgm:t>
        <a:bodyPr/>
        <a:lstStyle/>
        <a:p>
          <a:pPr marL="82550" indent="-82550" algn="just"/>
          <a:endParaRPr lang="en-US" sz="2400" b="0" dirty="0">
            <a:solidFill>
              <a:schemeClr val="tx1"/>
            </a:solidFill>
            <a:latin typeface="Calibri"/>
            <a:ea typeface="+mn-ea"/>
            <a:cs typeface="+mn-cs"/>
          </a:endParaRPr>
        </a:p>
      </dgm:t>
    </dgm:pt>
    <dgm:pt modelId="{6BED1E76-4331-4355-A781-9248F47E5EA6}" type="parTrans" cxnId="{0123BF22-D0B9-43C8-BFB8-3232C9014BED}">
      <dgm:prSet/>
      <dgm:spPr/>
      <dgm:t>
        <a:bodyPr/>
        <a:lstStyle/>
        <a:p>
          <a:endParaRPr lang="en-US"/>
        </a:p>
      </dgm:t>
    </dgm:pt>
    <dgm:pt modelId="{97378F11-B4B3-4875-ADE8-941FEE663EFB}" type="sibTrans" cxnId="{0123BF22-D0B9-43C8-BFB8-3232C9014BED}">
      <dgm:prSet/>
      <dgm:spPr/>
      <dgm:t>
        <a:bodyPr/>
        <a:lstStyle/>
        <a:p>
          <a:endParaRPr lang="en-US"/>
        </a:p>
      </dgm:t>
    </dgm:pt>
    <dgm:pt modelId="{870269B6-4112-4E4F-ABD8-795DDFDD3198}">
      <dgm:prSet phldrT="[Text]" custT="1"/>
      <dgm:spPr>
        <a:xfrm rot="10800000">
          <a:off x="1612781" y="1865"/>
          <a:ext cx="4339282" cy="2079218"/>
        </a:xfrm>
      </dgm:spPr>
      <dgm:t>
        <a:bodyPr/>
        <a:lstStyle/>
        <a:p>
          <a:pPr marL="82550" indent="-82550" algn="l"/>
          <a:r>
            <a:rPr lang="en-US" sz="2800" b="1" dirty="0" err="1">
              <a:latin typeface="Calibri" panose="020F0502020204030204" pitchFamily="34" charset="0"/>
            </a:rPr>
            <a:t>Pengendalian</a:t>
          </a:r>
          <a:r>
            <a:rPr lang="en-US" sz="2800" b="1" dirty="0">
              <a:latin typeface="Calibri" panose="020F0502020204030204" pitchFamily="34" charset="0"/>
            </a:rPr>
            <a:t> </a:t>
          </a:r>
          <a:r>
            <a:rPr lang="en-US" sz="2800" b="1" dirty="0" err="1">
              <a:latin typeface="Calibri" panose="020F0502020204030204" pitchFamily="34" charset="0"/>
            </a:rPr>
            <a:t>biaya</a:t>
          </a:r>
          <a:r>
            <a:rPr lang="en-US" sz="2800" b="1" dirty="0">
              <a:latin typeface="Calibri" panose="020F0502020204030204" pitchFamily="34" charset="0"/>
            </a:rPr>
            <a:t> </a:t>
          </a:r>
          <a:r>
            <a:rPr lang="en-US" sz="2800" b="1" dirty="0" err="1">
              <a:latin typeface="Calibri" panose="020F0502020204030204" pitchFamily="34" charset="0"/>
            </a:rPr>
            <a:t>proyek</a:t>
          </a:r>
          <a:r>
            <a:rPr lang="en-US" sz="2800" b="1" dirty="0">
              <a:latin typeface="Calibri" panose="020F0502020204030204" pitchFamily="34" charset="0"/>
            </a:rPr>
            <a:t> </a:t>
          </a:r>
          <a:r>
            <a:rPr lang="en-US" sz="2800" b="1" dirty="0" err="1">
              <a:latin typeface="Calibri" panose="020F0502020204030204" pitchFamily="34" charset="0"/>
            </a:rPr>
            <a:t>meliputi</a:t>
          </a:r>
          <a:r>
            <a:rPr lang="en-US" sz="2800" b="1" dirty="0">
              <a:latin typeface="Calibri" panose="020F0502020204030204" pitchFamily="34" charset="0"/>
            </a:rPr>
            <a:t>:</a:t>
          </a:r>
          <a:endParaRPr lang="en-US" sz="2400" b="1" dirty="0">
            <a:solidFill>
              <a:schemeClr val="bg1"/>
            </a:solidFill>
            <a:latin typeface="Calibri"/>
            <a:ea typeface="+mn-ea"/>
            <a:cs typeface="+mn-cs"/>
          </a:endParaRPr>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224CF469-C495-45B8-9E4A-119EC6AA03FC}" type="pres">
      <dgm:prSet presAssocID="{7BE175C2-43D5-BF47-B71D-4EF4D2107E03}" presName="linear" presStyleCnt="0">
        <dgm:presLayoutVars>
          <dgm:animLvl val="lvl"/>
          <dgm:resizeHandles val="exact"/>
        </dgm:presLayoutVars>
      </dgm:prSet>
      <dgm:spPr/>
    </dgm:pt>
    <dgm:pt modelId="{CA5515A7-FA4D-4B85-9DD9-17359CF050D2}" type="pres">
      <dgm:prSet presAssocID="{870269B6-4112-4E4F-ABD8-795DDFDD3198}" presName="parentText" presStyleLbl="node1" presStyleIdx="0" presStyleCnt="1" custLinFactY="-27885" custLinFactNeighborX="-3455" custLinFactNeighborY="-100000">
        <dgm:presLayoutVars>
          <dgm:chMax val="0"/>
          <dgm:bulletEnabled val="1"/>
        </dgm:presLayoutVars>
      </dgm:prSet>
      <dgm:spPr/>
    </dgm:pt>
    <dgm:pt modelId="{44DBF284-EFB8-48CB-AA9A-57838DF88D90}" type="pres">
      <dgm:prSet presAssocID="{870269B6-4112-4E4F-ABD8-795DDFDD3198}" presName="childText" presStyleLbl="revTx" presStyleIdx="0" presStyleCnt="1">
        <dgm:presLayoutVars>
          <dgm:bulletEnabled val="1"/>
        </dgm:presLayoutVars>
      </dgm:prSet>
      <dgm:spPr/>
    </dgm:pt>
  </dgm:ptLst>
  <dgm:cxnLst>
    <dgm:cxn modelId="{E6D25622-EABD-044C-816E-41F198C2B326}" srcId="{7BE175C2-43D5-BF47-B71D-4EF4D2107E03}" destId="{870269B6-4112-4E4F-ABD8-795DDFDD3198}" srcOrd="0" destOrd="0" parTransId="{A1011F09-7E36-094F-8195-C8FACF5F9B59}" sibTransId="{9CF3B767-8600-AA44-91F2-FBC1438A0182}"/>
    <dgm:cxn modelId="{0123BF22-D0B9-43C8-BFB8-3232C9014BED}" srcId="{870269B6-4112-4E4F-ABD8-795DDFDD3198}" destId="{4EDE0251-43AB-4BED-A71A-098A5A930F8E}" srcOrd="0" destOrd="0" parTransId="{6BED1E76-4331-4355-A781-9248F47E5EA6}" sibTransId="{97378F11-B4B3-4875-ADE8-941FEE663EFB}"/>
    <dgm:cxn modelId="{0F03D73D-987F-45E5-B88F-414AB927BB07}" type="presOf" srcId="{870269B6-4112-4E4F-ABD8-795DDFDD3198}" destId="{CA5515A7-FA4D-4B85-9DD9-17359CF050D2}" srcOrd="0" destOrd="0" presId="urn:microsoft.com/office/officeart/2005/8/layout/vList2"/>
    <dgm:cxn modelId="{6CCB4144-F19A-4C91-81A2-F1A9F0BFC264}" type="presOf" srcId="{7BE175C2-43D5-BF47-B71D-4EF4D2107E03}" destId="{224CF469-C495-45B8-9E4A-119EC6AA03FC}" srcOrd="0" destOrd="0" presId="urn:microsoft.com/office/officeart/2005/8/layout/vList2"/>
    <dgm:cxn modelId="{56926554-17A0-491B-80CA-BD2F4AC8D2B3}" type="presOf" srcId="{4EDE0251-43AB-4BED-A71A-098A5A930F8E}" destId="{44DBF284-EFB8-48CB-AA9A-57838DF88D90}" srcOrd="0" destOrd="0" presId="urn:microsoft.com/office/officeart/2005/8/layout/vList2"/>
    <dgm:cxn modelId="{7F51CFA1-D8A3-4CEB-973A-8655A62CD140}" type="presParOf" srcId="{224CF469-C495-45B8-9E4A-119EC6AA03FC}" destId="{CA5515A7-FA4D-4B85-9DD9-17359CF050D2}" srcOrd="0" destOrd="0" presId="urn:microsoft.com/office/officeart/2005/8/layout/vList2"/>
    <dgm:cxn modelId="{0481461B-A944-4E5B-B108-7890F03D76E0}" type="presParOf" srcId="{224CF469-C495-45B8-9E4A-119EC6AA03FC}" destId="{44DBF284-EFB8-48CB-AA9A-57838DF88D90}"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EA618AD9-DEE4-46CC-B724-751EC6801042}"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1D2CB4AF-8550-474C-A11A-16CC0D3EDABD}">
      <dgm:prSet phldrT="[Text]" custT="1"/>
      <dgm:spPr/>
      <dgm:t>
        <a:bodyPr/>
        <a:lstStyle/>
        <a:p>
          <a:pPr algn="l"/>
          <a:r>
            <a:rPr lang="en-US" sz="3200" dirty="0" err="1"/>
            <a:t>Termasuk</a:t>
          </a:r>
          <a:r>
            <a:rPr lang="en-US" sz="3200" dirty="0"/>
            <a:t> </a:t>
          </a:r>
          <a:r>
            <a:rPr lang="en-US" sz="3200" dirty="0" err="1"/>
            <a:t>didalamnya</a:t>
          </a:r>
          <a:r>
            <a:rPr lang="en-US" sz="3200" dirty="0"/>
            <a:t> </a:t>
          </a:r>
          <a:r>
            <a:rPr lang="en-US" sz="3200" dirty="0" err="1"/>
            <a:t>mengidentifikasi</a:t>
          </a:r>
          <a:r>
            <a:rPr lang="en-US" sz="3200" dirty="0"/>
            <a:t> </a:t>
          </a:r>
          <a:r>
            <a:rPr lang="en-US" sz="3200" dirty="0" err="1"/>
            <a:t>dan</a:t>
          </a:r>
          <a:r>
            <a:rPr lang="en-US" sz="3200" dirty="0"/>
            <a:t> </a:t>
          </a:r>
          <a:r>
            <a:rPr lang="en-US" sz="3200" dirty="0" err="1"/>
            <a:t>menggambarkan</a:t>
          </a:r>
          <a:r>
            <a:rPr lang="en-US" sz="3200" dirty="0"/>
            <a:t> </a:t>
          </a:r>
          <a:r>
            <a:rPr lang="en-US" sz="3200" dirty="0" err="1"/>
            <a:t>berbagai</a:t>
          </a:r>
          <a:r>
            <a:rPr lang="en-US" sz="3200" dirty="0"/>
            <a:t> alternative </a:t>
          </a:r>
          <a:r>
            <a:rPr lang="en-US" sz="3200" dirty="0" err="1"/>
            <a:t>pembiayaan</a:t>
          </a:r>
          <a:r>
            <a:rPr lang="en-US" sz="3200" dirty="0"/>
            <a:t> </a:t>
          </a:r>
          <a:r>
            <a:rPr lang="en-US" sz="3200" dirty="0" err="1"/>
            <a:t>untuk</a:t>
          </a:r>
          <a:r>
            <a:rPr lang="en-US" sz="3200" dirty="0"/>
            <a:t> </a:t>
          </a:r>
          <a:r>
            <a:rPr lang="en-US" sz="3200" dirty="0" err="1"/>
            <a:t>memulai</a:t>
          </a:r>
          <a:r>
            <a:rPr lang="en-US" sz="3200" dirty="0"/>
            <a:t> </a:t>
          </a:r>
          <a:r>
            <a:rPr lang="en-US" sz="3200" dirty="0" err="1"/>
            <a:t>dan</a:t>
          </a:r>
          <a:r>
            <a:rPr lang="en-US" sz="3200" dirty="0"/>
            <a:t> </a:t>
          </a:r>
          <a:r>
            <a:rPr lang="en-US" sz="3200" dirty="0" err="1"/>
            <a:t>menyelesaikan</a:t>
          </a:r>
          <a:r>
            <a:rPr lang="en-US" sz="3200" dirty="0"/>
            <a:t> </a:t>
          </a:r>
          <a:r>
            <a:rPr lang="en-US" sz="3200" dirty="0" err="1"/>
            <a:t>proyek</a:t>
          </a:r>
          <a:r>
            <a:rPr lang="en-US" sz="3200" dirty="0"/>
            <a:t>, </a:t>
          </a:r>
          <a:r>
            <a:rPr lang="en-US" sz="3200" dirty="0" err="1"/>
            <a:t>digambarkan</a:t>
          </a:r>
          <a:r>
            <a:rPr lang="en-US" sz="3200" dirty="0"/>
            <a:t> trade-off </a:t>
          </a:r>
          <a:r>
            <a:rPr lang="en-US" sz="3200" dirty="0" err="1"/>
            <a:t>biaya</a:t>
          </a:r>
          <a:r>
            <a:rPr lang="en-US" sz="3200" dirty="0"/>
            <a:t> &amp; </a:t>
          </a:r>
          <a:r>
            <a:rPr lang="en-US" sz="3200" dirty="0" err="1"/>
            <a:t>resiko</a:t>
          </a:r>
          <a:r>
            <a:rPr lang="en-US" sz="3200" dirty="0"/>
            <a:t> </a:t>
          </a:r>
          <a:r>
            <a:rPr lang="en-US" sz="3200" dirty="0" err="1"/>
            <a:t>antara</a:t>
          </a:r>
          <a:r>
            <a:rPr lang="en-US" sz="3200" dirty="0"/>
            <a:t> </a:t>
          </a:r>
          <a:r>
            <a:rPr lang="en-US" sz="3200" dirty="0" err="1"/>
            <a:t>membeli</a:t>
          </a:r>
          <a:r>
            <a:rPr lang="en-US" sz="3200" dirty="0"/>
            <a:t>, </a:t>
          </a:r>
          <a:r>
            <a:rPr lang="en-US" sz="3200" dirty="0" err="1"/>
            <a:t>menyewa</a:t>
          </a:r>
          <a:r>
            <a:rPr lang="en-US" sz="3200" dirty="0"/>
            <a:t>, </a:t>
          </a:r>
          <a:r>
            <a:rPr lang="en-US" sz="3200" dirty="0" err="1"/>
            <a:t>serta</a:t>
          </a:r>
          <a:r>
            <a:rPr lang="en-US" sz="3200" dirty="0"/>
            <a:t> sharing </a:t>
          </a:r>
          <a:r>
            <a:rPr lang="en-US" sz="3200" dirty="0" err="1"/>
            <a:t>sumber</a:t>
          </a:r>
          <a:r>
            <a:rPr lang="en-US" sz="3200" dirty="0"/>
            <a:t> </a:t>
          </a:r>
          <a:r>
            <a:rPr lang="en-US" sz="3200" dirty="0" err="1"/>
            <a:t>daya</a:t>
          </a:r>
          <a:r>
            <a:rPr lang="en-US" sz="3200" dirty="0"/>
            <a:t> </a:t>
          </a:r>
          <a:r>
            <a:rPr lang="en-US" sz="3200" dirty="0" err="1"/>
            <a:t>dalam</a:t>
          </a:r>
          <a:r>
            <a:rPr lang="en-US" sz="3200" dirty="0"/>
            <a:t> </a:t>
          </a:r>
          <a:r>
            <a:rPr lang="en-US" sz="3200" dirty="0" err="1"/>
            <a:t>rangka</a:t>
          </a:r>
          <a:r>
            <a:rPr lang="en-US" sz="3200" dirty="0"/>
            <a:t> </a:t>
          </a:r>
          <a:r>
            <a:rPr lang="en-US" sz="3200" dirty="0" err="1"/>
            <a:t>mencapai</a:t>
          </a:r>
          <a:r>
            <a:rPr lang="en-US" sz="3200" dirty="0"/>
            <a:t> </a:t>
          </a:r>
          <a:r>
            <a:rPr lang="en-US" sz="3200" dirty="0" err="1"/>
            <a:t>pembiayaan</a:t>
          </a:r>
          <a:r>
            <a:rPr lang="en-US" sz="3200" dirty="0"/>
            <a:t> yang optimal.</a:t>
          </a:r>
          <a:r>
            <a:rPr lang="id-ID" sz="3200" dirty="0"/>
            <a:t> </a:t>
          </a:r>
          <a:endParaRPr lang="en-US" sz="3200" dirty="0">
            <a:solidFill>
              <a:schemeClr val="bg1"/>
            </a:solidFill>
          </a:endParaRPr>
        </a:p>
      </dgm:t>
    </dgm:pt>
    <dgm:pt modelId="{60DD28C6-FC5B-4F0D-BF2A-F4F090393C3F}" type="parTrans" cxnId="{5F5996FF-0C89-4C2A-A4B4-13A308B844C2}">
      <dgm:prSet/>
      <dgm:spPr/>
      <dgm:t>
        <a:bodyPr/>
        <a:lstStyle/>
        <a:p>
          <a:endParaRPr lang="en-US"/>
        </a:p>
      </dgm:t>
    </dgm:pt>
    <dgm:pt modelId="{8E894198-C62A-4B29-BEDE-676930F34747}" type="sibTrans" cxnId="{5F5996FF-0C89-4C2A-A4B4-13A308B844C2}">
      <dgm:prSet/>
      <dgm:spPr/>
      <dgm:t>
        <a:bodyPr/>
        <a:lstStyle/>
        <a:p>
          <a:endParaRPr lang="en-US"/>
        </a:p>
      </dgm:t>
    </dgm:pt>
    <dgm:pt modelId="{E6799FA6-3FBB-4081-8C09-C8CDD8695DCA}" type="pres">
      <dgm:prSet presAssocID="{EA618AD9-DEE4-46CC-B724-751EC6801042}" presName="diagram" presStyleCnt="0">
        <dgm:presLayoutVars>
          <dgm:dir/>
          <dgm:resizeHandles val="exact"/>
        </dgm:presLayoutVars>
      </dgm:prSet>
      <dgm:spPr/>
    </dgm:pt>
    <dgm:pt modelId="{05DDF508-B38B-40B6-9BF3-7DB3095826DE}" type="pres">
      <dgm:prSet presAssocID="{1D2CB4AF-8550-474C-A11A-16CC0D3EDABD}" presName="node" presStyleLbl="node1" presStyleIdx="0" presStyleCnt="1" custScaleX="197303" custScaleY="113764">
        <dgm:presLayoutVars>
          <dgm:bulletEnabled val="1"/>
        </dgm:presLayoutVars>
      </dgm:prSet>
      <dgm:spPr/>
    </dgm:pt>
  </dgm:ptLst>
  <dgm:cxnLst>
    <dgm:cxn modelId="{0F1DE933-60C8-4A8A-815D-C1C866006BB1}" type="presOf" srcId="{1D2CB4AF-8550-474C-A11A-16CC0D3EDABD}" destId="{05DDF508-B38B-40B6-9BF3-7DB3095826DE}" srcOrd="0" destOrd="0" presId="urn:microsoft.com/office/officeart/2005/8/layout/default"/>
    <dgm:cxn modelId="{020D53D7-D127-46B1-A858-9B5675A39021}" type="presOf" srcId="{EA618AD9-DEE4-46CC-B724-751EC6801042}" destId="{E6799FA6-3FBB-4081-8C09-C8CDD8695DCA}" srcOrd="0" destOrd="0" presId="urn:microsoft.com/office/officeart/2005/8/layout/default"/>
    <dgm:cxn modelId="{5F5996FF-0C89-4C2A-A4B4-13A308B844C2}" srcId="{EA618AD9-DEE4-46CC-B724-751EC6801042}" destId="{1D2CB4AF-8550-474C-A11A-16CC0D3EDABD}" srcOrd="0" destOrd="0" parTransId="{60DD28C6-FC5B-4F0D-BF2A-F4F090393C3F}" sibTransId="{8E894198-C62A-4B29-BEDE-676930F34747}"/>
    <dgm:cxn modelId="{C9E21CC6-952C-4778-B84D-2EF55B021D80}" type="presParOf" srcId="{E6799FA6-3FBB-4081-8C09-C8CDD8695DCA}" destId="{05DDF508-B38B-40B6-9BF3-7DB3095826DE}" srcOrd="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870269B6-4112-4E4F-ABD8-795DDFDD3198}">
      <dgm:prSet phldrT="[Text]" custT="1"/>
      <dgm:spPr>
        <a:xfrm rot="10800000">
          <a:off x="1612781" y="1865"/>
          <a:ext cx="4339282" cy="2079218"/>
        </a:xfrm>
      </dgm:spPr>
      <dgm:t>
        <a:bodyPr/>
        <a:lstStyle/>
        <a:p>
          <a:pPr marL="82550" indent="-82550" algn="l"/>
          <a:r>
            <a:rPr lang="en-US" sz="2800" b="1" dirty="0">
              <a:solidFill>
                <a:schemeClr val="tx1"/>
              </a:solidFill>
              <a:effectLst/>
            </a:rPr>
            <a:t>1. Project </a:t>
          </a:r>
          <a:r>
            <a:rPr lang="id-ID" sz="2800" b="1" dirty="0">
              <a:solidFill>
                <a:schemeClr val="tx1"/>
              </a:solidFill>
              <a:effectLst/>
            </a:rPr>
            <a:t>Management Plan</a:t>
          </a:r>
          <a:endParaRPr lang="en-US" sz="2800" b="1" dirty="0">
            <a:solidFill>
              <a:schemeClr val="tx1"/>
            </a:solidFill>
            <a:effectLst/>
            <a:latin typeface="Calibri"/>
            <a:ea typeface="+mn-ea"/>
            <a:cs typeface="+mn-cs"/>
          </a:endParaRPr>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3528E10F-83B6-42A8-8E03-67F33E8ED842}">
      <dgm:prSet/>
      <dgm:spPr/>
      <dgm:t>
        <a:bodyPr/>
        <a:lstStyle/>
        <a:p>
          <a:r>
            <a:rPr lang="en-US" b="1" dirty="0">
              <a:solidFill>
                <a:schemeClr val="tx1"/>
              </a:solidFill>
            </a:rPr>
            <a:t>Cost Baseline</a:t>
          </a:r>
          <a:r>
            <a:rPr lang="en-US" dirty="0">
              <a:solidFill>
                <a:schemeClr val="tx1"/>
              </a:solidFill>
            </a:rPr>
            <a:t>, </a:t>
          </a:r>
          <a:r>
            <a:rPr lang="en-US" dirty="0" err="1">
              <a:solidFill>
                <a:schemeClr val="tx1"/>
              </a:solidFill>
            </a:rPr>
            <a:t>menjelaskan</a:t>
          </a:r>
          <a:r>
            <a:rPr lang="en-US" dirty="0">
              <a:solidFill>
                <a:schemeClr val="tx1"/>
              </a:solidFill>
            </a:rPr>
            <a:t> </a:t>
          </a:r>
          <a:r>
            <a:rPr lang="en-US" dirty="0" err="1">
              <a:solidFill>
                <a:schemeClr val="tx1"/>
              </a:solidFill>
            </a:rPr>
            <a:t>bagaimana</a:t>
          </a:r>
          <a:r>
            <a:rPr lang="en-US" dirty="0">
              <a:solidFill>
                <a:schemeClr val="tx1"/>
              </a:solidFill>
            </a:rPr>
            <a:t> </a:t>
          </a:r>
          <a:r>
            <a:rPr lang="en-US" dirty="0" err="1">
              <a:solidFill>
                <a:schemeClr val="tx1"/>
              </a:solidFill>
            </a:rPr>
            <a:t>biaya</a:t>
          </a:r>
          <a:r>
            <a:rPr lang="en-US" dirty="0">
              <a:solidFill>
                <a:schemeClr val="tx1"/>
              </a:solidFill>
            </a:rPr>
            <a:t> </a:t>
          </a:r>
          <a:r>
            <a:rPr lang="en-US" dirty="0" err="1">
              <a:solidFill>
                <a:schemeClr val="tx1"/>
              </a:solidFill>
            </a:rPr>
            <a:t>proyek</a:t>
          </a:r>
          <a:r>
            <a:rPr lang="en-US" dirty="0">
              <a:solidFill>
                <a:schemeClr val="tx1"/>
              </a:solidFill>
            </a:rPr>
            <a:t> </a:t>
          </a:r>
          <a:r>
            <a:rPr lang="en-US" dirty="0" err="1">
              <a:solidFill>
                <a:schemeClr val="tx1"/>
              </a:solidFill>
            </a:rPr>
            <a:t>akan</a:t>
          </a:r>
          <a:r>
            <a:rPr lang="en-US" dirty="0">
              <a:solidFill>
                <a:schemeClr val="tx1"/>
              </a:solidFill>
            </a:rPr>
            <a:t> </a:t>
          </a:r>
          <a:r>
            <a:rPr lang="en-US" dirty="0" err="1">
              <a:solidFill>
                <a:schemeClr val="tx1"/>
              </a:solidFill>
            </a:rPr>
            <a:t>dikelola</a:t>
          </a:r>
          <a:r>
            <a:rPr lang="en-US" dirty="0">
              <a:solidFill>
                <a:schemeClr val="tx1"/>
              </a:solidFill>
            </a:rPr>
            <a:t> </a:t>
          </a:r>
          <a:r>
            <a:rPr lang="en-US" dirty="0" err="1">
              <a:solidFill>
                <a:schemeClr val="tx1"/>
              </a:solidFill>
            </a:rPr>
            <a:t>dan</a:t>
          </a:r>
          <a:r>
            <a:rPr lang="en-US" dirty="0">
              <a:solidFill>
                <a:schemeClr val="tx1"/>
              </a:solidFill>
            </a:rPr>
            <a:t> </a:t>
          </a:r>
          <a:r>
            <a:rPr lang="en-US" dirty="0" err="1">
              <a:solidFill>
                <a:schemeClr val="tx1"/>
              </a:solidFill>
            </a:rPr>
            <a:t>dikendalikan</a:t>
          </a:r>
          <a:r>
            <a:rPr lang="en-US" dirty="0">
              <a:solidFill>
                <a:schemeClr val="tx1"/>
              </a:solidFill>
            </a:rPr>
            <a:t>.</a:t>
          </a:r>
          <a:endParaRPr lang="id-ID" b="0" dirty="0">
            <a:solidFill>
              <a:schemeClr val="tx1"/>
            </a:solidFill>
          </a:endParaRPr>
        </a:p>
      </dgm:t>
    </dgm:pt>
    <dgm:pt modelId="{934619FC-00FF-4020-9C56-AF37F29BA592}" type="parTrans" cxnId="{A8F298B0-80E2-4A2E-83A7-F565CDFBF24A}">
      <dgm:prSet/>
      <dgm:spPr/>
      <dgm:t>
        <a:bodyPr/>
        <a:lstStyle/>
        <a:p>
          <a:endParaRPr lang="en-US"/>
        </a:p>
      </dgm:t>
    </dgm:pt>
    <dgm:pt modelId="{E8D384CA-6124-476F-8D26-4FA6655CDA30}" type="sibTrans" cxnId="{A8F298B0-80E2-4A2E-83A7-F565CDFBF24A}">
      <dgm:prSet/>
      <dgm:spPr/>
      <dgm:t>
        <a:bodyPr/>
        <a:lstStyle/>
        <a:p>
          <a:endParaRPr lang="en-US"/>
        </a:p>
      </dgm:t>
    </dgm:pt>
    <dgm:pt modelId="{FCB75552-18F0-4DD7-9466-387AD5BEB8EC}">
      <dgm:prSet/>
      <dgm:spPr/>
      <dgm:t>
        <a:bodyPr/>
        <a:lstStyle/>
        <a:p>
          <a:r>
            <a:rPr lang="en-US" b="1" dirty="0">
              <a:solidFill>
                <a:schemeClr val="tx1"/>
              </a:solidFill>
            </a:rPr>
            <a:t>2. Project documents</a:t>
          </a:r>
          <a:endParaRPr lang="id-ID" b="1" dirty="0">
            <a:solidFill>
              <a:schemeClr val="tx1"/>
            </a:solidFill>
          </a:endParaRPr>
        </a:p>
      </dgm:t>
    </dgm:pt>
    <dgm:pt modelId="{1D6B8D76-B8B3-403D-BD05-0656B2A3A9DA}" type="parTrans" cxnId="{1C8B33DD-CFE9-4013-A5E3-273533592EF7}">
      <dgm:prSet/>
      <dgm:spPr/>
      <dgm:t>
        <a:bodyPr/>
        <a:lstStyle/>
        <a:p>
          <a:endParaRPr lang="en-US"/>
        </a:p>
      </dgm:t>
    </dgm:pt>
    <dgm:pt modelId="{327DEBCF-3076-4C7A-8116-F6E4DA5424B7}" type="sibTrans" cxnId="{1C8B33DD-CFE9-4013-A5E3-273533592EF7}">
      <dgm:prSet/>
      <dgm:spPr/>
      <dgm:t>
        <a:bodyPr/>
        <a:lstStyle/>
        <a:p>
          <a:endParaRPr lang="en-US"/>
        </a:p>
      </dgm:t>
    </dgm:pt>
    <dgm:pt modelId="{09DFE3BA-2785-4BAC-9521-E8C88F4F9FFE}">
      <dgm:prSet/>
      <dgm:spPr/>
      <dgm:t>
        <a:bodyPr/>
        <a:lstStyle/>
        <a:p>
          <a:r>
            <a:rPr lang="en-US" b="0" dirty="0" err="1">
              <a:solidFill>
                <a:schemeClr val="tx1"/>
              </a:solidFill>
            </a:rPr>
            <a:t>Pelajaran</a:t>
          </a:r>
          <a:r>
            <a:rPr lang="en-US" b="0" dirty="0">
              <a:solidFill>
                <a:schemeClr val="tx1"/>
              </a:solidFill>
            </a:rPr>
            <a:t> yang </a:t>
          </a:r>
          <a:r>
            <a:rPr lang="en-US" b="0" dirty="0" err="1">
              <a:solidFill>
                <a:schemeClr val="tx1"/>
              </a:solidFill>
            </a:rPr>
            <a:t>dipelajari</a:t>
          </a:r>
          <a:r>
            <a:rPr lang="en-US" b="0" dirty="0">
              <a:solidFill>
                <a:schemeClr val="tx1"/>
              </a:solidFill>
            </a:rPr>
            <a:t> </a:t>
          </a:r>
          <a:r>
            <a:rPr lang="en-US" b="0" dirty="0" err="1">
              <a:solidFill>
                <a:schemeClr val="tx1"/>
              </a:solidFill>
            </a:rPr>
            <a:t>sebelumnya</a:t>
          </a:r>
          <a:r>
            <a:rPr lang="en-US" b="0" dirty="0">
              <a:solidFill>
                <a:schemeClr val="tx1"/>
              </a:solidFill>
            </a:rPr>
            <a:t> </a:t>
          </a:r>
          <a:r>
            <a:rPr lang="en-US" b="0" dirty="0" err="1">
              <a:solidFill>
                <a:schemeClr val="tx1"/>
              </a:solidFill>
            </a:rPr>
            <a:t>dalam</a:t>
          </a:r>
          <a:r>
            <a:rPr lang="en-US" b="0" dirty="0">
              <a:solidFill>
                <a:schemeClr val="tx1"/>
              </a:solidFill>
            </a:rPr>
            <a:t> </a:t>
          </a:r>
          <a:r>
            <a:rPr lang="en-US" b="0" dirty="0" err="1">
              <a:solidFill>
                <a:schemeClr val="tx1"/>
              </a:solidFill>
            </a:rPr>
            <a:t>proyek</a:t>
          </a:r>
          <a:r>
            <a:rPr lang="en-US" b="0" dirty="0">
              <a:solidFill>
                <a:schemeClr val="tx1"/>
              </a:solidFill>
            </a:rPr>
            <a:t> </a:t>
          </a:r>
          <a:r>
            <a:rPr lang="en-US" b="0" dirty="0" err="1">
              <a:solidFill>
                <a:schemeClr val="tx1"/>
              </a:solidFill>
            </a:rPr>
            <a:t>dapat</a:t>
          </a:r>
          <a:r>
            <a:rPr lang="en-US" b="0" dirty="0">
              <a:solidFill>
                <a:schemeClr val="tx1"/>
              </a:solidFill>
            </a:rPr>
            <a:t> </a:t>
          </a:r>
          <a:r>
            <a:rPr lang="en-US" b="0" dirty="0" err="1">
              <a:solidFill>
                <a:schemeClr val="tx1"/>
              </a:solidFill>
            </a:rPr>
            <a:t>diterapkan</a:t>
          </a:r>
          <a:r>
            <a:rPr lang="en-US" b="0" dirty="0">
              <a:solidFill>
                <a:schemeClr val="tx1"/>
              </a:solidFill>
            </a:rPr>
            <a:t> </a:t>
          </a:r>
          <a:r>
            <a:rPr lang="en-US" b="0" dirty="0" err="1">
              <a:solidFill>
                <a:schemeClr val="tx1"/>
              </a:solidFill>
            </a:rPr>
            <a:t>nanti</a:t>
          </a:r>
          <a:r>
            <a:rPr lang="en-US" b="0" dirty="0">
              <a:solidFill>
                <a:schemeClr val="tx1"/>
              </a:solidFill>
            </a:rPr>
            <a:t> </a:t>
          </a:r>
          <a:r>
            <a:rPr lang="en-US" b="0" dirty="0" err="1">
              <a:solidFill>
                <a:schemeClr val="tx1"/>
              </a:solidFill>
            </a:rPr>
            <a:t>dalam</a:t>
          </a:r>
          <a:r>
            <a:rPr lang="en-US" b="0" dirty="0">
              <a:solidFill>
                <a:schemeClr val="tx1"/>
              </a:solidFill>
            </a:rPr>
            <a:t> </a:t>
          </a:r>
          <a:r>
            <a:rPr lang="en-US" b="0" dirty="0" err="1">
              <a:solidFill>
                <a:schemeClr val="tx1"/>
              </a:solidFill>
            </a:rPr>
            <a:t>proyek</a:t>
          </a:r>
          <a:r>
            <a:rPr lang="en-US" b="0" dirty="0">
              <a:solidFill>
                <a:schemeClr val="tx1"/>
              </a:solidFill>
            </a:rPr>
            <a:t> </a:t>
          </a:r>
          <a:r>
            <a:rPr lang="en-US" b="0" dirty="0" err="1">
              <a:solidFill>
                <a:schemeClr val="tx1"/>
              </a:solidFill>
            </a:rPr>
            <a:t>untuk</a:t>
          </a:r>
          <a:r>
            <a:rPr lang="en-US" b="0" dirty="0">
              <a:solidFill>
                <a:schemeClr val="tx1"/>
              </a:solidFill>
            </a:rPr>
            <a:t> </a:t>
          </a:r>
          <a:r>
            <a:rPr lang="en-US" b="0" dirty="0" err="1">
              <a:solidFill>
                <a:schemeClr val="tx1"/>
              </a:solidFill>
            </a:rPr>
            <a:t>meningkatkan</a:t>
          </a:r>
          <a:r>
            <a:rPr lang="en-US" b="0" dirty="0">
              <a:solidFill>
                <a:schemeClr val="tx1"/>
              </a:solidFill>
            </a:rPr>
            <a:t> </a:t>
          </a:r>
          <a:r>
            <a:rPr lang="en-US" b="0" dirty="0" err="1">
              <a:solidFill>
                <a:schemeClr val="tx1"/>
              </a:solidFill>
            </a:rPr>
            <a:t>kontrol</a:t>
          </a:r>
          <a:r>
            <a:rPr lang="en-US" b="0" dirty="0">
              <a:solidFill>
                <a:schemeClr val="tx1"/>
              </a:solidFill>
            </a:rPr>
            <a:t> </a:t>
          </a:r>
          <a:r>
            <a:rPr lang="en-US" b="0" dirty="0" err="1">
              <a:solidFill>
                <a:schemeClr val="tx1"/>
              </a:solidFill>
            </a:rPr>
            <a:t>biaya</a:t>
          </a:r>
          <a:r>
            <a:rPr lang="en-US" b="0" dirty="0">
              <a:solidFill>
                <a:schemeClr val="tx1"/>
              </a:solidFill>
            </a:rPr>
            <a:t>.</a:t>
          </a:r>
          <a:endParaRPr lang="id-ID" b="0" dirty="0">
            <a:solidFill>
              <a:schemeClr val="tx1"/>
            </a:solidFill>
          </a:endParaRPr>
        </a:p>
      </dgm:t>
    </dgm:pt>
    <dgm:pt modelId="{3B7CF4A4-486A-4A44-9740-4417B1C400E0}" type="parTrans" cxnId="{FDBCAB8E-CF6F-4392-AE8B-65EC8C931430}">
      <dgm:prSet/>
      <dgm:spPr/>
      <dgm:t>
        <a:bodyPr/>
        <a:lstStyle/>
        <a:p>
          <a:endParaRPr lang="en-US"/>
        </a:p>
      </dgm:t>
    </dgm:pt>
    <dgm:pt modelId="{6D1BE502-2720-48AF-8481-169C9E8B2274}" type="sibTrans" cxnId="{FDBCAB8E-CF6F-4392-AE8B-65EC8C931430}">
      <dgm:prSet/>
      <dgm:spPr/>
      <dgm:t>
        <a:bodyPr/>
        <a:lstStyle/>
        <a:p>
          <a:endParaRPr lang="en-US"/>
        </a:p>
      </dgm:t>
    </dgm:pt>
    <dgm:pt modelId="{45B8B804-8882-4BB5-9C7C-03344039D698}">
      <dgm:prSet/>
      <dgm:spPr/>
      <dgm:t>
        <a:bodyPr/>
        <a:lstStyle/>
        <a:p>
          <a:r>
            <a:rPr lang="en-US" b="1" dirty="0">
              <a:solidFill>
                <a:schemeClr val="tx1"/>
              </a:solidFill>
            </a:rPr>
            <a:t>Cost Management Plan</a:t>
          </a:r>
          <a:r>
            <a:rPr lang="en-US" dirty="0">
              <a:solidFill>
                <a:schemeClr val="tx1"/>
              </a:solidFill>
            </a:rPr>
            <a:t>, Baseline </a:t>
          </a:r>
          <a:r>
            <a:rPr lang="en-US" dirty="0" err="1">
              <a:solidFill>
                <a:schemeClr val="tx1"/>
              </a:solidFill>
            </a:rPr>
            <a:t>biaya</a:t>
          </a:r>
          <a:r>
            <a:rPr lang="en-US" dirty="0">
              <a:solidFill>
                <a:schemeClr val="tx1"/>
              </a:solidFill>
            </a:rPr>
            <a:t> </a:t>
          </a:r>
          <a:r>
            <a:rPr lang="en-US" dirty="0" err="1">
              <a:solidFill>
                <a:schemeClr val="tx1"/>
              </a:solidFill>
            </a:rPr>
            <a:t>dibandingkan</a:t>
          </a:r>
          <a:r>
            <a:rPr lang="en-US" dirty="0">
              <a:solidFill>
                <a:schemeClr val="tx1"/>
              </a:solidFill>
            </a:rPr>
            <a:t> </a:t>
          </a:r>
          <a:r>
            <a:rPr lang="en-US" dirty="0" err="1">
              <a:solidFill>
                <a:schemeClr val="tx1"/>
              </a:solidFill>
            </a:rPr>
            <a:t>dengan</a:t>
          </a:r>
          <a:r>
            <a:rPr lang="en-US" dirty="0">
              <a:solidFill>
                <a:schemeClr val="tx1"/>
              </a:solidFill>
            </a:rPr>
            <a:t> </a:t>
          </a:r>
          <a:r>
            <a:rPr lang="en-US" dirty="0" err="1">
              <a:solidFill>
                <a:schemeClr val="tx1"/>
              </a:solidFill>
            </a:rPr>
            <a:t>hasil</a:t>
          </a:r>
          <a:r>
            <a:rPr lang="en-US" dirty="0">
              <a:solidFill>
                <a:schemeClr val="tx1"/>
              </a:solidFill>
            </a:rPr>
            <a:t> </a:t>
          </a:r>
          <a:r>
            <a:rPr lang="en-US" dirty="0" err="1">
              <a:solidFill>
                <a:schemeClr val="tx1"/>
              </a:solidFill>
            </a:rPr>
            <a:t>aktual</a:t>
          </a:r>
          <a:r>
            <a:rPr lang="en-US" dirty="0">
              <a:solidFill>
                <a:schemeClr val="tx1"/>
              </a:solidFill>
            </a:rPr>
            <a:t> </a:t>
          </a:r>
          <a:r>
            <a:rPr lang="en-US" dirty="0" err="1">
              <a:solidFill>
                <a:schemeClr val="tx1"/>
              </a:solidFill>
            </a:rPr>
            <a:t>untuk</a:t>
          </a:r>
          <a:r>
            <a:rPr lang="en-US" dirty="0">
              <a:solidFill>
                <a:schemeClr val="tx1"/>
              </a:solidFill>
            </a:rPr>
            <a:t> </a:t>
          </a:r>
          <a:r>
            <a:rPr lang="en-US" dirty="0" err="1">
              <a:solidFill>
                <a:schemeClr val="tx1"/>
              </a:solidFill>
            </a:rPr>
            <a:t>menentukan</a:t>
          </a:r>
          <a:r>
            <a:rPr lang="en-US" dirty="0">
              <a:solidFill>
                <a:schemeClr val="tx1"/>
              </a:solidFill>
            </a:rPr>
            <a:t> </a:t>
          </a:r>
          <a:r>
            <a:rPr lang="en-US" dirty="0" err="1">
              <a:solidFill>
                <a:schemeClr val="tx1"/>
              </a:solidFill>
            </a:rPr>
            <a:t>apakah</a:t>
          </a:r>
          <a:r>
            <a:rPr lang="en-US" dirty="0">
              <a:solidFill>
                <a:schemeClr val="tx1"/>
              </a:solidFill>
            </a:rPr>
            <a:t> </a:t>
          </a:r>
          <a:r>
            <a:rPr lang="en-US" dirty="0" err="1">
              <a:solidFill>
                <a:schemeClr val="tx1"/>
              </a:solidFill>
            </a:rPr>
            <a:t>perubahan</a:t>
          </a:r>
          <a:r>
            <a:rPr lang="en-US" dirty="0">
              <a:solidFill>
                <a:schemeClr val="tx1"/>
              </a:solidFill>
            </a:rPr>
            <a:t>, </a:t>
          </a:r>
          <a:r>
            <a:rPr lang="en-US" dirty="0" err="1">
              <a:solidFill>
                <a:schemeClr val="tx1"/>
              </a:solidFill>
            </a:rPr>
            <a:t>tindakan</a:t>
          </a:r>
          <a:r>
            <a:rPr lang="en-US" dirty="0">
              <a:solidFill>
                <a:schemeClr val="tx1"/>
              </a:solidFill>
            </a:rPr>
            <a:t> </a:t>
          </a:r>
          <a:r>
            <a:rPr lang="en-US" dirty="0" err="1">
              <a:solidFill>
                <a:schemeClr val="tx1"/>
              </a:solidFill>
            </a:rPr>
            <a:t>korektif</a:t>
          </a:r>
          <a:r>
            <a:rPr lang="en-US" dirty="0">
              <a:solidFill>
                <a:schemeClr val="tx1"/>
              </a:solidFill>
            </a:rPr>
            <a:t>, </a:t>
          </a:r>
          <a:r>
            <a:rPr lang="en-US" dirty="0" err="1">
              <a:solidFill>
                <a:schemeClr val="tx1"/>
              </a:solidFill>
            </a:rPr>
            <a:t>atau</a:t>
          </a:r>
          <a:r>
            <a:rPr lang="en-US" dirty="0">
              <a:solidFill>
                <a:schemeClr val="tx1"/>
              </a:solidFill>
            </a:rPr>
            <a:t> </a:t>
          </a:r>
          <a:r>
            <a:rPr lang="en-US" dirty="0" err="1">
              <a:solidFill>
                <a:schemeClr val="tx1"/>
              </a:solidFill>
            </a:rPr>
            <a:t>tindakan</a:t>
          </a:r>
          <a:r>
            <a:rPr lang="en-US" dirty="0">
              <a:solidFill>
                <a:schemeClr val="tx1"/>
              </a:solidFill>
            </a:rPr>
            <a:t> </a:t>
          </a:r>
          <a:r>
            <a:rPr lang="en-US" dirty="0" err="1">
              <a:solidFill>
                <a:schemeClr val="tx1"/>
              </a:solidFill>
            </a:rPr>
            <a:t>pencegahan</a:t>
          </a:r>
          <a:r>
            <a:rPr lang="en-US" dirty="0">
              <a:solidFill>
                <a:schemeClr val="tx1"/>
              </a:solidFill>
            </a:rPr>
            <a:t> </a:t>
          </a:r>
          <a:r>
            <a:rPr lang="en-US" dirty="0" err="1">
              <a:solidFill>
                <a:schemeClr val="tx1"/>
              </a:solidFill>
            </a:rPr>
            <a:t>diperlukan</a:t>
          </a:r>
          <a:endParaRPr lang="id-ID" b="0" dirty="0">
            <a:solidFill>
              <a:schemeClr val="tx1"/>
            </a:solidFill>
          </a:endParaRPr>
        </a:p>
      </dgm:t>
    </dgm:pt>
    <dgm:pt modelId="{61143C88-B531-423D-BE22-F5E1C1D3884A}" type="parTrans" cxnId="{D5876CF4-E549-4080-A960-D5EE0197FE67}">
      <dgm:prSet/>
      <dgm:spPr/>
    </dgm:pt>
    <dgm:pt modelId="{2578A180-3BA7-4E73-8B08-C679138B31FC}" type="sibTrans" cxnId="{D5876CF4-E549-4080-A960-D5EE0197FE67}">
      <dgm:prSet/>
      <dgm:spPr/>
    </dgm:pt>
    <dgm:pt modelId="{C97CB3F1-E171-47C9-9B5B-091A4ACAF821}">
      <dgm:prSet/>
      <dgm:spPr/>
      <dgm:t>
        <a:bodyPr/>
        <a:lstStyle/>
        <a:p>
          <a:r>
            <a:rPr lang="en-US" b="1" dirty="0"/>
            <a:t>Performance measurement baseline</a:t>
          </a:r>
          <a:r>
            <a:rPr lang="en-US" dirty="0"/>
            <a:t>, </a:t>
          </a:r>
          <a:r>
            <a:rPr lang="en-US" dirty="0" err="1"/>
            <a:t>Ketika</a:t>
          </a:r>
          <a:r>
            <a:rPr lang="en-US" dirty="0"/>
            <a:t> </a:t>
          </a:r>
          <a:r>
            <a:rPr lang="en-US" dirty="0" err="1"/>
            <a:t>menggunakan</a:t>
          </a:r>
          <a:r>
            <a:rPr lang="en-US" dirty="0"/>
            <a:t> earned value analysis, the performance measurement baseline </a:t>
          </a:r>
          <a:r>
            <a:rPr lang="en-US" dirty="0" err="1"/>
            <a:t>dibandingkan</a:t>
          </a:r>
          <a:r>
            <a:rPr lang="en-US" dirty="0"/>
            <a:t> </a:t>
          </a:r>
          <a:r>
            <a:rPr lang="en-US" dirty="0" err="1"/>
            <a:t>dengan</a:t>
          </a:r>
          <a:r>
            <a:rPr lang="en-US" dirty="0"/>
            <a:t> </a:t>
          </a:r>
          <a:r>
            <a:rPr lang="en-US" dirty="0" err="1"/>
            <a:t>hasil</a:t>
          </a:r>
          <a:r>
            <a:rPr lang="en-US" dirty="0"/>
            <a:t> </a:t>
          </a:r>
          <a:r>
            <a:rPr lang="en-US" dirty="0" err="1"/>
            <a:t>aktual</a:t>
          </a:r>
          <a:r>
            <a:rPr lang="en-US" dirty="0"/>
            <a:t> </a:t>
          </a:r>
          <a:r>
            <a:rPr lang="en-US" dirty="0" err="1"/>
            <a:t>untuk</a:t>
          </a:r>
          <a:r>
            <a:rPr lang="en-US" dirty="0"/>
            <a:t> </a:t>
          </a:r>
          <a:r>
            <a:rPr lang="en-US" dirty="0" err="1"/>
            <a:t>menentukan</a:t>
          </a:r>
          <a:r>
            <a:rPr lang="en-US" dirty="0"/>
            <a:t> </a:t>
          </a:r>
          <a:r>
            <a:rPr lang="en-US" dirty="0" err="1"/>
            <a:t>apakah</a:t>
          </a:r>
          <a:r>
            <a:rPr lang="en-US" dirty="0"/>
            <a:t> </a:t>
          </a:r>
          <a:r>
            <a:rPr lang="en-US" dirty="0" err="1"/>
            <a:t>diperlukan</a:t>
          </a:r>
          <a:r>
            <a:rPr lang="en-US" dirty="0"/>
            <a:t> </a:t>
          </a:r>
          <a:r>
            <a:rPr lang="en-US" dirty="0" err="1"/>
            <a:t>perubahan</a:t>
          </a:r>
          <a:r>
            <a:rPr lang="en-US" dirty="0"/>
            <a:t>, </a:t>
          </a:r>
          <a:r>
            <a:rPr lang="en-US" dirty="0" err="1"/>
            <a:t>tindakan</a:t>
          </a:r>
          <a:r>
            <a:rPr lang="en-US" dirty="0"/>
            <a:t> </a:t>
          </a:r>
          <a:r>
            <a:rPr lang="en-US" dirty="0" err="1"/>
            <a:t>korektif</a:t>
          </a:r>
          <a:r>
            <a:rPr lang="en-US" dirty="0"/>
            <a:t>, </a:t>
          </a:r>
          <a:r>
            <a:rPr lang="en-US" dirty="0" err="1"/>
            <a:t>atau</a:t>
          </a:r>
          <a:r>
            <a:rPr lang="en-US" dirty="0"/>
            <a:t> </a:t>
          </a:r>
          <a:r>
            <a:rPr lang="en-US" dirty="0" err="1"/>
            <a:t>tindakan</a:t>
          </a:r>
          <a:r>
            <a:rPr lang="en-US" dirty="0"/>
            <a:t> </a:t>
          </a:r>
          <a:r>
            <a:rPr lang="en-US" dirty="0" err="1"/>
            <a:t>preventif</a:t>
          </a:r>
          <a:r>
            <a:rPr lang="en-US" dirty="0"/>
            <a:t>.</a:t>
          </a:r>
          <a:endParaRPr lang="id-ID" b="0" dirty="0">
            <a:solidFill>
              <a:schemeClr val="tx1"/>
            </a:solidFill>
          </a:endParaRPr>
        </a:p>
      </dgm:t>
    </dgm:pt>
    <dgm:pt modelId="{75493693-33CB-47E6-96FE-0E995FF68EC5}" type="parTrans" cxnId="{969619B4-A45D-4117-B0EB-3451039DB5F5}">
      <dgm:prSet/>
      <dgm:spPr/>
    </dgm:pt>
    <dgm:pt modelId="{73AD45F1-6C42-4902-AF37-D3C86EB812DA}" type="sibTrans" cxnId="{969619B4-A45D-4117-B0EB-3451039DB5F5}">
      <dgm:prSet/>
      <dgm:spPr/>
    </dgm:pt>
    <dgm:pt modelId="{224CF469-C495-45B8-9E4A-119EC6AA03FC}" type="pres">
      <dgm:prSet presAssocID="{7BE175C2-43D5-BF47-B71D-4EF4D2107E03}" presName="linear" presStyleCnt="0">
        <dgm:presLayoutVars>
          <dgm:animLvl val="lvl"/>
          <dgm:resizeHandles val="exact"/>
        </dgm:presLayoutVars>
      </dgm:prSet>
      <dgm:spPr/>
    </dgm:pt>
    <dgm:pt modelId="{CA5515A7-FA4D-4B85-9DD9-17359CF050D2}" type="pres">
      <dgm:prSet presAssocID="{870269B6-4112-4E4F-ABD8-795DDFDD3198}" presName="parentText" presStyleLbl="node1" presStyleIdx="0" presStyleCnt="2" custLinFactNeighborX="-5547" custLinFactNeighborY="-95067">
        <dgm:presLayoutVars>
          <dgm:chMax val="0"/>
          <dgm:bulletEnabled val="1"/>
        </dgm:presLayoutVars>
      </dgm:prSet>
      <dgm:spPr/>
    </dgm:pt>
    <dgm:pt modelId="{44DBF284-EFB8-48CB-AA9A-57838DF88D90}" type="pres">
      <dgm:prSet presAssocID="{870269B6-4112-4E4F-ABD8-795DDFDD3198}" presName="childText" presStyleLbl="revTx" presStyleIdx="0" presStyleCnt="2">
        <dgm:presLayoutVars>
          <dgm:bulletEnabled val="1"/>
        </dgm:presLayoutVars>
      </dgm:prSet>
      <dgm:spPr/>
    </dgm:pt>
    <dgm:pt modelId="{296791C4-5475-49B4-96AB-BF77311D9F33}" type="pres">
      <dgm:prSet presAssocID="{FCB75552-18F0-4DD7-9466-387AD5BEB8EC}" presName="parentText" presStyleLbl="node1" presStyleIdx="1" presStyleCnt="2">
        <dgm:presLayoutVars>
          <dgm:chMax val="0"/>
          <dgm:bulletEnabled val="1"/>
        </dgm:presLayoutVars>
      </dgm:prSet>
      <dgm:spPr/>
    </dgm:pt>
    <dgm:pt modelId="{93F8071C-9A4A-4E53-A809-0C42DF58491F}" type="pres">
      <dgm:prSet presAssocID="{FCB75552-18F0-4DD7-9466-387AD5BEB8EC}" presName="childText" presStyleLbl="revTx" presStyleIdx="1" presStyleCnt="2">
        <dgm:presLayoutVars>
          <dgm:bulletEnabled val="1"/>
        </dgm:presLayoutVars>
      </dgm:prSet>
      <dgm:spPr/>
    </dgm:pt>
  </dgm:ptLst>
  <dgm:cxnLst>
    <dgm:cxn modelId="{2ADFF00C-247B-4112-B1B4-A6ECF02E7413}" type="presOf" srcId="{C97CB3F1-E171-47C9-9B5B-091A4ACAF821}" destId="{44DBF284-EFB8-48CB-AA9A-57838DF88D90}" srcOrd="0" destOrd="2" presId="urn:microsoft.com/office/officeart/2005/8/layout/vList2"/>
    <dgm:cxn modelId="{E6D25622-EABD-044C-816E-41F198C2B326}" srcId="{7BE175C2-43D5-BF47-B71D-4EF4D2107E03}" destId="{870269B6-4112-4E4F-ABD8-795DDFDD3198}" srcOrd="0" destOrd="0" parTransId="{A1011F09-7E36-094F-8195-C8FACF5F9B59}" sibTransId="{9CF3B767-8600-AA44-91F2-FBC1438A0182}"/>
    <dgm:cxn modelId="{C43C1348-BB89-4AB5-B112-393588582B5C}" type="presOf" srcId="{09DFE3BA-2785-4BAC-9521-E8C88F4F9FFE}" destId="{93F8071C-9A4A-4E53-A809-0C42DF58491F}" srcOrd="0" destOrd="0" presId="urn:microsoft.com/office/officeart/2005/8/layout/vList2"/>
    <dgm:cxn modelId="{22064F71-9B6B-427A-B82B-7FD148471ADB}" type="presOf" srcId="{7BE175C2-43D5-BF47-B71D-4EF4D2107E03}" destId="{224CF469-C495-45B8-9E4A-119EC6AA03FC}" srcOrd="0" destOrd="0" presId="urn:microsoft.com/office/officeart/2005/8/layout/vList2"/>
    <dgm:cxn modelId="{7EFCF75A-0239-4A8D-961F-90994D9C49FF}" type="presOf" srcId="{45B8B804-8882-4BB5-9C7C-03344039D698}" destId="{44DBF284-EFB8-48CB-AA9A-57838DF88D90}" srcOrd="0" destOrd="1" presId="urn:microsoft.com/office/officeart/2005/8/layout/vList2"/>
    <dgm:cxn modelId="{FDBCAB8E-CF6F-4392-AE8B-65EC8C931430}" srcId="{FCB75552-18F0-4DD7-9466-387AD5BEB8EC}" destId="{09DFE3BA-2785-4BAC-9521-E8C88F4F9FFE}" srcOrd="0" destOrd="0" parTransId="{3B7CF4A4-486A-4A44-9740-4417B1C400E0}" sibTransId="{6D1BE502-2720-48AF-8481-169C9E8B2274}"/>
    <dgm:cxn modelId="{A8F298B0-80E2-4A2E-83A7-F565CDFBF24A}" srcId="{870269B6-4112-4E4F-ABD8-795DDFDD3198}" destId="{3528E10F-83B6-42A8-8E03-67F33E8ED842}" srcOrd="0" destOrd="0" parTransId="{934619FC-00FF-4020-9C56-AF37F29BA592}" sibTransId="{E8D384CA-6124-476F-8D26-4FA6655CDA30}"/>
    <dgm:cxn modelId="{969619B4-A45D-4117-B0EB-3451039DB5F5}" srcId="{870269B6-4112-4E4F-ABD8-795DDFDD3198}" destId="{C97CB3F1-E171-47C9-9B5B-091A4ACAF821}" srcOrd="2" destOrd="0" parTransId="{75493693-33CB-47E6-96FE-0E995FF68EC5}" sibTransId="{73AD45F1-6C42-4902-AF37-D3C86EB812DA}"/>
    <dgm:cxn modelId="{7F7A31B6-2015-4D6D-A1AC-00064EA90FDD}" type="presOf" srcId="{870269B6-4112-4E4F-ABD8-795DDFDD3198}" destId="{CA5515A7-FA4D-4B85-9DD9-17359CF050D2}" srcOrd="0" destOrd="0" presId="urn:microsoft.com/office/officeart/2005/8/layout/vList2"/>
    <dgm:cxn modelId="{B74ECEC1-1961-428C-97C4-285609D2B4EE}" type="presOf" srcId="{3528E10F-83B6-42A8-8E03-67F33E8ED842}" destId="{44DBF284-EFB8-48CB-AA9A-57838DF88D90}" srcOrd="0" destOrd="0" presId="urn:microsoft.com/office/officeart/2005/8/layout/vList2"/>
    <dgm:cxn modelId="{1C8B33DD-CFE9-4013-A5E3-273533592EF7}" srcId="{7BE175C2-43D5-BF47-B71D-4EF4D2107E03}" destId="{FCB75552-18F0-4DD7-9466-387AD5BEB8EC}" srcOrd="1" destOrd="0" parTransId="{1D6B8D76-B8B3-403D-BD05-0656B2A3A9DA}" sibTransId="{327DEBCF-3076-4C7A-8116-F6E4DA5424B7}"/>
    <dgm:cxn modelId="{4AE29AE4-D466-4678-A7D0-717C043E24ED}" type="presOf" srcId="{FCB75552-18F0-4DD7-9466-387AD5BEB8EC}" destId="{296791C4-5475-49B4-96AB-BF77311D9F33}" srcOrd="0" destOrd="0" presId="urn:microsoft.com/office/officeart/2005/8/layout/vList2"/>
    <dgm:cxn modelId="{D5876CF4-E549-4080-A960-D5EE0197FE67}" srcId="{870269B6-4112-4E4F-ABD8-795DDFDD3198}" destId="{45B8B804-8882-4BB5-9C7C-03344039D698}" srcOrd="1" destOrd="0" parTransId="{61143C88-B531-423D-BE22-F5E1C1D3884A}" sibTransId="{2578A180-3BA7-4E73-8B08-C679138B31FC}"/>
    <dgm:cxn modelId="{D6EFCAF1-CC31-489E-90BB-C760D5BB7695}" type="presParOf" srcId="{224CF469-C495-45B8-9E4A-119EC6AA03FC}" destId="{CA5515A7-FA4D-4B85-9DD9-17359CF050D2}" srcOrd="0" destOrd="0" presId="urn:microsoft.com/office/officeart/2005/8/layout/vList2"/>
    <dgm:cxn modelId="{7CFB0571-7E33-430C-B95A-4E250A204832}" type="presParOf" srcId="{224CF469-C495-45B8-9E4A-119EC6AA03FC}" destId="{44DBF284-EFB8-48CB-AA9A-57838DF88D90}" srcOrd="1" destOrd="0" presId="urn:microsoft.com/office/officeart/2005/8/layout/vList2"/>
    <dgm:cxn modelId="{6CDF7F7D-EBB5-4CFC-981F-71793F2AC607}" type="presParOf" srcId="{224CF469-C495-45B8-9E4A-119EC6AA03FC}" destId="{296791C4-5475-49B4-96AB-BF77311D9F33}" srcOrd="2" destOrd="0" presId="urn:microsoft.com/office/officeart/2005/8/layout/vList2"/>
    <dgm:cxn modelId="{1959AADB-6B6F-44E5-8A2E-F5F4DDADE9B5}" type="presParOf" srcId="{224CF469-C495-45B8-9E4A-119EC6AA03FC}" destId="{93F8071C-9A4A-4E53-A809-0C42DF58491F}"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1.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D635A737-53BB-40E8-9F7E-25DEA43723DD}">
      <dgm:prSet/>
      <dgm:spPr/>
      <dgm:t>
        <a:bodyPr/>
        <a:lstStyle/>
        <a:p>
          <a:pPr rtl="0"/>
          <a:r>
            <a:rPr lang="en-US" b="1" dirty="0">
              <a:solidFill>
                <a:schemeClr val="tx1"/>
              </a:solidFill>
            </a:rPr>
            <a:t>3. Project Funding Requirement</a:t>
          </a:r>
          <a:endParaRPr kumimoji="0" lang="en-US" b="0" i="0" u="none" strike="noStrike" cap="none" spc="-4" normalizeH="0" baseline="0" noProof="0" dirty="0">
            <a:ln>
              <a:noFill/>
            </a:ln>
            <a:solidFill>
              <a:schemeClr val="tx1"/>
            </a:solidFill>
            <a:effectLst/>
            <a:uLnTx/>
            <a:uFillTx/>
            <a:latin typeface="Calibri"/>
            <a:ea typeface="+mn-ea"/>
            <a:cs typeface="Comic Sans MS"/>
          </a:endParaRPr>
        </a:p>
      </dgm:t>
    </dgm:pt>
    <dgm:pt modelId="{8247C81B-FDFF-4054-A23C-1AECAC06F9F8}" type="parTrans" cxnId="{4ACF9381-91EC-4005-A57D-5DEC0ACBA719}">
      <dgm:prSet/>
      <dgm:spPr/>
      <dgm:t>
        <a:bodyPr/>
        <a:lstStyle/>
        <a:p>
          <a:endParaRPr lang="en-US"/>
        </a:p>
      </dgm:t>
    </dgm:pt>
    <dgm:pt modelId="{5D28FE61-DB11-44E5-A34F-D18CA074F14E}" type="sibTrans" cxnId="{4ACF9381-91EC-4005-A57D-5DEC0ACBA719}">
      <dgm:prSet/>
      <dgm:spPr/>
      <dgm:t>
        <a:bodyPr/>
        <a:lstStyle/>
        <a:p>
          <a:endParaRPr lang="en-US"/>
        </a:p>
      </dgm:t>
    </dgm:pt>
    <dgm:pt modelId="{FA84C9E6-EC54-4D7A-8A9B-1FDF486AE5E6}">
      <dgm:prSet/>
      <dgm:spPr/>
      <dgm:t>
        <a:bodyPr/>
        <a:lstStyle/>
        <a:p>
          <a:pPr rtl="0"/>
          <a:r>
            <a:rPr lang="en-US" dirty="0" err="1">
              <a:solidFill>
                <a:schemeClr val="tx1"/>
              </a:solidFill>
            </a:rPr>
            <a:t>Kebutuhan</a:t>
          </a:r>
          <a:r>
            <a:rPr lang="en-US" dirty="0">
              <a:solidFill>
                <a:schemeClr val="tx1"/>
              </a:solidFill>
            </a:rPr>
            <a:t> dana </a:t>
          </a:r>
          <a:r>
            <a:rPr lang="en-US" dirty="0" err="1">
              <a:solidFill>
                <a:schemeClr val="tx1"/>
              </a:solidFill>
            </a:rPr>
            <a:t>suatu</a:t>
          </a:r>
          <a:r>
            <a:rPr lang="en-US" dirty="0">
              <a:solidFill>
                <a:schemeClr val="tx1"/>
              </a:solidFill>
            </a:rPr>
            <a:t> </a:t>
          </a:r>
          <a:r>
            <a:rPr lang="en-US" dirty="0" err="1">
              <a:solidFill>
                <a:schemeClr val="tx1"/>
              </a:solidFill>
            </a:rPr>
            <a:t>proyek</a:t>
          </a:r>
          <a:r>
            <a:rPr lang="en-US" dirty="0">
              <a:solidFill>
                <a:schemeClr val="tx1"/>
              </a:solidFill>
            </a:rPr>
            <a:t> yang </a:t>
          </a:r>
          <a:r>
            <a:rPr lang="en-US" dirty="0" err="1">
              <a:solidFill>
                <a:schemeClr val="tx1"/>
              </a:solidFill>
            </a:rPr>
            <a:t>dibentuk</a:t>
          </a:r>
          <a:r>
            <a:rPr lang="en-US" dirty="0">
              <a:solidFill>
                <a:schemeClr val="tx1"/>
              </a:solidFill>
            </a:rPr>
            <a:t> </a:t>
          </a:r>
          <a:r>
            <a:rPr lang="en-US" dirty="0" err="1">
              <a:solidFill>
                <a:schemeClr val="tx1"/>
              </a:solidFill>
            </a:rPr>
            <a:t>oleh</a:t>
          </a:r>
          <a:r>
            <a:rPr lang="en-US" dirty="0">
              <a:solidFill>
                <a:schemeClr val="tx1"/>
              </a:solidFill>
            </a:rPr>
            <a:t> </a:t>
          </a:r>
          <a:r>
            <a:rPr lang="en-US" dirty="0" err="1">
              <a:solidFill>
                <a:schemeClr val="tx1"/>
              </a:solidFill>
            </a:rPr>
            <a:t>Departemen</a:t>
          </a:r>
          <a:r>
            <a:rPr lang="en-US" dirty="0">
              <a:solidFill>
                <a:schemeClr val="tx1"/>
              </a:solidFill>
            </a:rPr>
            <a:t>/</a:t>
          </a:r>
          <a:r>
            <a:rPr lang="en-US" dirty="0" err="1">
              <a:solidFill>
                <a:schemeClr val="tx1"/>
              </a:solidFill>
            </a:rPr>
            <a:t>divisi</a:t>
          </a:r>
          <a:r>
            <a:rPr lang="en-US" dirty="0">
              <a:solidFill>
                <a:schemeClr val="tx1"/>
              </a:solidFill>
            </a:rPr>
            <a:t> </a:t>
          </a:r>
          <a:r>
            <a:rPr lang="en-US" dirty="0" err="1">
              <a:solidFill>
                <a:schemeClr val="tx1"/>
              </a:solidFill>
            </a:rPr>
            <a:t>Keuangan</a:t>
          </a:r>
          <a:r>
            <a:rPr lang="en-US" dirty="0">
              <a:solidFill>
                <a:schemeClr val="tx1"/>
              </a:solidFill>
            </a:rPr>
            <a:t> </a:t>
          </a:r>
          <a:r>
            <a:rPr lang="en-US" dirty="0" err="1">
              <a:solidFill>
                <a:schemeClr val="tx1"/>
              </a:solidFill>
            </a:rPr>
            <a:t>pada</a:t>
          </a:r>
          <a:r>
            <a:rPr lang="en-US" dirty="0">
              <a:solidFill>
                <a:schemeClr val="tx1"/>
              </a:solidFill>
            </a:rPr>
            <a:t> </a:t>
          </a:r>
          <a:r>
            <a:rPr lang="en-US" dirty="0" err="1">
              <a:solidFill>
                <a:schemeClr val="tx1"/>
              </a:solidFill>
            </a:rPr>
            <a:t>suatu</a:t>
          </a:r>
          <a:r>
            <a:rPr lang="en-US" dirty="0">
              <a:solidFill>
                <a:schemeClr val="tx1"/>
              </a:solidFill>
            </a:rPr>
            <a:t> </a:t>
          </a:r>
          <a:r>
            <a:rPr lang="en-US" dirty="0" err="1">
              <a:solidFill>
                <a:schemeClr val="tx1"/>
              </a:solidFill>
            </a:rPr>
            <a:t>organisasi</a:t>
          </a:r>
          <a:r>
            <a:rPr lang="en-US" dirty="0">
              <a:solidFill>
                <a:schemeClr val="tx1"/>
              </a:solidFill>
            </a:rPr>
            <a:t> </a:t>
          </a:r>
          <a:r>
            <a:rPr lang="en-US" dirty="0" err="1">
              <a:solidFill>
                <a:schemeClr val="tx1"/>
              </a:solidFill>
            </a:rPr>
            <a:t>tertentu</a:t>
          </a:r>
          <a:r>
            <a:rPr lang="en-US" dirty="0">
              <a:solidFill>
                <a:schemeClr val="tx1"/>
              </a:solidFill>
            </a:rPr>
            <a:t>.</a:t>
          </a:r>
          <a:endParaRPr kumimoji="0" lang="en-US" b="0" i="0" u="none" strike="noStrike" cap="none" spc="-4" normalizeH="0" baseline="0" noProof="0" dirty="0">
            <a:ln>
              <a:noFill/>
            </a:ln>
            <a:solidFill>
              <a:schemeClr val="tx1"/>
            </a:solidFill>
            <a:effectLst/>
            <a:uLnTx/>
            <a:uFillTx/>
            <a:latin typeface="Calibri"/>
            <a:ea typeface="+mn-ea"/>
            <a:cs typeface="Comic Sans MS"/>
          </a:endParaRPr>
        </a:p>
      </dgm:t>
    </dgm:pt>
    <dgm:pt modelId="{3F949E46-9D3E-497B-9B2D-AFDF41980D01}" type="parTrans" cxnId="{5AC33E0A-90B1-42B1-8AC1-A9E598D32E30}">
      <dgm:prSet/>
      <dgm:spPr/>
      <dgm:t>
        <a:bodyPr/>
        <a:lstStyle/>
        <a:p>
          <a:endParaRPr lang="en-US"/>
        </a:p>
      </dgm:t>
    </dgm:pt>
    <dgm:pt modelId="{4D4F38B3-2DC5-4E77-848D-1737FBB7787D}" type="sibTrans" cxnId="{5AC33E0A-90B1-42B1-8AC1-A9E598D32E30}">
      <dgm:prSet/>
      <dgm:spPr/>
      <dgm:t>
        <a:bodyPr/>
        <a:lstStyle/>
        <a:p>
          <a:endParaRPr lang="en-US"/>
        </a:p>
      </dgm:t>
    </dgm:pt>
    <dgm:pt modelId="{A1C71128-67BE-4525-B1A1-8D90D12B5911}">
      <dgm:prSet/>
      <dgm:spPr/>
      <dgm:t>
        <a:bodyPr/>
        <a:lstStyle/>
        <a:p>
          <a:pPr rtl="0"/>
          <a:r>
            <a:rPr lang="en-US" b="1" dirty="0">
              <a:solidFill>
                <a:schemeClr val="tx1"/>
              </a:solidFill>
            </a:rPr>
            <a:t>4. Work Performance Data</a:t>
          </a:r>
          <a:endParaRPr kumimoji="0" lang="en-US" b="0" i="0" u="none" strike="noStrike" cap="none" spc="-4" normalizeH="0" baseline="0" noProof="0" dirty="0">
            <a:ln>
              <a:noFill/>
            </a:ln>
            <a:solidFill>
              <a:schemeClr val="tx1"/>
            </a:solidFill>
            <a:effectLst/>
            <a:uLnTx/>
            <a:uFillTx/>
            <a:latin typeface="Calibri"/>
            <a:ea typeface="+mn-ea"/>
            <a:cs typeface="Comic Sans MS"/>
          </a:endParaRPr>
        </a:p>
      </dgm:t>
    </dgm:pt>
    <dgm:pt modelId="{E7745334-4706-4FDC-9604-0806FF4A7FDF}" type="parTrans" cxnId="{D34B9220-1096-48C6-B799-46B86F2FE5E9}">
      <dgm:prSet/>
      <dgm:spPr/>
      <dgm:t>
        <a:bodyPr/>
        <a:lstStyle/>
        <a:p>
          <a:endParaRPr lang="en-US"/>
        </a:p>
      </dgm:t>
    </dgm:pt>
    <dgm:pt modelId="{A7FB938C-D9F9-4E88-B14A-7B609A5E3356}" type="sibTrans" cxnId="{D34B9220-1096-48C6-B799-46B86F2FE5E9}">
      <dgm:prSet/>
      <dgm:spPr/>
      <dgm:t>
        <a:bodyPr/>
        <a:lstStyle/>
        <a:p>
          <a:endParaRPr lang="en-US"/>
        </a:p>
      </dgm:t>
    </dgm:pt>
    <dgm:pt modelId="{1A3EDC28-3D34-425B-9BEF-B5FE7176389C}">
      <dgm:prSet/>
      <dgm:spPr/>
      <dgm:t>
        <a:bodyPr/>
        <a:lstStyle/>
        <a:p>
          <a:pPr rtl="0"/>
          <a:r>
            <a:rPr lang="en-US" dirty="0" err="1">
              <a:solidFill>
                <a:schemeClr val="tx1"/>
              </a:solidFill>
            </a:rPr>
            <a:t>Menggambarkan</a:t>
          </a:r>
          <a:r>
            <a:rPr lang="en-US" dirty="0">
              <a:solidFill>
                <a:schemeClr val="tx1"/>
              </a:solidFill>
            </a:rPr>
            <a:t> status </a:t>
          </a:r>
          <a:r>
            <a:rPr lang="en-US" dirty="0" err="1">
              <a:solidFill>
                <a:schemeClr val="tx1"/>
              </a:solidFill>
            </a:rPr>
            <a:t>dan</a:t>
          </a:r>
          <a:r>
            <a:rPr lang="en-US" dirty="0">
              <a:solidFill>
                <a:schemeClr val="tx1"/>
              </a:solidFill>
            </a:rPr>
            <a:t> </a:t>
          </a:r>
          <a:r>
            <a:rPr lang="en-US" dirty="0" err="1">
              <a:solidFill>
                <a:schemeClr val="tx1"/>
              </a:solidFill>
            </a:rPr>
            <a:t>biaya</a:t>
          </a:r>
          <a:r>
            <a:rPr lang="en-US" dirty="0">
              <a:solidFill>
                <a:schemeClr val="tx1"/>
              </a:solidFill>
            </a:rPr>
            <a:t> </a:t>
          </a:r>
          <a:r>
            <a:rPr lang="en-US" dirty="0" err="1">
              <a:solidFill>
                <a:schemeClr val="tx1"/>
              </a:solidFill>
            </a:rPr>
            <a:t>kegiatan</a:t>
          </a:r>
          <a:r>
            <a:rPr lang="en-US" dirty="0">
              <a:solidFill>
                <a:schemeClr val="tx1"/>
              </a:solidFill>
            </a:rPr>
            <a:t> </a:t>
          </a:r>
          <a:r>
            <a:rPr lang="en-US" dirty="0" err="1">
              <a:solidFill>
                <a:schemeClr val="tx1"/>
              </a:solidFill>
            </a:rPr>
            <a:t>proyek</a:t>
          </a:r>
          <a:r>
            <a:rPr lang="en-US" dirty="0">
              <a:solidFill>
                <a:schemeClr val="tx1"/>
              </a:solidFill>
            </a:rPr>
            <a:t> </a:t>
          </a:r>
          <a:r>
            <a:rPr lang="en-US" dirty="0" err="1">
              <a:solidFill>
                <a:schemeClr val="tx1"/>
              </a:solidFill>
            </a:rPr>
            <a:t>pada</a:t>
          </a:r>
          <a:r>
            <a:rPr lang="en-US" dirty="0">
              <a:solidFill>
                <a:schemeClr val="tx1"/>
              </a:solidFill>
            </a:rPr>
            <a:t> </a:t>
          </a:r>
          <a:r>
            <a:rPr lang="en-US" dirty="0" err="1">
              <a:solidFill>
                <a:schemeClr val="tx1"/>
              </a:solidFill>
            </a:rPr>
            <a:t>saat</a:t>
          </a:r>
          <a:r>
            <a:rPr lang="en-US" dirty="0">
              <a:solidFill>
                <a:schemeClr val="tx1"/>
              </a:solidFill>
            </a:rPr>
            <a:t> </a:t>
          </a:r>
          <a:r>
            <a:rPr lang="en-US" dirty="0" err="1">
              <a:solidFill>
                <a:schemeClr val="tx1"/>
              </a:solidFill>
            </a:rPr>
            <a:t>ini</a:t>
          </a:r>
          <a:r>
            <a:rPr lang="en-US" dirty="0">
              <a:solidFill>
                <a:schemeClr val="tx1"/>
              </a:solidFill>
            </a:rPr>
            <a:t> </a:t>
          </a:r>
          <a:r>
            <a:rPr lang="en-US" dirty="0" err="1">
              <a:solidFill>
                <a:schemeClr val="tx1"/>
              </a:solidFill>
            </a:rPr>
            <a:t>hingga</a:t>
          </a:r>
          <a:r>
            <a:rPr lang="en-US" dirty="0">
              <a:solidFill>
                <a:schemeClr val="tx1"/>
              </a:solidFill>
            </a:rPr>
            <a:t> </a:t>
          </a:r>
          <a:r>
            <a:rPr lang="en-US" dirty="0" err="1">
              <a:solidFill>
                <a:schemeClr val="tx1"/>
              </a:solidFill>
            </a:rPr>
            <a:t>akhir</a:t>
          </a:r>
          <a:r>
            <a:rPr lang="en-US" dirty="0">
              <a:solidFill>
                <a:schemeClr val="tx1"/>
              </a:solidFill>
            </a:rPr>
            <a:t> yang </a:t>
          </a:r>
          <a:r>
            <a:rPr lang="en-US" dirty="0" err="1">
              <a:solidFill>
                <a:schemeClr val="tx1"/>
              </a:solidFill>
            </a:rPr>
            <a:t>mencakup</a:t>
          </a:r>
          <a:r>
            <a:rPr lang="en-US" dirty="0">
              <a:solidFill>
                <a:schemeClr val="tx1"/>
              </a:solidFill>
            </a:rPr>
            <a:t> </a:t>
          </a:r>
          <a:r>
            <a:rPr lang="en-US" dirty="0" err="1">
              <a:solidFill>
                <a:schemeClr val="tx1"/>
              </a:solidFill>
            </a:rPr>
            <a:t>proyek</a:t>
          </a:r>
          <a:r>
            <a:rPr lang="en-US" dirty="0">
              <a:solidFill>
                <a:schemeClr val="tx1"/>
              </a:solidFill>
            </a:rPr>
            <a:t> </a:t>
          </a:r>
          <a:r>
            <a:rPr lang="en-US" dirty="0" err="1">
              <a:solidFill>
                <a:schemeClr val="tx1"/>
              </a:solidFill>
            </a:rPr>
            <a:t>dari</a:t>
          </a:r>
          <a:r>
            <a:rPr lang="en-US" dirty="0">
              <a:solidFill>
                <a:schemeClr val="tx1"/>
              </a:solidFill>
            </a:rPr>
            <a:t> </a:t>
          </a:r>
          <a:r>
            <a:rPr lang="en-US" dirty="0" err="1">
              <a:solidFill>
                <a:schemeClr val="tx1"/>
              </a:solidFill>
            </a:rPr>
            <a:t>awal</a:t>
          </a:r>
          <a:r>
            <a:rPr lang="en-US" dirty="0">
              <a:solidFill>
                <a:schemeClr val="tx1"/>
              </a:solidFill>
            </a:rPr>
            <a:t> </a:t>
          </a:r>
          <a:r>
            <a:rPr lang="en-US" dirty="0" err="1">
              <a:solidFill>
                <a:schemeClr val="tx1"/>
              </a:solidFill>
            </a:rPr>
            <a:t>sampai</a:t>
          </a:r>
          <a:r>
            <a:rPr lang="en-US" dirty="0">
              <a:solidFill>
                <a:schemeClr val="tx1"/>
              </a:solidFill>
            </a:rPr>
            <a:t> </a:t>
          </a:r>
          <a:r>
            <a:rPr lang="en-US" dirty="0" err="1">
              <a:solidFill>
                <a:schemeClr val="tx1"/>
              </a:solidFill>
            </a:rPr>
            <a:t>dengan</a:t>
          </a:r>
          <a:r>
            <a:rPr lang="en-US" dirty="0">
              <a:solidFill>
                <a:schemeClr val="tx1"/>
              </a:solidFill>
            </a:rPr>
            <a:t> </a:t>
          </a:r>
          <a:r>
            <a:rPr lang="en-US" dirty="0" err="1">
              <a:solidFill>
                <a:schemeClr val="tx1"/>
              </a:solidFill>
            </a:rPr>
            <a:t>selesai</a:t>
          </a:r>
          <a:r>
            <a:rPr lang="en-US" dirty="0">
              <a:solidFill>
                <a:schemeClr val="tx1"/>
              </a:solidFill>
            </a:rPr>
            <a:t> </a:t>
          </a:r>
          <a:endParaRPr kumimoji="0" lang="en-US" b="0" i="0" u="none" strike="noStrike" cap="none" spc="-4" normalizeH="0" baseline="0" noProof="0" dirty="0">
            <a:ln>
              <a:noFill/>
            </a:ln>
            <a:solidFill>
              <a:schemeClr val="tx1"/>
            </a:solidFill>
            <a:effectLst/>
            <a:uLnTx/>
            <a:uFillTx/>
            <a:latin typeface="Calibri"/>
            <a:ea typeface="+mn-ea"/>
            <a:cs typeface="Comic Sans MS"/>
          </a:endParaRPr>
        </a:p>
      </dgm:t>
    </dgm:pt>
    <dgm:pt modelId="{AEF12C66-EE10-454B-94D1-45002F81324C}" type="parTrans" cxnId="{42678AD1-C641-4D90-A7BF-99F06A61B43C}">
      <dgm:prSet/>
      <dgm:spPr/>
      <dgm:t>
        <a:bodyPr/>
        <a:lstStyle/>
        <a:p>
          <a:endParaRPr lang="en-US"/>
        </a:p>
      </dgm:t>
    </dgm:pt>
    <dgm:pt modelId="{CF736C96-A73B-486F-9B52-433CBEFFBD30}" type="sibTrans" cxnId="{42678AD1-C641-4D90-A7BF-99F06A61B43C}">
      <dgm:prSet/>
      <dgm:spPr/>
      <dgm:t>
        <a:bodyPr/>
        <a:lstStyle/>
        <a:p>
          <a:endParaRPr lang="en-US"/>
        </a:p>
      </dgm:t>
    </dgm:pt>
    <dgm:pt modelId="{54468191-B144-4F2B-B638-A3911750ED7F}">
      <dgm:prSet/>
      <dgm:spPr/>
      <dgm:t>
        <a:bodyPr/>
        <a:lstStyle/>
        <a:p>
          <a:pPr rtl="0"/>
          <a:r>
            <a:rPr lang="en-US" dirty="0" err="1">
              <a:solidFill>
                <a:schemeClr val="tx1"/>
              </a:solidFill>
              <a:latin typeface="Times New Roman" pitchFamily="18" charset="0"/>
              <a:cs typeface="Times New Roman" pitchFamily="18" charset="0"/>
            </a:rPr>
            <a:t>Termasuk</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didalamnya</a:t>
          </a:r>
          <a:r>
            <a:rPr lang="en-US" dirty="0">
              <a:solidFill>
                <a:schemeClr val="tx1"/>
              </a:solidFill>
              <a:latin typeface="Times New Roman" pitchFamily="18" charset="0"/>
              <a:cs typeface="Times New Roman" pitchFamily="18" charset="0"/>
            </a:rPr>
            <a:t> </a:t>
          </a:r>
          <a:r>
            <a:rPr lang="id-ID" dirty="0">
              <a:solidFill>
                <a:schemeClr val="tx1"/>
              </a:solidFill>
              <a:latin typeface="Times New Roman" pitchFamily="18" charset="0"/>
              <a:cs typeface="Times New Roman" pitchFamily="18" charset="0"/>
            </a:rPr>
            <a:t>Cost budgeting formal dan informal yang sudah ada terkait aturan, prosedur, dan petunjuk</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seperti</a:t>
          </a:r>
          <a:r>
            <a:rPr lang="en-US" dirty="0">
              <a:solidFill>
                <a:schemeClr val="tx1"/>
              </a:solidFill>
              <a:latin typeface="Times New Roman" pitchFamily="18" charset="0"/>
              <a:cs typeface="Times New Roman" pitchFamily="18" charset="0"/>
            </a:rPr>
            <a:t> :</a:t>
          </a:r>
          <a:r>
            <a:rPr lang="id-ID" dirty="0">
              <a:solidFill>
                <a:schemeClr val="tx1"/>
              </a:solidFill>
              <a:latin typeface="Times New Roman" pitchFamily="18" charset="0"/>
              <a:cs typeface="Times New Roman" pitchFamily="18" charset="0"/>
            </a:rPr>
            <a:t>Cost budgeting tools</a:t>
          </a:r>
          <a:r>
            <a:rPr lang="en-US" dirty="0">
              <a:solidFill>
                <a:schemeClr val="tx1"/>
              </a:solidFill>
              <a:latin typeface="Times New Roman" pitchFamily="18" charset="0"/>
              <a:cs typeface="Times New Roman" pitchFamily="18" charset="0"/>
            </a:rPr>
            <a:t> , </a:t>
          </a:r>
          <a:r>
            <a:rPr lang="id-ID" dirty="0">
              <a:solidFill>
                <a:schemeClr val="tx1"/>
              </a:solidFill>
              <a:latin typeface="Times New Roman" pitchFamily="18" charset="0"/>
              <a:cs typeface="Times New Roman" pitchFamily="18" charset="0"/>
            </a:rPr>
            <a:t>Reporting methods.</a:t>
          </a:r>
          <a:endParaRPr kumimoji="0" lang="en-US" b="0" i="0" u="none" strike="noStrike" cap="none" spc="-4" normalizeH="0" baseline="0" noProof="0" dirty="0">
            <a:ln>
              <a:noFill/>
            </a:ln>
            <a:solidFill>
              <a:schemeClr val="tx1"/>
            </a:solidFill>
            <a:effectLst/>
            <a:uLnTx/>
            <a:uFillTx/>
            <a:latin typeface="Calibri"/>
            <a:ea typeface="+mn-ea"/>
            <a:cs typeface="Comic Sans MS"/>
          </a:endParaRPr>
        </a:p>
      </dgm:t>
    </dgm:pt>
    <dgm:pt modelId="{1BB1868C-2FDD-4969-BA1E-01CCDFD4C62B}" type="parTrans" cxnId="{5B2BBEE0-BA23-43B3-AEBE-7536B4B2679C}">
      <dgm:prSet/>
      <dgm:spPr/>
      <dgm:t>
        <a:bodyPr/>
        <a:lstStyle/>
        <a:p>
          <a:endParaRPr lang="en-US"/>
        </a:p>
      </dgm:t>
    </dgm:pt>
    <dgm:pt modelId="{AC37C33F-567C-4415-8EA8-3F61F9C786A1}" type="sibTrans" cxnId="{5B2BBEE0-BA23-43B3-AEBE-7536B4B2679C}">
      <dgm:prSet/>
      <dgm:spPr/>
      <dgm:t>
        <a:bodyPr/>
        <a:lstStyle/>
        <a:p>
          <a:endParaRPr lang="en-US"/>
        </a:p>
      </dgm:t>
    </dgm:pt>
    <dgm:pt modelId="{034CBEEE-BE4C-441C-A6E6-C5058AFC99B7}">
      <dgm:prSet/>
      <dgm:spPr/>
      <dgm:t>
        <a:bodyPr/>
        <a:lstStyle/>
        <a:p>
          <a:pPr rtl="0"/>
          <a:r>
            <a:rPr kumimoji="0" lang="en-US" b="1" i="0" u="none" strike="noStrike" cap="none" spc="-4" normalizeH="0" baseline="0" noProof="0" dirty="0">
              <a:ln>
                <a:noFill/>
              </a:ln>
              <a:solidFill>
                <a:schemeClr val="tx1"/>
              </a:solidFill>
              <a:effectLst/>
              <a:uLnTx/>
              <a:uFillTx/>
              <a:latin typeface="Calibri"/>
              <a:ea typeface="+mn-ea"/>
            </a:rPr>
            <a:t>5. Organizational Process Assets</a:t>
          </a:r>
          <a:endParaRPr kumimoji="0" lang="en-US" b="1" i="0" u="none" strike="noStrike" cap="none" spc="-4" normalizeH="0" baseline="0" noProof="0" dirty="0">
            <a:ln>
              <a:noFill/>
            </a:ln>
            <a:solidFill>
              <a:schemeClr val="tx1"/>
            </a:solidFill>
            <a:effectLst/>
            <a:uLnTx/>
            <a:uFillTx/>
            <a:latin typeface="Calibri"/>
            <a:ea typeface="+mn-ea"/>
            <a:cs typeface="Comic Sans MS"/>
          </a:endParaRPr>
        </a:p>
      </dgm:t>
    </dgm:pt>
    <dgm:pt modelId="{E3267C50-6AB2-4B3D-8326-4739642BCE60}" type="parTrans" cxnId="{2CD4D51C-10AF-4F13-A96D-F14F4683FEB0}">
      <dgm:prSet/>
      <dgm:spPr/>
      <dgm:t>
        <a:bodyPr/>
        <a:lstStyle/>
        <a:p>
          <a:endParaRPr lang="en-US"/>
        </a:p>
      </dgm:t>
    </dgm:pt>
    <dgm:pt modelId="{C1407E65-2B52-45C5-9CAA-3D4F69C01830}" type="sibTrans" cxnId="{2CD4D51C-10AF-4F13-A96D-F14F4683FEB0}">
      <dgm:prSet/>
      <dgm:spPr/>
      <dgm:t>
        <a:bodyPr/>
        <a:lstStyle/>
        <a:p>
          <a:endParaRPr lang="en-US"/>
        </a:p>
      </dgm:t>
    </dgm:pt>
    <dgm:pt modelId="{224CF469-C495-45B8-9E4A-119EC6AA03FC}" type="pres">
      <dgm:prSet presAssocID="{7BE175C2-43D5-BF47-B71D-4EF4D2107E03}" presName="linear" presStyleCnt="0">
        <dgm:presLayoutVars>
          <dgm:animLvl val="lvl"/>
          <dgm:resizeHandles val="exact"/>
        </dgm:presLayoutVars>
      </dgm:prSet>
      <dgm:spPr/>
    </dgm:pt>
    <dgm:pt modelId="{BDFA52F3-62EA-4C96-BB5C-8FB251B716DA}" type="pres">
      <dgm:prSet presAssocID="{D635A737-53BB-40E8-9F7E-25DEA43723DD}" presName="parentText" presStyleLbl="node1" presStyleIdx="0" presStyleCnt="3">
        <dgm:presLayoutVars>
          <dgm:chMax val="0"/>
          <dgm:bulletEnabled val="1"/>
        </dgm:presLayoutVars>
      </dgm:prSet>
      <dgm:spPr/>
    </dgm:pt>
    <dgm:pt modelId="{BF6C7C5C-4DA7-4263-BB84-81A1AE71CD95}" type="pres">
      <dgm:prSet presAssocID="{D635A737-53BB-40E8-9F7E-25DEA43723DD}" presName="childText" presStyleLbl="revTx" presStyleIdx="0" presStyleCnt="3">
        <dgm:presLayoutVars>
          <dgm:bulletEnabled val="1"/>
        </dgm:presLayoutVars>
      </dgm:prSet>
      <dgm:spPr/>
    </dgm:pt>
    <dgm:pt modelId="{7B9A88C0-B457-4C2E-AB64-5D1FAE7048FF}" type="pres">
      <dgm:prSet presAssocID="{A1C71128-67BE-4525-B1A1-8D90D12B5911}" presName="parentText" presStyleLbl="node1" presStyleIdx="1" presStyleCnt="3">
        <dgm:presLayoutVars>
          <dgm:chMax val="0"/>
          <dgm:bulletEnabled val="1"/>
        </dgm:presLayoutVars>
      </dgm:prSet>
      <dgm:spPr/>
    </dgm:pt>
    <dgm:pt modelId="{18822E9C-1E7D-4F10-8CC0-1266180D36E4}" type="pres">
      <dgm:prSet presAssocID="{A1C71128-67BE-4525-B1A1-8D90D12B5911}" presName="childText" presStyleLbl="revTx" presStyleIdx="1" presStyleCnt="3">
        <dgm:presLayoutVars>
          <dgm:bulletEnabled val="1"/>
        </dgm:presLayoutVars>
      </dgm:prSet>
      <dgm:spPr/>
    </dgm:pt>
    <dgm:pt modelId="{3C8BCB9A-45A4-4BAF-A2FE-1B5A43CCAD34}" type="pres">
      <dgm:prSet presAssocID="{034CBEEE-BE4C-441C-A6E6-C5058AFC99B7}" presName="parentText" presStyleLbl="node1" presStyleIdx="2" presStyleCnt="3">
        <dgm:presLayoutVars>
          <dgm:chMax val="0"/>
          <dgm:bulletEnabled val="1"/>
        </dgm:presLayoutVars>
      </dgm:prSet>
      <dgm:spPr/>
    </dgm:pt>
    <dgm:pt modelId="{BC4CAA15-0409-4276-A199-B7D786E689C4}" type="pres">
      <dgm:prSet presAssocID="{034CBEEE-BE4C-441C-A6E6-C5058AFC99B7}" presName="childText" presStyleLbl="revTx" presStyleIdx="2" presStyleCnt="3">
        <dgm:presLayoutVars>
          <dgm:bulletEnabled val="1"/>
        </dgm:presLayoutVars>
      </dgm:prSet>
      <dgm:spPr/>
    </dgm:pt>
  </dgm:ptLst>
  <dgm:cxnLst>
    <dgm:cxn modelId="{5AC33E0A-90B1-42B1-8AC1-A9E598D32E30}" srcId="{D635A737-53BB-40E8-9F7E-25DEA43723DD}" destId="{FA84C9E6-EC54-4D7A-8A9B-1FDF486AE5E6}" srcOrd="0" destOrd="0" parTransId="{3F949E46-9D3E-497B-9B2D-AFDF41980D01}" sibTransId="{4D4F38B3-2DC5-4E77-848D-1737FBB7787D}"/>
    <dgm:cxn modelId="{A0B5A316-A214-4FBB-9D5E-252CDDE9C71D}" type="presOf" srcId="{D635A737-53BB-40E8-9F7E-25DEA43723DD}" destId="{BDFA52F3-62EA-4C96-BB5C-8FB251B716DA}" srcOrd="0" destOrd="0" presId="urn:microsoft.com/office/officeart/2005/8/layout/vList2"/>
    <dgm:cxn modelId="{2CD4D51C-10AF-4F13-A96D-F14F4683FEB0}" srcId="{7BE175C2-43D5-BF47-B71D-4EF4D2107E03}" destId="{034CBEEE-BE4C-441C-A6E6-C5058AFC99B7}" srcOrd="2" destOrd="0" parTransId="{E3267C50-6AB2-4B3D-8326-4739642BCE60}" sibTransId="{C1407E65-2B52-45C5-9CAA-3D4F69C01830}"/>
    <dgm:cxn modelId="{D34B9220-1096-48C6-B799-46B86F2FE5E9}" srcId="{7BE175C2-43D5-BF47-B71D-4EF4D2107E03}" destId="{A1C71128-67BE-4525-B1A1-8D90D12B5911}" srcOrd="1" destOrd="0" parTransId="{E7745334-4706-4FDC-9604-0806FF4A7FDF}" sibTransId="{A7FB938C-D9F9-4E88-B14A-7B609A5E3356}"/>
    <dgm:cxn modelId="{EE24C277-1082-4440-B8CB-6BD09FA38B68}" type="presOf" srcId="{A1C71128-67BE-4525-B1A1-8D90D12B5911}" destId="{7B9A88C0-B457-4C2E-AB64-5D1FAE7048FF}" srcOrd="0" destOrd="0" presId="urn:microsoft.com/office/officeart/2005/8/layout/vList2"/>
    <dgm:cxn modelId="{4ACF9381-91EC-4005-A57D-5DEC0ACBA719}" srcId="{7BE175C2-43D5-BF47-B71D-4EF4D2107E03}" destId="{D635A737-53BB-40E8-9F7E-25DEA43723DD}" srcOrd="0" destOrd="0" parTransId="{8247C81B-FDFF-4054-A23C-1AECAC06F9F8}" sibTransId="{5D28FE61-DB11-44E5-A34F-D18CA074F14E}"/>
    <dgm:cxn modelId="{C4049283-82DE-451C-9DC4-A4329DE120F8}" type="presOf" srcId="{034CBEEE-BE4C-441C-A6E6-C5058AFC99B7}" destId="{3C8BCB9A-45A4-4BAF-A2FE-1B5A43CCAD34}" srcOrd="0" destOrd="0" presId="urn:microsoft.com/office/officeart/2005/8/layout/vList2"/>
    <dgm:cxn modelId="{42678AD1-C641-4D90-A7BF-99F06A61B43C}" srcId="{A1C71128-67BE-4525-B1A1-8D90D12B5911}" destId="{1A3EDC28-3D34-425B-9BEF-B5FE7176389C}" srcOrd="0" destOrd="0" parTransId="{AEF12C66-EE10-454B-94D1-45002F81324C}" sibTransId="{CF736C96-A73B-486F-9B52-433CBEFFBD30}"/>
    <dgm:cxn modelId="{355F26D3-A5D6-4547-BEED-CD466840A29E}" type="presOf" srcId="{7BE175C2-43D5-BF47-B71D-4EF4D2107E03}" destId="{224CF469-C495-45B8-9E4A-119EC6AA03FC}" srcOrd="0" destOrd="0" presId="urn:microsoft.com/office/officeart/2005/8/layout/vList2"/>
    <dgm:cxn modelId="{C687DCDC-C6E1-4662-9A85-D96D8A4CB297}" type="presOf" srcId="{FA84C9E6-EC54-4D7A-8A9B-1FDF486AE5E6}" destId="{BF6C7C5C-4DA7-4263-BB84-81A1AE71CD95}" srcOrd="0" destOrd="0" presId="urn:microsoft.com/office/officeart/2005/8/layout/vList2"/>
    <dgm:cxn modelId="{5B2BBEE0-BA23-43B3-AEBE-7536B4B2679C}" srcId="{034CBEEE-BE4C-441C-A6E6-C5058AFC99B7}" destId="{54468191-B144-4F2B-B638-A3911750ED7F}" srcOrd="0" destOrd="0" parTransId="{1BB1868C-2FDD-4969-BA1E-01CCDFD4C62B}" sibTransId="{AC37C33F-567C-4415-8EA8-3F61F9C786A1}"/>
    <dgm:cxn modelId="{579882E2-3BE2-4C90-A20B-7589D6DDDF09}" type="presOf" srcId="{1A3EDC28-3D34-425B-9BEF-B5FE7176389C}" destId="{18822E9C-1E7D-4F10-8CC0-1266180D36E4}" srcOrd="0" destOrd="0" presId="urn:microsoft.com/office/officeart/2005/8/layout/vList2"/>
    <dgm:cxn modelId="{1FF751F3-3B9D-4FCF-8765-88445FFB248D}" type="presOf" srcId="{54468191-B144-4F2B-B638-A3911750ED7F}" destId="{BC4CAA15-0409-4276-A199-B7D786E689C4}" srcOrd="0" destOrd="0" presId="urn:microsoft.com/office/officeart/2005/8/layout/vList2"/>
    <dgm:cxn modelId="{F59B53D3-BBD1-47AA-97C3-D7AF0DF775A7}" type="presParOf" srcId="{224CF469-C495-45B8-9E4A-119EC6AA03FC}" destId="{BDFA52F3-62EA-4C96-BB5C-8FB251B716DA}" srcOrd="0" destOrd="0" presId="urn:microsoft.com/office/officeart/2005/8/layout/vList2"/>
    <dgm:cxn modelId="{240D3BC5-85CE-4A1A-A758-3E12FA04780B}" type="presParOf" srcId="{224CF469-C495-45B8-9E4A-119EC6AA03FC}" destId="{BF6C7C5C-4DA7-4263-BB84-81A1AE71CD95}" srcOrd="1" destOrd="0" presId="urn:microsoft.com/office/officeart/2005/8/layout/vList2"/>
    <dgm:cxn modelId="{7CAA828F-A77A-43FD-8013-E92E1C663094}" type="presParOf" srcId="{224CF469-C495-45B8-9E4A-119EC6AA03FC}" destId="{7B9A88C0-B457-4C2E-AB64-5D1FAE7048FF}" srcOrd="2" destOrd="0" presId="urn:microsoft.com/office/officeart/2005/8/layout/vList2"/>
    <dgm:cxn modelId="{7AFC2C92-7D82-42ED-8D5F-62D5CE134051}" type="presParOf" srcId="{224CF469-C495-45B8-9E4A-119EC6AA03FC}" destId="{18822E9C-1E7D-4F10-8CC0-1266180D36E4}" srcOrd="3" destOrd="0" presId="urn:microsoft.com/office/officeart/2005/8/layout/vList2"/>
    <dgm:cxn modelId="{BF1A0153-E71C-4A7D-948B-5B31E48081D2}" type="presParOf" srcId="{224CF469-C495-45B8-9E4A-119EC6AA03FC}" destId="{3C8BCB9A-45A4-4BAF-A2FE-1B5A43CCAD34}" srcOrd="4" destOrd="0" presId="urn:microsoft.com/office/officeart/2005/8/layout/vList2"/>
    <dgm:cxn modelId="{28BE427D-51E2-44C8-843F-99778C89CB8B}" type="presParOf" srcId="{224CF469-C495-45B8-9E4A-119EC6AA03FC}" destId="{BC4CAA15-0409-4276-A199-B7D786E689C4}"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2.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870269B6-4112-4E4F-ABD8-795DDFDD3198}">
      <dgm:prSet phldrT="[Text]" custT="1"/>
      <dgm:spPr>
        <a:xfrm rot="10800000">
          <a:off x="1612781" y="1865"/>
          <a:ext cx="4339282" cy="2079218"/>
        </a:xfrm>
      </dgm:spPr>
      <dgm:t>
        <a:bodyPr/>
        <a:lstStyle/>
        <a:p>
          <a:pPr marL="82550" indent="-82550" algn="l"/>
          <a:r>
            <a:rPr lang="en-US" sz="3200" b="1" dirty="0"/>
            <a:t>1. Work Performance Information</a:t>
          </a:r>
          <a:endParaRPr lang="en-US" sz="3200" b="0" dirty="0">
            <a:solidFill>
              <a:schemeClr val="tx1"/>
            </a:solidFill>
            <a:latin typeface="Calibri"/>
            <a:ea typeface="+mn-ea"/>
            <a:cs typeface="+mn-cs"/>
          </a:endParaRPr>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3528E10F-83B6-42A8-8E03-67F33E8ED842}">
      <dgm:prSet/>
      <dgm:spPr/>
      <dgm:t>
        <a:bodyPr/>
        <a:lstStyle/>
        <a:p>
          <a:r>
            <a:rPr lang="en-US" dirty="0" err="1"/>
            <a:t>Menunjukkan</a:t>
          </a:r>
          <a:r>
            <a:rPr lang="en-US" dirty="0"/>
            <a:t> </a:t>
          </a:r>
          <a:r>
            <a:rPr lang="en-US" dirty="0" err="1"/>
            <a:t>bagaimana</a:t>
          </a:r>
          <a:r>
            <a:rPr lang="en-US" dirty="0"/>
            <a:t> </a:t>
          </a:r>
          <a:r>
            <a:rPr lang="en-US" dirty="0" err="1"/>
            <a:t>kegiatan</a:t>
          </a:r>
          <a:r>
            <a:rPr lang="en-US" dirty="0"/>
            <a:t> </a:t>
          </a:r>
          <a:r>
            <a:rPr lang="en-US" dirty="0" err="1"/>
            <a:t>proyek</a:t>
          </a:r>
          <a:r>
            <a:rPr lang="en-US" dirty="0"/>
            <a:t> yang </a:t>
          </a:r>
          <a:r>
            <a:rPr lang="en-US" dirty="0" err="1"/>
            <a:t>benar-benar</a:t>
          </a:r>
          <a:r>
            <a:rPr lang="en-US" dirty="0"/>
            <a:t> </a:t>
          </a:r>
          <a:r>
            <a:rPr lang="en-US" dirty="0" err="1"/>
            <a:t>berkembang</a:t>
          </a:r>
          <a:r>
            <a:rPr lang="en-US" dirty="0"/>
            <a:t> </a:t>
          </a:r>
          <a:r>
            <a:rPr lang="en-US" dirty="0" err="1"/>
            <a:t>dalam</a:t>
          </a:r>
          <a:r>
            <a:rPr lang="en-US" dirty="0"/>
            <a:t> </a:t>
          </a:r>
          <a:r>
            <a:rPr lang="en-US" dirty="0" err="1"/>
            <a:t>kaitannya</a:t>
          </a:r>
          <a:r>
            <a:rPr lang="en-US" dirty="0"/>
            <a:t> </a:t>
          </a:r>
          <a:r>
            <a:rPr lang="en-US" dirty="0" err="1"/>
            <a:t>dengan</a:t>
          </a:r>
          <a:r>
            <a:rPr lang="en-US" dirty="0"/>
            <a:t> </a:t>
          </a:r>
          <a:r>
            <a:rPr lang="en-US" dirty="0" err="1"/>
            <a:t>anggaran</a:t>
          </a:r>
          <a:r>
            <a:rPr lang="en-US" dirty="0"/>
            <a:t> yang </a:t>
          </a:r>
          <a:r>
            <a:rPr lang="en-US" dirty="0" err="1"/>
            <a:t>direncanakan</a:t>
          </a:r>
          <a:r>
            <a:rPr lang="en-US" dirty="0"/>
            <a:t> </a:t>
          </a:r>
          <a:r>
            <a:rPr lang="en-US" dirty="0" err="1"/>
            <a:t>dan</a:t>
          </a:r>
          <a:r>
            <a:rPr lang="en-US" dirty="0"/>
            <a:t> </a:t>
          </a:r>
          <a:r>
            <a:rPr lang="en-US" dirty="0" err="1"/>
            <a:t>jadwal</a:t>
          </a:r>
          <a:r>
            <a:rPr lang="en-US" dirty="0"/>
            <a:t>.</a:t>
          </a:r>
          <a:endParaRPr lang="id-ID" b="0" dirty="0">
            <a:solidFill>
              <a:schemeClr val="tx1"/>
            </a:solidFill>
          </a:endParaRPr>
        </a:p>
      </dgm:t>
    </dgm:pt>
    <dgm:pt modelId="{934619FC-00FF-4020-9C56-AF37F29BA592}" type="parTrans" cxnId="{A8F298B0-80E2-4A2E-83A7-F565CDFBF24A}">
      <dgm:prSet/>
      <dgm:spPr/>
      <dgm:t>
        <a:bodyPr/>
        <a:lstStyle/>
        <a:p>
          <a:endParaRPr lang="en-US"/>
        </a:p>
      </dgm:t>
    </dgm:pt>
    <dgm:pt modelId="{E8D384CA-6124-476F-8D26-4FA6655CDA30}" type="sibTrans" cxnId="{A8F298B0-80E2-4A2E-83A7-F565CDFBF24A}">
      <dgm:prSet/>
      <dgm:spPr/>
      <dgm:t>
        <a:bodyPr/>
        <a:lstStyle/>
        <a:p>
          <a:endParaRPr lang="en-US"/>
        </a:p>
      </dgm:t>
    </dgm:pt>
    <dgm:pt modelId="{AC8E5110-B2FE-47CC-94DE-8E4DC3496E52}">
      <dgm:prSet custT="1"/>
      <dgm:spPr/>
      <dgm:t>
        <a:bodyPr/>
        <a:lstStyle/>
        <a:p>
          <a:r>
            <a:rPr lang="en-US" sz="3200" b="1" dirty="0"/>
            <a:t>2. Cost Forecasts</a:t>
          </a:r>
          <a:endParaRPr lang="id-ID" sz="3200" b="0" dirty="0">
            <a:solidFill>
              <a:schemeClr val="tx1"/>
            </a:solidFill>
          </a:endParaRPr>
        </a:p>
      </dgm:t>
    </dgm:pt>
    <dgm:pt modelId="{213B6BB6-61AB-49A1-8EE0-DEF451090689}" type="parTrans" cxnId="{BD135B10-04D8-4095-997D-C5A6F39D3E60}">
      <dgm:prSet/>
      <dgm:spPr/>
      <dgm:t>
        <a:bodyPr/>
        <a:lstStyle/>
        <a:p>
          <a:endParaRPr lang="en-US"/>
        </a:p>
      </dgm:t>
    </dgm:pt>
    <dgm:pt modelId="{7A214843-2753-4A78-8D77-1DB0B536E861}" type="sibTrans" cxnId="{BD135B10-04D8-4095-997D-C5A6F39D3E60}">
      <dgm:prSet/>
      <dgm:spPr/>
      <dgm:t>
        <a:bodyPr/>
        <a:lstStyle/>
        <a:p>
          <a:endParaRPr lang="en-US"/>
        </a:p>
      </dgm:t>
    </dgm:pt>
    <dgm:pt modelId="{CE56E8C2-E829-45F7-879B-C97A8CC2A402}">
      <dgm:prSet/>
      <dgm:spPr/>
      <dgm:t>
        <a:bodyPr/>
        <a:lstStyle/>
        <a:p>
          <a:r>
            <a:rPr lang="en-US" dirty="0" err="1"/>
            <a:t>Perubahan</a:t>
          </a:r>
          <a:r>
            <a:rPr lang="en-US" dirty="0"/>
            <a:t> </a:t>
          </a:r>
          <a:r>
            <a:rPr lang="en-US" dirty="0" err="1"/>
            <a:t>pada</a:t>
          </a:r>
          <a:r>
            <a:rPr lang="en-US" dirty="0"/>
            <a:t> </a:t>
          </a:r>
          <a:r>
            <a:rPr lang="en-US" dirty="0" err="1"/>
            <a:t>biaya</a:t>
          </a:r>
          <a:r>
            <a:rPr lang="en-US" dirty="0"/>
            <a:t> </a:t>
          </a:r>
          <a:r>
            <a:rPr lang="en-US" dirty="0" err="1"/>
            <a:t>dasar</a:t>
          </a:r>
          <a:r>
            <a:rPr lang="en-US" dirty="0"/>
            <a:t> yang </a:t>
          </a:r>
          <a:r>
            <a:rPr lang="en-US" dirty="0" err="1"/>
            <a:t>telah</a:t>
          </a:r>
          <a:r>
            <a:rPr lang="en-US" dirty="0"/>
            <a:t> </a:t>
          </a:r>
          <a:r>
            <a:rPr lang="en-US" dirty="0" err="1"/>
            <a:t>disetujui</a:t>
          </a:r>
          <a:r>
            <a:rPr lang="en-US" dirty="0"/>
            <a:t>. </a:t>
          </a:r>
          <a:r>
            <a:rPr lang="en-US" dirty="0" err="1"/>
            <a:t>Jumlah</a:t>
          </a:r>
          <a:r>
            <a:rPr lang="en-US" dirty="0"/>
            <a:t> </a:t>
          </a:r>
          <a:r>
            <a:rPr lang="en-US" dirty="0" err="1"/>
            <a:t>ini</a:t>
          </a:r>
          <a:r>
            <a:rPr lang="en-US" dirty="0"/>
            <a:t> </a:t>
          </a:r>
          <a:r>
            <a:rPr lang="en-US" dirty="0" err="1"/>
            <a:t>umumnya</a:t>
          </a:r>
          <a:r>
            <a:rPr lang="en-US" dirty="0"/>
            <a:t> </a:t>
          </a:r>
          <a:r>
            <a:rPr lang="en-US" dirty="0" err="1"/>
            <a:t>direvisi</a:t>
          </a:r>
          <a:r>
            <a:rPr lang="en-US" dirty="0"/>
            <a:t> </a:t>
          </a:r>
          <a:r>
            <a:rPr lang="en-US" dirty="0" err="1"/>
            <a:t>hanya</a:t>
          </a:r>
          <a:r>
            <a:rPr lang="en-US" dirty="0"/>
            <a:t> </a:t>
          </a:r>
          <a:r>
            <a:rPr lang="en-US" dirty="0" err="1"/>
            <a:t>dalam</a:t>
          </a:r>
          <a:r>
            <a:rPr lang="en-US" dirty="0"/>
            <a:t> </a:t>
          </a:r>
          <a:r>
            <a:rPr lang="en-US" dirty="0" err="1"/>
            <a:t>menanggapi</a:t>
          </a:r>
          <a:r>
            <a:rPr lang="en-US" dirty="0"/>
            <a:t> </a:t>
          </a:r>
          <a:r>
            <a:rPr lang="en-US" dirty="0" err="1"/>
            <a:t>perubahan</a:t>
          </a:r>
          <a:r>
            <a:rPr lang="en-US" dirty="0"/>
            <a:t> </a:t>
          </a:r>
          <a:r>
            <a:rPr lang="en-US" dirty="0" err="1"/>
            <a:t>lingkup</a:t>
          </a:r>
          <a:r>
            <a:rPr lang="en-US" dirty="0"/>
            <a:t>.</a:t>
          </a:r>
          <a:endParaRPr lang="id-ID" b="0" dirty="0">
            <a:solidFill>
              <a:schemeClr val="tx1"/>
            </a:solidFill>
          </a:endParaRPr>
        </a:p>
      </dgm:t>
    </dgm:pt>
    <dgm:pt modelId="{095C9009-4A95-4D73-B0E5-C89DC59D085F}" type="parTrans" cxnId="{97F33B8E-CA1C-4E1D-8200-52524F60000C}">
      <dgm:prSet/>
      <dgm:spPr/>
      <dgm:t>
        <a:bodyPr/>
        <a:lstStyle/>
        <a:p>
          <a:endParaRPr lang="en-US"/>
        </a:p>
      </dgm:t>
    </dgm:pt>
    <dgm:pt modelId="{ABE28BD7-0B41-4585-9895-4135D1F682E6}" type="sibTrans" cxnId="{97F33B8E-CA1C-4E1D-8200-52524F60000C}">
      <dgm:prSet/>
      <dgm:spPr/>
      <dgm:t>
        <a:bodyPr/>
        <a:lstStyle/>
        <a:p>
          <a:endParaRPr lang="en-US"/>
        </a:p>
      </dgm:t>
    </dgm:pt>
    <dgm:pt modelId="{FE87A3C0-E515-41DC-8625-EA01E67482A7}">
      <dgm:prSet/>
      <dgm:spPr/>
      <dgm:t>
        <a:bodyPr/>
        <a:lstStyle/>
        <a:p>
          <a:r>
            <a:rPr lang="en-US" b="1" dirty="0"/>
            <a:t>3. Change Request</a:t>
          </a:r>
          <a:endParaRPr lang="id-ID" b="0" dirty="0">
            <a:solidFill>
              <a:schemeClr val="tx1"/>
            </a:solidFill>
          </a:endParaRPr>
        </a:p>
      </dgm:t>
    </dgm:pt>
    <dgm:pt modelId="{75EAD798-DC81-4B36-9BCC-58304E1F01CC}" type="parTrans" cxnId="{C2D08ED1-AFA1-4621-811D-BDE2F5F47DB3}">
      <dgm:prSet/>
      <dgm:spPr/>
      <dgm:t>
        <a:bodyPr/>
        <a:lstStyle/>
        <a:p>
          <a:endParaRPr lang="en-US"/>
        </a:p>
      </dgm:t>
    </dgm:pt>
    <dgm:pt modelId="{0C258FCF-BF89-4D86-9C0B-65E2FD7EBDD1}" type="sibTrans" cxnId="{C2D08ED1-AFA1-4621-811D-BDE2F5F47DB3}">
      <dgm:prSet/>
      <dgm:spPr/>
      <dgm:t>
        <a:bodyPr/>
        <a:lstStyle/>
        <a:p>
          <a:endParaRPr lang="en-US"/>
        </a:p>
      </dgm:t>
    </dgm:pt>
    <dgm:pt modelId="{A1287936-B99B-4A23-836E-1169182DCA91}">
      <dgm:prSet/>
      <dgm:spPr/>
      <dgm:t>
        <a:bodyPr/>
        <a:lstStyle/>
        <a:p>
          <a:r>
            <a:rPr lang="en-US" dirty="0" err="1"/>
            <a:t>Adanya</a:t>
          </a:r>
          <a:r>
            <a:rPr lang="en-US" dirty="0"/>
            <a:t> </a:t>
          </a:r>
          <a:r>
            <a:rPr lang="en-US" dirty="0" err="1"/>
            <a:t>perubahan</a:t>
          </a:r>
          <a:r>
            <a:rPr lang="en-US" dirty="0"/>
            <a:t> cost performance </a:t>
          </a:r>
          <a:r>
            <a:rPr lang="en-US" dirty="0" err="1"/>
            <a:t>atau</a:t>
          </a:r>
          <a:r>
            <a:rPr lang="en-US" dirty="0"/>
            <a:t> </a:t>
          </a:r>
          <a:r>
            <a:rPr lang="en-US" dirty="0" err="1"/>
            <a:t>komponen</a:t>
          </a:r>
          <a:r>
            <a:rPr lang="en-US" dirty="0"/>
            <a:t> lain </a:t>
          </a:r>
          <a:r>
            <a:rPr lang="en-US" dirty="0" err="1"/>
            <a:t>dari</a:t>
          </a:r>
          <a:r>
            <a:rPr lang="en-US" dirty="0"/>
            <a:t> </a:t>
          </a:r>
          <a:r>
            <a:rPr lang="en-US" dirty="0" err="1"/>
            <a:t>rencana</a:t>
          </a:r>
          <a:r>
            <a:rPr lang="en-US" dirty="0"/>
            <a:t> </a:t>
          </a:r>
          <a:r>
            <a:rPr lang="en-US" dirty="0" err="1"/>
            <a:t>manajemen</a:t>
          </a:r>
          <a:r>
            <a:rPr lang="en-US" dirty="0"/>
            <a:t> </a:t>
          </a:r>
          <a:r>
            <a:rPr lang="en-US" dirty="0" err="1"/>
            <a:t>proyek</a:t>
          </a:r>
          <a:endParaRPr lang="id-ID" b="0" dirty="0">
            <a:solidFill>
              <a:schemeClr val="tx1"/>
            </a:solidFill>
          </a:endParaRPr>
        </a:p>
      </dgm:t>
    </dgm:pt>
    <dgm:pt modelId="{669717E4-D951-4851-BF53-4EB982BB98C2}" type="parTrans" cxnId="{ACC3A186-8FA8-4890-8ADA-D2743C616393}">
      <dgm:prSet/>
      <dgm:spPr/>
      <dgm:t>
        <a:bodyPr/>
        <a:lstStyle/>
        <a:p>
          <a:endParaRPr lang="en-US"/>
        </a:p>
      </dgm:t>
    </dgm:pt>
    <dgm:pt modelId="{E02041B7-D1CC-40A8-A838-8FBE93A9544A}" type="sibTrans" cxnId="{ACC3A186-8FA8-4890-8ADA-D2743C616393}">
      <dgm:prSet/>
      <dgm:spPr/>
      <dgm:t>
        <a:bodyPr/>
        <a:lstStyle/>
        <a:p>
          <a:endParaRPr lang="en-US"/>
        </a:p>
      </dgm:t>
    </dgm:pt>
    <dgm:pt modelId="{224CF469-C495-45B8-9E4A-119EC6AA03FC}" type="pres">
      <dgm:prSet presAssocID="{7BE175C2-43D5-BF47-B71D-4EF4D2107E03}" presName="linear" presStyleCnt="0">
        <dgm:presLayoutVars>
          <dgm:animLvl val="lvl"/>
          <dgm:resizeHandles val="exact"/>
        </dgm:presLayoutVars>
      </dgm:prSet>
      <dgm:spPr/>
    </dgm:pt>
    <dgm:pt modelId="{CA5515A7-FA4D-4B85-9DD9-17359CF050D2}" type="pres">
      <dgm:prSet presAssocID="{870269B6-4112-4E4F-ABD8-795DDFDD3198}" presName="parentText" presStyleLbl="node1" presStyleIdx="0" presStyleCnt="3" custLinFactNeighborX="-5547" custLinFactNeighborY="-95067">
        <dgm:presLayoutVars>
          <dgm:chMax val="0"/>
          <dgm:bulletEnabled val="1"/>
        </dgm:presLayoutVars>
      </dgm:prSet>
      <dgm:spPr/>
    </dgm:pt>
    <dgm:pt modelId="{44DBF284-EFB8-48CB-AA9A-57838DF88D90}" type="pres">
      <dgm:prSet presAssocID="{870269B6-4112-4E4F-ABD8-795DDFDD3198}" presName="childText" presStyleLbl="revTx" presStyleIdx="0" presStyleCnt="3">
        <dgm:presLayoutVars>
          <dgm:bulletEnabled val="1"/>
        </dgm:presLayoutVars>
      </dgm:prSet>
      <dgm:spPr/>
    </dgm:pt>
    <dgm:pt modelId="{80763964-A101-48C1-BEAB-7B7892D35AAE}" type="pres">
      <dgm:prSet presAssocID="{AC8E5110-B2FE-47CC-94DE-8E4DC3496E52}" presName="parentText" presStyleLbl="node1" presStyleIdx="1" presStyleCnt="3">
        <dgm:presLayoutVars>
          <dgm:chMax val="0"/>
          <dgm:bulletEnabled val="1"/>
        </dgm:presLayoutVars>
      </dgm:prSet>
      <dgm:spPr/>
    </dgm:pt>
    <dgm:pt modelId="{FC264248-9585-440F-B6A0-1700D092E834}" type="pres">
      <dgm:prSet presAssocID="{AC8E5110-B2FE-47CC-94DE-8E4DC3496E52}" presName="childText" presStyleLbl="revTx" presStyleIdx="1" presStyleCnt="3">
        <dgm:presLayoutVars>
          <dgm:bulletEnabled val="1"/>
        </dgm:presLayoutVars>
      </dgm:prSet>
      <dgm:spPr/>
    </dgm:pt>
    <dgm:pt modelId="{A3238CEA-0A01-4F03-91DA-F287494709AB}" type="pres">
      <dgm:prSet presAssocID="{FE87A3C0-E515-41DC-8625-EA01E67482A7}" presName="parentText" presStyleLbl="node1" presStyleIdx="2" presStyleCnt="3">
        <dgm:presLayoutVars>
          <dgm:chMax val="0"/>
          <dgm:bulletEnabled val="1"/>
        </dgm:presLayoutVars>
      </dgm:prSet>
      <dgm:spPr/>
    </dgm:pt>
    <dgm:pt modelId="{F79FAB09-3A49-4DA8-B5CD-00B246B9D861}" type="pres">
      <dgm:prSet presAssocID="{FE87A3C0-E515-41DC-8625-EA01E67482A7}" presName="childText" presStyleLbl="revTx" presStyleIdx="2" presStyleCnt="3">
        <dgm:presLayoutVars>
          <dgm:bulletEnabled val="1"/>
        </dgm:presLayoutVars>
      </dgm:prSet>
      <dgm:spPr/>
    </dgm:pt>
  </dgm:ptLst>
  <dgm:cxnLst>
    <dgm:cxn modelId="{BD135B10-04D8-4095-997D-C5A6F39D3E60}" srcId="{7BE175C2-43D5-BF47-B71D-4EF4D2107E03}" destId="{AC8E5110-B2FE-47CC-94DE-8E4DC3496E52}" srcOrd="1" destOrd="0" parTransId="{213B6BB6-61AB-49A1-8EE0-DEF451090689}" sibTransId="{7A214843-2753-4A78-8D77-1DB0B536E861}"/>
    <dgm:cxn modelId="{E6D25622-EABD-044C-816E-41F198C2B326}" srcId="{7BE175C2-43D5-BF47-B71D-4EF4D2107E03}" destId="{870269B6-4112-4E4F-ABD8-795DDFDD3198}" srcOrd="0" destOrd="0" parTransId="{A1011F09-7E36-094F-8195-C8FACF5F9B59}" sibTransId="{9CF3B767-8600-AA44-91F2-FBC1438A0182}"/>
    <dgm:cxn modelId="{21E63E55-E03A-4044-985E-D507853F493C}" type="presOf" srcId="{3528E10F-83B6-42A8-8E03-67F33E8ED842}" destId="{44DBF284-EFB8-48CB-AA9A-57838DF88D90}" srcOrd="0" destOrd="0" presId="urn:microsoft.com/office/officeart/2005/8/layout/vList2"/>
    <dgm:cxn modelId="{ACC3A186-8FA8-4890-8ADA-D2743C616393}" srcId="{FE87A3C0-E515-41DC-8625-EA01E67482A7}" destId="{A1287936-B99B-4A23-836E-1169182DCA91}" srcOrd="0" destOrd="0" parTransId="{669717E4-D951-4851-BF53-4EB982BB98C2}" sibTransId="{E02041B7-D1CC-40A8-A838-8FBE93A9544A}"/>
    <dgm:cxn modelId="{97F33B8E-CA1C-4E1D-8200-52524F60000C}" srcId="{AC8E5110-B2FE-47CC-94DE-8E4DC3496E52}" destId="{CE56E8C2-E829-45F7-879B-C97A8CC2A402}" srcOrd="0" destOrd="0" parTransId="{095C9009-4A95-4D73-B0E5-C89DC59D085F}" sibTransId="{ABE28BD7-0B41-4585-9895-4135D1F682E6}"/>
    <dgm:cxn modelId="{7E589791-B617-47CC-B87A-CE98C22507FD}" type="presOf" srcId="{7BE175C2-43D5-BF47-B71D-4EF4D2107E03}" destId="{224CF469-C495-45B8-9E4A-119EC6AA03FC}" srcOrd="0" destOrd="0" presId="urn:microsoft.com/office/officeart/2005/8/layout/vList2"/>
    <dgm:cxn modelId="{36EAED9D-9ACC-4275-B46E-40BC99DBFE2C}" type="presOf" srcId="{A1287936-B99B-4A23-836E-1169182DCA91}" destId="{F79FAB09-3A49-4DA8-B5CD-00B246B9D861}" srcOrd="0" destOrd="0" presId="urn:microsoft.com/office/officeart/2005/8/layout/vList2"/>
    <dgm:cxn modelId="{1E312CA5-3647-4EE4-8189-BCBBF7849B07}" type="presOf" srcId="{FE87A3C0-E515-41DC-8625-EA01E67482A7}" destId="{A3238CEA-0A01-4F03-91DA-F287494709AB}" srcOrd="0" destOrd="0" presId="urn:microsoft.com/office/officeart/2005/8/layout/vList2"/>
    <dgm:cxn modelId="{6CD386AA-3AD1-4DC1-AF65-76476F3B2103}" type="presOf" srcId="{AC8E5110-B2FE-47CC-94DE-8E4DC3496E52}" destId="{80763964-A101-48C1-BEAB-7B7892D35AAE}" srcOrd="0" destOrd="0" presId="urn:microsoft.com/office/officeart/2005/8/layout/vList2"/>
    <dgm:cxn modelId="{A8F298B0-80E2-4A2E-83A7-F565CDFBF24A}" srcId="{870269B6-4112-4E4F-ABD8-795DDFDD3198}" destId="{3528E10F-83B6-42A8-8E03-67F33E8ED842}" srcOrd="0" destOrd="0" parTransId="{934619FC-00FF-4020-9C56-AF37F29BA592}" sibTransId="{E8D384CA-6124-476F-8D26-4FA6655CDA30}"/>
    <dgm:cxn modelId="{0312BFBF-8076-4E11-BE6A-0B46271B0C36}" type="presOf" srcId="{870269B6-4112-4E4F-ABD8-795DDFDD3198}" destId="{CA5515A7-FA4D-4B85-9DD9-17359CF050D2}" srcOrd="0" destOrd="0" presId="urn:microsoft.com/office/officeart/2005/8/layout/vList2"/>
    <dgm:cxn modelId="{C2D08ED1-AFA1-4621-811D-BDE2F5F47DB3}" srcId="{7BE175C2-43D5-BF47-B71D-4EF4D2107E03}" destId="{FE87A3C0-E515-41DC-8625-EA01E67482A7}" srcOrd="2" destOrd="0" parTransId="{75EAD798-DC81-4B36-9BCC-58304E1F01CC}" sibTransId="{0C258FCF-BF89-4D86-9C0B-65E2FD7EBDD1}"/>
    <dgm:cxn modelId="{2DBEB7ED-D496-49FE-9790-651A6A91E83C}" type="presOf" srcId="{CE56E8C2-E829-45F7-879B-C97A8CC2A402}" destId="{FC264248-9585-440F-B6A0-1700D092E834}" srcOrd="0" destOrd="0" presId="urn:microsoft.com/office/officeart/2005/8/layout/vList2"/>
    <dgm:cxn modelId="{B2B2C746-E937-43C7-AA44-478CE506425F}" type="presParOf" srcId="{224CF469-C495-45B8-9E4A-119EC6AA03FC}" destId="{CA5515A7-FA4D-4B85-9DD9-17359CF050D2}" srcOrd="0" destOrd="0" presId="urn:microsoft.com/office/officeart/2005/8/layout/vList2"/>
    <dgm:cxn modelId="{48B12C36-CF14-4487-BF2E-C70D0BDB82E6}" type="presParOf" srcId="{224CF469-C495-45B8-9E4A-119EC6AA03FC}" destId="{44DBF284-EFB8-48CB-AA9A-57838DF88D90}" srcOrd="1" destOrd="0" presId="urn:microsoft.com/office/officeart/2005/8/layout/vList2"/>
    <dgm:cxn modelId="{F881271C-F565-464A-A9F9-BCFA6D5199F6}" type="presParOf" srcId="{224CF469-C495-45B8-9E4A-119EC6AA03FC}" destId="{80763964-A101-48C1-BEAB-7B7892D35AAE}" srcOrd="2" destOrd="0" presId="urn:microsoft.com/office/officeart/2005/8/layout/vList2"/>
    <dgm:cxn modelId="{E8281237-3F65-4A93-BD37-9DBF3F70C791}" type="presParOf" srcId="{224CF469-C495-45B8-9E4A-119EC6AA03FC}" destId="{FC264248-9585-440F-B6A0-1700D092E834}" srcOrd="3" destOrd="0" presId="urn:microsoft.com/office/officeart/2005/8/layout/vList2"/>
    <dgm:cxn modelId="{A3BB6ADE-030D-415B-9C64-B5B91A0F5A30}" type="presParOf" srcId="{224CF469-C495-45B8-9E4A-119EC6AA03FC}" destId="{A3238CEA-0A01-4F03-91DA-F287494709AB}" srcOrd="4" destOrd="0" presId="urn:microsoft.com/office/officeart/2005/8/layout/vList2"/>
    <dgm:cxn modelId="{7829B6CC-6B62-44B6-A713-0C4BDE6D2673}" type="presParOf" srcId="{224CF469-C495-45B8-9E4A-119EC6AA03FC}" destId="{F79FAB09-3A49-4DA8-B5CD-00B246B9D861}"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3.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870269B6-4112-4E4F-ABD8-795DDFDD3198}">
      <dgm:prSet phldrT="[Text]" custT="1"/>
      <dgm:spPr>
        <a:xfrm rot="10800000">
          <a:off x="1612781" y="1865"/>
          <a:ext cx="4339282" cy="2079218"/>
        </a:xfrm>
      </dgm:spPr>
      <dgm:t>
        <a:bodyPr/>
        <a:lstStyle/>
        <a:p>
          <a:pPr marL="82550" indent="-82550" algn="l"/>
          <a:r>
            <a:rPr lang="en-US" sz="3200" b="1" dirty="0"/>
            <a:t>4. Project Management Plan Updates</a:t>
          </a:r>
          <a:endParaRPr lang="en-US" sz="3200" dirty="0"/>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3528E10F-83B6-42A8-8E03-67F33E8ED842}">
      <dgm:prSet/>
      <dgm:spPr/>
      <dgm:t>
        <a:bodyPr/>
        <a:lstStyle/>
        <a:p>
          <a:r>
            <a:rPr lang="en-US" b="0" dirty="0" err="1">
              <a:solidFill>
                <a:schemeClr val="tx1"/>
              </a:solidFill>
            </a:rPr>
            <a:t>Komponen</a:t>
          </a:r>
          <a:r>
            <a:rPr lang="en-US" b="0" dirty="0">
              <a:solidFill>
                <a:schemeClr val="tx1"/>
              </a:solidFill>
            </a:rPr>
            <a:t> yang </a:t>
          </a:r>
          <a:r>
            <a:rPr lang="en-US" b="0" dirty="0" err="1">
              <a:solidFill>
                <a:schemeClr val="tx1"/>
              </a:solidFill>
            </a:rPr>
            <a:t>memerlukan</a:t>
          </a:r>
          <a:r>
            <a:rPr lang="en-US" b="0" dirty="0">
              <a:solidFill>
                <a:schemeClr val="tx1"/>
              </a:solidFill>
            </a:rPr>
            <a:t> </a:t>
          </a:r>
          <a:r>
            <a:rPr lang="en-US" b="0" dirty="0" err="1">
              <a:solidFill>
                <a:schemeClr val="tx1"/>
              </a:solidFill>
            </a:rPr>
            <a:t>perubahan</a:t>
          </a:r>
          <a:r>
            <a:rPr lang="en-US" b="0" dirty="0">
              <a:solidFill>
                <a:schemeClr val="tx1"/>
              </a:solidFill>
            </a:rPr>
            <a:t> </a:t>
          </a:r>
          <a:r>
            <a:rPr lang="en-US" b="0" dirty="0" err="1">
              <a:solidFill>
                <a:schemeClr val="tx1"/>
              </a:solidFill>
            </a:rPr>
            <a:t>diantaranya</a:t>
          </a:r>
          <a:r>
            <a:rPr lang="en-US" b="0" dirty="0">
              <a:solidFill>
                <a:schemeClr val="tx1"/>
              </a:solidFill>
            </a:rPr>
            <a:t> </a:t>
          </a:r>
          <a:r>
            <a:rPr lang="en-US" b="0" dirty="0" err="1">
              <a:solidFill>
                <a:schemeClr val="tx1"/>
              </a:solidFill>
            </a:rPr>
            <a:t>tetapi</a:t>
          </a:r>
          <a:r>
            <a:rPr lang="en-US" b="0" dirty="0">
              <a:solidFill>
                <a:schemeClr val="tx1"/>
              </a:solidFill>
            </a:rPr>
            <a:t> </a:t>
          </a:r>
          <a:r>
            <a:rPr lang="en-US" b="0" dirty="0" err="1">
              <a:solidFill>
                <a:schemeClr val="tx1"/>
              </a:solidFill>
            </a:rPr>
            <a:t>tidak</a:t>
          </a:r>
          <a:r>
            <a:rPr lang="en-US" b="0" dirty="0">
              <a:solidFill>
                <a:schemeClr val="tx1"/>
              </a:solidFill>
            </a:rPr>
            <a:t> </a:t>
          </a:r>
          <a:r>
            <a:rPr lang="en-US" b="0" dirty="0" err="1">
              <a:solidFill>
                <a:schemeClr val="tx1"/>
              </a:solidFill>
            </a:rPr>
            <a:t>terbatas</a:t>
          </a:r>
          <a:r>
            <a:rPr lang="en-US" b="0" dirty="0">
              <a:solidFill>
                <a:schemeClr val="tx1"/>
              </a:solidFill>
            </a:rPr>
            <a:t> </a:t>
          </a:r>
          <a:r>
            <a:rPr lang="en-US" b="0" dirty="0" err="1">
              <a:solidFill>
                <a:schemeClr val="tx1"/>
              </a:solidFill>
            </a:rPr>
            <a:t>pada</a:t>
          </a:r>
          <a:r>
            <a:rPr lang="en-US" b="0" dirty="0">
              <a:solidFill>
                <a:schemeClr val="tx1"/>
              </a:solidFill>
            </a:rPr>
            <a:t>:</a:t>
          </a:r>
          <a:endParaRPr lang="id-ID" b="0" dirty="0">
            <a:solidFill>
              <a:schemeClr val="tx1"/>
            </a:solidFill>
          </a:endParaRPr>
        </a:p>
      </dgm:t>
    </dgm:pt>
    <dgm:pt modelId="{934619FC-00FF-4020-9C56-AF37F29BA592}" type="parTrans" cxnId="{A8F298B0-80E2-4A2E-83A7-F565CDFBF24A}">
      <dgm:prSet/>
      <dgm:spPr/>
      <dgm:t>
        <a:bodyPr/>
        <a:lstStyle/>
        <a:p>
          <a:endParaRPr lang="en-US"/>
        </a:p>
      </dgm:t>
    </dgm:pt>
    <dgm:pt modelId="{E8D384CA-6124-476F-8D26-4FA6655CDA30}" type="sibTrans" cxnId="{A8F298B0-80E2-4A2E-83A7-F565CDFBF24A}">
      <dgm:prSet/>
      <dgm:spPr/>
      <dgm:t>
        <a:bodyPr/>
        <a:lstStyle/>
        <a:p>
          <a:endParaRPr lang="en-US"/>
        </a:p>
      </dgm:t>
    </dgm:pt>
    <dgm:pt modelId="{AC8E5110-B2FE-47CC-94DE-8E4DC3496E52}">
      <dgm:prSet custT="1"/>
      <dgm:spPr/>
      <dgm:t>
        <a:bodyPr/>
        <a:lstStyle/>
        <a:p>
          <a:r>
            <a:rPr lang="en-US" sz="3200" b="1" dirty="0"/>
            <a:t>5. Project Documents Updates</a:t>
          </a:r>
          <a:endParaRPr lang="id-ID" sz="3200" b="0" dirty="0">
            <a:solidFill>
              <a:schemeClr val="tx1"/>
            </a:solidFill>
          </a:endParaRPr>
        </a:p>
      </dgm:t>
    </dgm:pt>
    <dgm:pt modelId="{213B6BB6-61AB-49A1-8EE0-DEF451090689}" type="parTrans" cxnId="{BD135B10-04D8-4095-997D-C5A6F39D3E60}">
      <dgm:prSet/>
      <dgm:spPr/>
      <dgm:t>
        <a:bodyPr/>
        <a:lstStyle/>
        <a:p>
          <a:endParaRPr lang="en-US"/>
        </a:p>
      </dgm:t>
    </dgm:pt>
    <dgm:pt modelId="{7A214843-2753-4A78-8D77-1DB0B536E861}" type="sibTrans" cxnId="{BD135B10-04D8-4095-997D-C5A6F39D3E60}">
      <dgm:prSet/>
      <dgm:spPr/>
      <dgm:t>
        <a:bodyPr/>
        <a:lstStyle/>
        <a:p>
          <a:endParaRPr lang="en-US"/>
        </a:p>
      </dgm:t>
    </dgm:pt>
    <dgm:pt modelId="{CE56E8C2-E829-45F7-879B-C97A8CC2A402}">
      <dgm:prSet/>
      <dgm:spPr/>
      <dgm:t>
        <a:bodyPr/>
        <a:lstStyle/>
        <a:p>
          <a:r>
            <a:rPr lang="en-US" dirty="0" err="1"/>
            <a:t>Pembaruan</a:t>
          </a:r>
          <a:r>
            <a:rPr lang="en-US" dirty="0"/>
            <a:t> </a:t>
          </a:r>
          <a:r>
            <a:rPr lang="en-US" dirty="0" err="1"/>
            <a:t>dokumen</a:t>
          </a:r>
          <a:r>
            <a:rPr lang="en-US" dirty="0"/>
            <a:t> </a:t>
          </a:r>
          <a:r>
            <a:rPr lang="en-US" dirty="0" err="1"/>
            <a:t>biaya</a:t>
          </a:r>
          <a:r>
            <a:rPr lang="en-US" dirty="0"/>
            <a:t> </a:t>
          </a:r>
          <a:r>
            <a:rPr lang="en-US" dirty="0" err="1"/>
            <a:t>proyek</a:t>
          </a:r>
          <a:r>
            <a:rPr lang="en-US" dirty="0"/>
            <a:t> </a:t>
          </a:r>
          <a:r>
            <a:rPr lang="en-US" dirty="0" err="1"/>
            <a:t>untuk</a:t>
          </a:r>
          <a:r>
            <a:rPr lang="en-US" dirty="0"/>
            <a:t> </a:t>
          </a:r>
          <a:r>
            <a:rPr lang="en-US" dirty="0" err="1"/>
            <a:t>mendapatkan</a:t>
          </a:r>
          <a:r>
            <a:rPr lang="en-US" dirty="0"/>
            <a:t> </a:t>
          </a:r>
          <a:r>
            <a:rPr lang="en-US" dirty="0" err="1"/>
            <a:t>hasil</a:t>
          </a:r>
          <a:r>
            <a:rPr lang="en-US" dirty="0"/>
            <a:t> yang </a:t>
          </a:r>
          <a:r>
            <a:rPr lang="en-US" dirty="0" err="1"/>
            <a:t>lebih</a:t>
          </a:r>
          <a:r>
            <a:rPr lang="en-US" dirty="0"/>
            <a:t> </a:t>
          </a:r>
          <a:r>
            <a:rPr lang="en-US" dirty="0" err="1"/>
            <a:t>akurat</a:t>
          </a:r>
          <a:r>
            <a:rPr lang="en-US" dirty="0"/>
            <a:t> </a:t>
          </a:r>
          <a:r>
            <a:rPr lang="en-US" dirty="0" err="1"/>
            <a:t>dalam</a:t>
          </a:r>
          <a:r>
            <a:rPr lang="en-US" dirty="0"/>
            <a:t> </a:t>
          </a:r>
          <a:r>
            <a:rPr lang="en-US" dirty="0" err="1"/>
            <a:t>melaksanakan</a:t>
          </a:r>
          <a:r>
            <a:rPr lang="en-US" dirty="0"/>
            <a:t> </a:t>
          </a:r>
          <a:r>
            <a:rPr lang="en-US" dirty="0" err="1"/>
            <a:t>proyek</a:t>
          </a:r>
          <a:r>
            <a:rPr lang="en-US" dirty="0"/>
            <a:t>. Project document update yang </a:t>
          </a:r>
          <a:r>
            <a:rPr lang="en-US" dirty="0" err="1"/>
            <a:t>diperbarui</a:t>
          </a:r>
          <a:r>
            <a:rPr lang="en-US" dirty="0"/>
            <a:t> </a:t>
          </a:r>
          <a:r>
            <a:rPr lang="en-US" dirty="0" err="1"/>
            <a:t>adalah</a:t>
          </a:r>
          <a:r>
            <a:rPr lang="en-US" dirty="0"/>
            <a:t> :</a:t>
          </a:r>
          <a:endParaRPr lang="id-ID" b="0" dirty="0">
            <a:solidFill>
              <a:schemeClr val="tx1"/>
            </a:solidFill>
          </a:endParaRPr>
        </a:p>
      </dgm:t>
    </dgm:pt>
    <dgm:pt modelId="{095C9009-4A95-4D73-B0E5-C89DC59D085F}" type="parTrans" cxnId="{97F33B8E-CA1C-4E1D-8200-52524F60000C}">
      <dgm:prSet/>
      <dgm:spPr/>
      <dgm:t>
        <a:bodyPr/>
        <a:lstStyle/>
        <a:p>
          <a:endParaRPr lang="en-US"/>
        </a:p>
      </dgm:t>
    </dgm:pt>
    <dgm:pt modelId="{ABE28BD7-0B41-4585-9895-4135D1F682E6}" type="sibTrans" cxnId="{97F33B8E-CA1C-4E1D-8200-52524F60000C}">
      <dgm:prSet/>
      <dgm:spPr/>
      <dgm:t>
        <a:bodyPr/>
        <a:lstStyle/>
        <a:p>
          <a:endParaRPr lang="en-US"/>
        </a:p>
      </dgm:t>
    </dgm:pt>
    <dgm:pt modelId="{B1391FB0-58D1-4B0E-AE4F-D95469AA27BE}">
      <dgm:prSet/>
      <dgm:spPr/>
      <dgm:t>
        <a:bodyPr/>
        <a:lstStyle/>
        <a:p>
          <a:r>
            <a:rPr lang="en-US" b="0" dirty="0" err="1">
              <a:solidFill>
                <a:schemeClr val="tx1"/>
              </a:solidFill>
            </a:rPr>
            <a:t>Rencana</a:t>
          </a:r>
          <a:r>
            <a:rPr lang="en-US" b="0" dirty="0">
              <a:solidFill>
                <a:schemeClr val="tx1"/>
              </a:solidFill>
            </a:rPr>
            <a:t> </a:t>
          </a:r>
          <a:r>
            <a:rPr lang="en-US" b="0" dirty="0" err="1">
              <a:solidFill>
                <a:schemeClr val="tx1"/>
              </a:solidFill>
            </a:rPr>
            <a:t>manajemen</a:t>
          </a:r>
          <a:r>
            <a:rPr lang="en-US" b="0" dirty="0">
              <a:solidFill>
                <a:schemeClr val="tx1"/>
              </a:solidFill>
            </a:rPr>
            <a:t> </a:t>
          </a:r>
          <a:r>
            <a:rPr lang="en-US" b="0" dirty="0" err="1">
              <a:solidFill>
                <a:schemeClr val="tx1"/>
              </a:solidFill>
            </a:rPr>
            <a:t>biaya</a:t>
          </a:r>
          <a:endParaRPr lang="id-ID" b="0" dirty="0">
            <a:solidFill>
              <a:schemeClr val="tx1"/>
            </a:solidFill>
          </a:endParaRPr>
        </a:p>
      </dgm:t>
    </dgm:pt>
    <dgm:pt modelId="{9CA10285-18D0-46B0-B00C-DA7D77C98AA4}" type="parTrans" cxnId="{2CD39DAE-4F9C-44CD-B5FA-69E984BCCAD3}">
      <dgm:prSet/>
      <dgm:spPr/>
      <dgm:t>
        <a:bodyPr/>
        <a:lstStyle/>
        <a:p>
          <a:endParaRPr lang="en-US"/>
        </a:p>
      </dgm:t>
    </dgm:pt>
    <dgm:pt modelId="{EA3FE4ED-3C2E-4AD6-B08C-1D18A304E89A}" type="sibTrans" cxnId="{2CD39DAE-4F9C-44CD-B5FA-69E984BCCAD3}">
      <dgm:prSet/>
      <dgm:spPr/>
      <dgm:t>
        <a:bodyPr/>
        <a:lstStyle/>
        <a:p>
          <a:endParaRPr lang="en-US"/>
        </a:p>
      </dgm:t>
    </dgm:pt>
    <dgm:pt modelId="{E361B7F5-828E-4E8D-AEF1-78A08BE9FB34}">
      <dgm:prSet/>
      <dgm:spPr/>
      <dgm:t>
        <a:bodyPr/>
        <a:lstStyle/>
        <a:p>
          <a:r>
            <a:rPr lang="en-US" b="0" dirty="0" err="1">
              <a:solidFill>
                <a:schemeClr val="tx1"/>
              </a:solidFill>
            </a:rPr>
            <a:t>Dasar</a:t>
          </a:r>
          <a:r>
            <a:rPr lang="en-US" b="0" dirty="0">
              <a:solidFill>
                <a:schemeClr val="tx1"/>
              </a:solidFill>
            </a:rPr>
            <a:t> </a:t>
          </a:r>
          <a:r>
            <a:rPr lang="en-US" b="0" dirty="0" err="1">
              <a:solidFill>
                <a:schemeClr val="tx1"/>
              </a:solidFill>
            </a:rPr>
            <a:t>Biaya</a:t>
          </a:r>
          <a:r>
            <a:rPr lang="en-US" b="0" dirty="0">
              <a:solidFill>
                <a:schemeClr val="tx1"/>
              </a:solidFill>
            </a:rPr>
            <a:t> (Baseline Cost)</a:t>
          </a:r>
          <a:endParaRPr lang="id-ID" b="0" dirty="0">
            <a:solidFill>
              <a:schemeClr val="tx1"/>
            </a:solidFill>
          </a:endParaRPr>
        </a:p>
      </dgm:t>
    </dgm:pt>
    <dgm:pt modelId="{717E3DD2-3765-4285-9A40-ABD38153CA06}" type="parTrans" cxnId="{D6431BB7-3FED-4877-91D8-4F0C5B711A21}">
      <dgm:prSet/>
      <dgm:spPr/>
      <dgm:t>
        <a:bodyPr/>
        <a:lstStyle/>
        <a:p>
          <a:endParaRPr lang="en-US"/>
        </a:p>
      </dgm:t>
    </dgm:pt>
    <dgm:pt modelId="{A565EF09-210D-4C4D-84F6-5B116C48BD7F}" type="sibTrans" cxnId="{D6431BB7-3FED-4877-91D8-4F0C5B711A21}">
      <dgm:prSet/>
      <dgm:spPr/>
      <dgm:t>
        <a:bodyPr/>
        <a:lstStyle/>
        <a:p>
          <a:endParaRPr lang="en-US"/>
        </a:p>
      </dgm:t>
    </dgm:pt>
    <dgm:pt modelId="{EDFCE907-B32F-4DD2-A8B4-6F39DA01F929}">
      <dgm:prSet/>
      <dgm:spPr/>
      <dgm:t>
        <a:bodyPr/>
        <a:lstStyle/>
        <a:p>
          <a:r>
            <a:rPr lang="en-US" b="0" dirty="0" err="1">
              <a:solidFill>
                <a:schemeClr val="tx1"/>
              </a:solidFill>
            </a:rPr>
            <a:t>Dasar</a:t>
          </a:r>
          <a:r>
            <a:rPr lang="en-US" b="0" dirty="0">
              <a:solidFill>
                <a:schemeClr val="tx1"/>
              </a:solidFill>
            </a:rPr>
            <a:t> </a:t>
          </a:r>
          <a:r>
            <a:rPr lang="en-US" b="0" dirty="0" err="1">
              <a:solidFill>
                <a:schemeClr val="tx1"/>
              </a:solidFill>
            </a:rPr>
            <a:t>pengukuran</a:t>
          </a:r>
          <a:r>
            <a:rPr lang="en-US" b="0" dirty="0">
              <a:solidFill>
                <a:schemeClr val="tx1"/>
              </a:solidFill>
            </a:rPr>
            <a:t> </a:t>
          </a:r>
          <a:r>
            <a:rPr lang="en-US" b="0" dirty="0" err="1">
              <a:solidFill>
                <a:schemeClr val="tx1"/>
              </a:solidFill>
            </a:rPr>
            <a:t>kinerja</a:t>
          </a:r>
          <a:endParaRPr lang="id-ID" b="0" dirty="0">
            <a:solidFill>
              <a:schemeClr val="tx1"/>
            </a:solidFill>
          </a:endParaRPr>
        </a:p>
      </dgm:t>
    </dgm:pt>
    <dgm:pt modelId="{8D5E42B6-F132-4C0E-8AC8-DB0526C00A29}" type="parTrans" cxnId="{4875CE6C-133D-42C1-8C6E-1842FCB5049E}">
      <dgm:prSet/>
      <dgm:spPr/>
      <dgm:t>
        <a:bodyPr/>
        <a:lstStyle/>
        <a:p>
          <a:endParaRPr lang="en-US"/>
        </a:p>
      </dgm:t>
    </dgm:pt>
    <dgm:pt modelId="{A96DBB44-963B-4AFD-AAE8-ED8BFAD787E5}" type="sibTrans" cxnId="{4875CE6C-133D-42C1-8C6E-1842FCB5049E}">
      <dgm:prSet/>
      <dgm:spPr/>
      <dgm:t>
        <a:bodyPr/>
        <a:lstStyle/>
        <a:p>
          <a:endParaRPr lang="en-US"/>
        </a:p>
      </dgm:t>
    </dgm:pt>
    <dgm:pt modelId="{9FB3C852-107A-41EF-9ECB-D87DA818EBF0}">
      <dgm:prSet/>
      <dgm:spPr/>
      <dgm:t>
        <a:bodyPr/>
        <a:lstStyle/>
        <a:p>
          <a:r>
            <a:rPr lang="en-US" dirty="0"/>
            <a:t>Assumption log</a:t>
          </a:r>
          <a:endParaRPr lang="id-ID" b="0" dirty="0">
            <a:solidFill>
              <a:schemeClr val="tx1"/>
            </a:solidFill>
          </a:endParaRPr>
        </a:p>
      </dgm:t>
    </dgm:pt>
    <dgm:pt modelId="{A809F18A-9B3E-4EAB-B491-A58B05D89E08}" type="parTrans" cxnId="{B77FD265-17B5-4E08-B85E-4E984535CB94}">
      <dgm:prSet/>
      <dgm:spPr/>
      <dgm:t>
        <a:bodyPr/>
        <a:lstStyle/>
        <a:p>
          <a:endParaRPr lang="en-US"/>
        </a:p>
      </dgm:t>
    </dgm:pt>
    <dgm:pt modelId="{7A120ABD-2577-4256-8193-2F26676A3CCC}" type="sibTrans" cxnId="{B77FD265-17B5-4E08-B85E-4E984535CB94}">
      <dgm:prSet/>
      <dgm:spPr/>
      <dgm:t>
        <a:bodyPr/>
        <a:lstStyle/>
        <a:p>
          <a:endParaRPr lang="en-US"/>
        </a:p>
      </dgm:t>
    </dgm:pt>
    <dgm:pt modelId="{4E370C88-531C-4FC9-9E04-BAE4FD307B62}">
      <dgm:prSet/>
      <dgm:spPr/>
      <dgm:t>
        <a:bodyPr/>
        <a:lstStyle/>
        <a:p>
          <a:r>
            <a:rPr lang="en-US" dirty="0"/>
            <a:t>Basis of estimates</a:t>
          </a:r>
        </a:p>
      </dgm:t>
    </dgm:pt>
    <dgm:pt modelId="{BC9D1D34-300A-4159-A699-8BCC4D30D0ED}" type="parTrans" cxnId="{22F399EC-F98E-4D42-A1A3-E51F5421505E}">
      <dgm:prSet/>
      <dgm:spPr/>
      <dgm:t>
        <a:bodyPr/>
        <a:lstStyle/>
        <a:p>
          <a:endParaRPr lang="en-US"/>
        </a:p>
      </dgm:t>
    </dgm:pt>
    <dgm:pt modelId="{9FC21F1E-727E-4886-8978-C2E0316D87C9}" type="sibTrans" cxnId="{22F399EC-F98E-4D42-A1A3-E51F5421505E}">
      <dgm:prSet/>
      <dgm:spPr/>
      <dgm:t>
        <a:bodyPr/>
        <a:lstStyle/>
        <a:p>
          <a:endParaRPr lang="en-US"/>
        </a:p>
      </dgm:t>
    </dgm:pt>
    <dgm:pt modelId="{A46F18FD-30BA-4945-9F5A-5705A1E2A18B}">
      <dgm:prSet/>
      <dgm:spPr/>
      <dgm:t>
        <a:bodyPr/>
        <a:lstStyle/>
        <a:p>
          <a:r>
            <a:rPr lang="en-US" dirty="0"/>
            <a:t>Cost estimates</a:t>
          </a:r>
        </a:p>
      </dgm:t>
    </dgm:pt>
    <dgm:pt modelId="{8ED3E477-34B7-4429-99DD-E03BD5B6B9DC}" type="parTrans" cxnId="{7BDAD03E-1E34-467B-8340-07E8E3583661}">
      <dgm:prSet/>
      <dgm:spPr/>
      <dgm:t>
        <a:bodyPr/>
        <a:lstStyle/>
        <a:p>
          <a:endParaRPr lang="en-US"/>
        </a:p>
      </dgm:t>
    </dgm:pt>
    <dgm:pt modelId="{5ED85FCF-1020-413E-933F-41F5B01E2D6C}" type="sibTrans" cxnId="{7BDAD03E-1E34-467B-8340-07E8E3583661}">
      <dgm:prSet/>
      <dgm:spPr/>
      <dgm:t>
        <a:bodyPr/>
        <a:lstStyle/>
        <a:p>
          <a:endParaRPr lang="en-US"/>
        </a:p>
      </dgm:t>
    </dgm:pt>
    <dgm:pt modelId="{EBB74939-ED21-4614-924E-427B81338A61}">
      <dgm:prSet/>
      <dgm:spPr/>
      <dgm:t>
        <a:bodyPr/>
        <a:lstStyle/>
        <a:p>
          <a:r>
            <a:rPr lang="en-US" dirty="0"/>
            <a:t>Lessons learned register</a:t>
          </a:r>
        </a:p>
      </dgm:t>
    </dgm:pt>
    <dgm:pt modelId="{6D82483D-A7C5-4E16-815A-83D632A3975B}" type="parTrans" cxnId="{49083F7F-7110-4EC7-AC4D-AEDED553DC32}">
      <dgm:prSet/>
      <dgm:spPr/>
      <dgm:t>
        <a:bodyPr/>
        <a:lstStyle/>
        <a:p>
          <a:endParaRPr lang="en-US"/>
        </a:p>
      </dgm:t>
    </dgm:pt>
    <dgm:pt modelId="{16EA1301-1996-47BE-8B47-A1A8319C910E}" type="sibTrans" cxnId="{49083F7F-7110-4EC7-AC4D-AEDED553DC32}">
      <dgm:prSet/>
      <dgm:spPr/>
      <dgm:t>
        <a:bodyPr/>
        <a:lstStyle/>
        <a:p>
          <a:endParaRPr lang="en-US"/>
        </a:p>
      </dgm:t>
    </dgm:pt>
    <dgm:pt modelId="{45D553E1-F9DD-4255-A24A-768805AC157D}">
      <dgm:prSet/>
      <dgm:spPr/>
      <dgm:t>
        <a:bodyPr/>
        <a:lstStyle/>
        <a:p>
          <a:r>
            <a:rPr lang="en-US" dirty="0"/>
            <a:t>Risk register</a:t>
          </a:r>
          <a:endParaRPr lang="en-US" b="0" dirty="0"/>
        </a:p>
      </dgm:t>
    </dgm:pt>
    <dgm:pt modelId="{711740A6-1D7B-40CE-B3AF-FFDBBB0AD62A}" type="parTrans" cxnId="{2C65C109-26A0-4C51-9B8C-81F4FD17E882}">
      <dgm:prSet/>
      <dgm:spPr/>
      <dgm:t>
        <a:bodyPr/>
        <a:lstStyle/>
        <a:p>
          <a:endParaRPr lang="en-US"/>
        </a:p>
      </dgm:t>
    </dgm:pt>
    <dgm:pt modelId="{9B2832EB-A015-4717-937F-CE4065DBC41C}" type="sibTrans" cxnId="{2C65C109-26A0-4C51-9B8C-81F4FD17E882}">
      <dgm:prSet/>
      <dgm:spPr/>
      <dgm:t>
        <a:bodyPr/>
        <a:lstStyle/>
        <a:p>
          <a:endParaRPr lang="en-US"/>
        </a:p>
      </dgm:t>
    </dgm:pt>
    <dgm:pt modelId="{224CF469-C495-45B8-9E4A-119EC6AA03FC}" type="pres">
      <dgm:prSet presAssocID="{7BE175C2-43D5-BF47-B71D-4EF4D2107E03}" presName="linear" presStyleCnt="0">
        <dgm:presLayoutVars>
          <dgm:animLvl val="lvl"/>
          <dgm:resizeHandles val="exact"/>
        </dgm:presLayoutVars>
      </dgm:prSet>
      <dgm:spPr/>
    </dgm:pt>
    <dgm:pt modelId="{CA5515A7-FA4D-4B85-9DD9-17359CF050D2}" type="pres">
      <dgm:prSet presAssocID="{870269B6-4112-4E4F-ABD8-795DDFDD3198}" presName="parentText" presStyleLbl="node1" presStyleIdx="0" presStyleCnt="2" custLinFactNeighborX="-5547" custLinFactNeighborY="-95067">
        <dgm:presLayoutVars>
          <dgm:chMax val="0"/>
          <dgm:bulletEnabled val="1"/>
        </dgm:presLayoutVars>
      </dgm:prSet>
      <dgm:spPr/>
    </dgm:pt>
    <dgm:pt modelId="{44DBF284-EFB8-48CB-AA9A-57838DF88D90}" type="pres">
      <dgm:prSet presAssocID="{870269B6-4112-4E4F-ABD8-795DDFDD3198}" presName="childText" presStyleLbl="revTx" presStyleIdx="0" presStyleCnt="2">
        <dgm:presLayoutVars>
          <dgm:bulletEnabled val="1"/>
        </dgm:presLayoutVars>
      </dgm:prSet>
      <dgm:spPr/>
    </dgm:pt>
    <dgm:pt modelId="{80763964-A101-48C1-BEAB-7B7892D35AAE}" type="pres">
      <dgm:prSet presAssocID="{AC8E5110-B2FE-47CC-94DE-8E4DC3496E52}" presName="parentText" presStyleLbl="node1" presStyleIdx="1" presStyleCnt="2">
        <dgm:presLayoutVars>
          <dgm:chMax val="0"/>
          <dgm:bulletEnabled val="1"/>
        </dgm:presLayoutVars>
      </dgm:prSet>
      <dgm:spPr/>
    </dgm:pt>
    <dgm:pt modelId="{FC264248-9585-440F-B6A0-1700D092E834}" type="pres">
      <dgm:prSet presAssocID="{AC8E5110-B2FE-47CC-94DE-8E4DC3496E52}" presName="childText" presStyleLbl="revTx" presStyleIdx="1" presStyleCnt="2">
        <dgm:presLayoutVars>
          <dgm:bulletEnabled val="1"/>
        </dgm:presLayoutVars>
      </dgm:prSet>
      <dgm:spPr/>
    </dgm:pt>
  </dgm:ptLst>
  <dgm:cxnLst>
    <dgm:cxn modelId="{2C65C109-26A0-4C51-9B8C-81F4FD17E882}" srcId="{CE56E8C2-E829-45F7-879B-C97A8CC2A402}" destId="{45D553E1-F9DD-4255-A24A-768805AC157D}" srcOrd="4" destOrd="0" parTransId="{711740A6-1D7B-40CE-B3AF-FFDBBB0AD62A}" sibTransId="{9B2832EB-A015-4717-937F-CE4065DBC41C}"/>
    <dgm:cxn modelId="{4150200F-9BD9-47F5-ACFE-241FF7FC99F5}" type="presOf" srcId="{4E370C88-531C-4FC9-9E04-BAE4FD307B62}" destId="{FC264248-9585-440F-B6A0-1700D092E834}" srcOrd="0" destOrd="2" presId="urn:microsoft.com/office/officeart/2005/8/layout/vList2"/>
    <dgm:cxn modelId="{F9EBC50F-83F9-4AA6-A1B5-9DA8035AC9CD}" type="presOf" srcId="{E361B7F5-828E-4E8D-AEF1-78A08BE9FB34}" destId="{44DBF284-EFB8-48CB-AA9A-57838DF88D90}" srcOrd="0" destOrd="2" presId="urn:microsoft.com/office/officeart/2005/8/layout/vList2"/>
    <dgm:cxn modelId="{BD135B10-04D8-4095-997D-C5A6F39D3E60}" srcId="{7BE175C2-43D5-BF47-B71D-4EF4D2107E03}" destId="{AC8E5110-B2FE-47CC-94DE-8E4DC3496E52}" srcOrd="1" destOrd="0" parTransId="{213B6BB6-61AB-49A1-8EE0-DEF451090689}" sibTransId="{7A214843-2753-4A78-8D77-1DB0B536E861}"/>
    <dgm:cxn modelId="{E6D25622-EABD-044C-816E-41F198C2B326}" srcId="{7BE175C2-43D5-BF47-B71D-4EF4D2107E03}" destId="{870269B6-4112-4E4F-ABD8-795DDFDD3198}" srcOrd="0" destOrd="0" parTransId="{A1011F09-7E36-094F-8195-C8FACF5F9B59}" sibTransId="{9CF3B767-8600-AA44-91F2-FBC1438A0182}"/>
    <dgm:cxn modelId="{A24B2E29-ED46-43D2-9500-8003C32ED815}" type="presOf" srcId="{3528E10F-83B6-42A8-8E03-67F33E8ED842}" destId="{44DBF284-EFB8-48CB-AA9A-57838DF88D90}" srcOrd="0" destOrd="0" presId="urn:microsoft.com/office/officeart/2005/8/layout/vList2"/>
    <dgm:cxn modelId="{7BDAD03E-1E34-467B-8340-07E8E3583661}" srcId="{CE56E8C2-E829-45F7-879B-C97A8CC2A402}" destId="{A46F18FD-30BA-4945-9F5A-5705A1E2A18B}" srcOrd="2" destOrd="0" parTransId="{8ED3E477-34B7-4429-99DD-E03BD5B6B9DC}" sibTransId="{5ED85FCF-1020-413E-933F-41F5B01E2D6C}"/>
    <dgm:cxn modelId="{B77FD265-17B5-4E08-B85E-4E984535CB94}" srcId="{CE56E8C2-E829-45F7-879B-C97A8CC2A402}" destId="{9FB3C852-107A-41EF-9ECB-D87DA818EBF0}" srcOrd="0" destOrd="0" parTransId="{A809F18A-9B3E-4EAB-B491-A58B05D89E08}" sibTransId="{7A120ABD-2577-4256-8193-2F26676A3CCC}"/>
    <dgm:cxn modelId="{4875CE6C-133D-42C1-8C6E-1842FCB5049E}" srcId="{3528E10F-83B6-42A8-8E03-67F33E8ED842}" destId="{EDFCE907-B32F-4DD2-A8B4-6F39DA01F929}" srcOrd="2" destOrd="0" parTransId="{8D5E42B6-F132-4C0E-8AC8-DB0526C00A29}" sibTransId="{A96DBB44-963B-4AFD-AAE8-ED8BFAD787E5}"/>
    <dgm:cxn modelId="{49083F7F-7110-4EC7-AC4D-AEDED553DC32}" srcId="{CE56E8C2-E829-45F7-879B-C97A8CC2A402}" destId="{EBB74939-ED21-4614-924E-427B81338A61}" srcOrd="3" destOrd="0" parTransId="{6D82483D-A7C5-4E16-815A-83D632A3975B}" sibTransId="{16EA1301-1996-47BE-8B47-A1A8319C910E}"/>
    <dgm:cxn modelId="{2263C382-D8A0-4412-A93A-B1DADFE47594}" type="presOf" srcId="{45D553E1-F9DD-4255-A24A-768805AC157D}" destId="{FC264248-9585-440F-B6A0-1700D092E834}" srcOrd="0" destOrd="5" presId="urn:microsoft.com/office/officeart/2005/8/layout/vList2"/>
    <dgm:cxn modelId="{044C8C8D-EF4E-48B9-8BD7-80DC094A8918}" type="presOf" srcId="{B1391FB0-58D1-4B0E-AE4F-D95469AA27BE}" destId="{44DBF284-EFB8-48CB-AA9A-57838DF88D90}" srcOrd="0" destOrd="1" presId="urn:microsoft.com/office/officeart/2005/8/layout/vList2"/>
    <dgm:cxn modelId="{97F33B8E-CA1C-4E1D-8200-52524F60000C}" srcId="{AC8E5110-B2FE-47CC-94DE-8E4DC3496E52}" destId="{CE56E8C2-E829-45F7-879B-C97A8CC2A402}" srcOrd="0" destOrd="0" parTransId="{095C9009-4A95-4D73-B0E5-C89DC59D085F}" sibTransId="{ABE28BD7-0B41-4585-9895-4135D1F682E6}"/>
    <dgm:cxn modelId="{F3E953A0-B052-4B1F-9F57-63A57C41FD9B}" type="presOf" srcId="{A46F18FD-30BA-4945-9F5A-5705A1E2A18B}" destId="{FC264248-9585-440F-B6A0-1700D092E834}" srcOrd="0" destOrd="3" presId="urn:microsoft.com/office/officeart/2005/8/layout/vList2"/>
    <dgm:cxn modelId="{2CD39DAE-4F9C-44CD-B5FA-69E984BCCAD3}" srcId="{3528E10F-83B6-42A8-8E03-67F33E8ED842}" destId="{B1391FB0-58D1-4B0E-AE4F-D95469AA27BE}" srcOrd="0" destOrd="0" parTransId="{9CA10285-18D0-46B0-B00C-DA7D77C98AA4}" sibTransId="{EA3FE4ED-3C2E-4AD6-B08C-1D18A304E89A}"/>
    <dgm:cxn modelId="{A8F298B0-80E2-4A2E-83A7-F565CDFBF24A}" srcId="{870269B6-4112-4E4F-ABD8-795DDFDD3198}" destId="{3528E10F-83B6-42A8-8E03-67F33E8ED842}" srcOrd="0" destOrd="0" parTransId="{934619FC-00FF-4020-9C56-AF37F29BA592}" sibTransId="{E8D384CA-6124-476F-8D26-4FA6655CDA30}"/>
    <dgm:cxn modelId="{D6431BB7-3FED-4877-91D8-4F0C5B711A21}" srcId="{3528E10F-83B6-42A8-8E03-67F33E8ED842}" destId="{E361B7F5-828E-4E8D-AEF1-78A08BE9FB34}" srcOrd="1" destOrd="0" parTransId="{717E3DD2-3765-4285-9A40-ABD38153CA06}" sibTransId="{A565EF09-210D-4C4D-84F6-5B116C48BD7F}"/>
    <dgm:cxn modelId="{617E6FBE-E0B7-458C-A6EE-1F3503B98FAD}" type="presOf" srcId="{870269B6-4112-4E4F-ABD8-795DDFDD3198}" destId="{CA5515A7-FA4D-4B85-9DD9-17359CF050D2}" srcOrd="0" destOrd="0" presId="urn:microsoft.com/office/officeart/2005/8/layout/vList2"/>
    <dgm:cxn modelId="{4329B9D2-F8BB-46B3-8022-93937C3B40D2}" type="presOf" srcId="{EDFCE907-B32F-4DD2-A8B4-6F39DA01F929}" destId="{44DBF284-EFB8-48CB-AA9A-57838DF88D90}" srcOrd="0" destOrd="3" presId="urn:microsoft.com/office/officeart/2005/8/layout/vList2"/>
    <dgm:cxn modelId="{F97E44D9-5175-4101-B653-9C3CB88AEB82}" type="presOf" srcId="{7BE175C2-43D5-BF47-B71D-4EF4D2107E03}" destId="{224CF469-C495-45B8-9E4A-119EC6AA03FC}" srcOrd="0" destOrd="0" presId="urn:microsoft.com/office/officeart/2005/8/layout/vList2"/>
    <dgm:cxn modelId="{B0EAD0DA-BE5F-4E6F-B1CC-22E0EDBCE9C9}" type="presOf" srcId="{9FB3C852-107A-41EF-9ECB-D87DA818EBF0}" destId="{FC264248-9585-440F-B6A0-1700D092E834}" srcOrd="0" destOrd="1" presId="urn:microsoft.com/office/officeart/2005/8/layout/vList2"/>
    <dgm:cxn modelId="{7299C9E6-A5B8-49DF-A536-4202E5C66046}" type="presOf" srcId="{CE56E8C2-E829-45F7-879B-C97A8CC2A402}" destId="{FC264248-9585-440F-B6A0-1700D092E834}" srcOrd="0" destOrd="0" presId="urn:microsoft.com/office/officeart/2005/8/layout/vList2"/>
    <dgm:cxn modelId="{22F399EC-F98E-4D42-A1A3-E51F5421505E}" srcId="{CE56E8C2-E829-45F7-879B-C97A8CC2A402}" destId="{4E370C88-531C-4FC9-9E04-BAE4FD307B62}" srcOrd="1" destOrd="0" parTransId="{BC9D1D34-300A-4159-A699-8BCC4D30D0ED}" sibTransId="{9FC21F1E-727E-4886-8978-C2E0316D87C9}"/>
    <dgm:cxn modelId="{9011E1EC-3C70-4933-A526-0FCBD2B8B7A2}" type="presOf" srcId="{AC8E5110-B2FE-47CC-94DE-8E4DC3496E52}" destId="{80763964-A101-48C1-BEAB-7B7892D35AAE}" srcOrd="0" destOrd="0" presId="urn:microsoft.com/office/officeart/2005/8/layout/vList2"/>
    <dgm:cxn modelId="{8C922DFE-FC83-4307-8538-81CC38496CA2}" type="presOf" srcId="{EBB74939-ED21-4614-924E-427B81338A61}" destId="{FC264248-9585-440F-B6A0-1700D092E834}" srcOrd="0" destOrd="4" presId="urn:microsoft.com/office/officeart/2005/8/layout/vList2"/>
    <dgm:cxn modelId="{F9A3B566-DDF3-4050-BBC8-5BC2A95CD81B}" type="presParOf" srcId="{224CF469-C495-45B8-9E4A-119EC6AA03FC}" destId="{CA5515A7-FA4D-4B85-9DD9-17359CF050D2}" srcOrd="0" destOrd="0" presId="urn:microsoft.com/office/officeart/2005/8/layout/vList2"/>
    <dgm:cxn modelId="{6EF669F1-9CCB-4BA6-A783-CC3A0ECC0F96}" type="presParOf" srcId="{224CF469-C495-45B8-9E4A-119EC6AA03FC}" destId="{44DBF284-EFB8-48CB-AA9A-57838DF88D90}" srcOrd="1" destOrd="0" presId="urn:microsoft.com/office/officeart/2005/8/layout/vList2"/>
    <dgm:cxn modelId="{34D663E6-CD02-494B-B850-A45E21192953}" type="presParOf" srcId="{224CF469-C495-45B8-9E4A-119EC6AA03FC}" destId="{80763964-A101-48C1-BEAB-7B7892D35AAE}" srcOrd="2" destOrd="0" presId="urn:microsoft.com/office/officeart/2005/8/layout/vList2"/>
    <dgm:cxn modelId="{88865E38-0F1C-4471-996B-40728521E1B9}" type="presParOf" srcId="{224CF469-C495-45B8-9E4A-119EC6AA03FC}" destId="{FC264248-9585-440F-B6A0-1700D092E834}"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EA618AD9-DEE4-46CC-B724-751EC6801042}"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1D2CB4AF-8550-474C-A11A-16CC0D3EDABD}">
      <dgm:prSet phldrT="[Text]" custT="1"/>
      <dgm:spPr/>
      <dgm:t>
        <a:bodyPr/>
        <a:lstStyle/>
        <a:p>
          <a:pPr algn="l"/>
          <a:r>
            <a:rPr lang="en-US" sz="3200" dirty="0" err="1"/>
            <a:t>Biaya</a:t>
          </a:r>
          <a:r>
            <a:rPr lang="en-US" sz="3200" dirty="0"/>
            <a:t> di-</a:t>
          </a:r>
          <a:r>
            <a:rPr lang="en-US" sz="3200" dirty="0" err="1"/>
            <a:t>estimasi</a:t>
          </a:r>
          <a:r>
            <a:rPr lang="en-US" sz="3200" dirty="0"/>
            <a:t> </a:t>
          </a:r>
          <a:r>
            <a:rPr lang="en-US" sz="3200" dirty="0" err="1"/>
            <a:t>untuk</a:t>
          </a:r>
          <a:r>
            <a:rPr lang="en-US" sz="3200" dirty="0"/>
            <a:t> </a:t>
          </a:r>
          <a:r>
            <a:rPr lang="en-US" sz="3200" dirty="0" err="1"/>
            <a:t>semua</a:t>
          </a:r>
          <a:r>
            <a:rPr lang="en-US" sz="3200" dirty="0"/>
            <a:t> </a:t>
          </a:r>
          <a:r>
            <a:rPr lang="en-US" sz="3200" dirty="0" err="1"/>
            <a:t>sumber</a:t>
          </a:r>
          <a:r>
            <a:rPr lang="en-US" sz="3200" dirty="0"/>
            <a:t> </a:t>
          </a:r>
          <a:r>
            <a:rPr lang="en-US" sz="3200" dirty="0" err="1"/>
            <a:t>daya</a:t>
          </a:r>
          <a:r>
            <a:rPr lang="en-US" sz="3200" dirty="0"/>
            <a:t> yang </a:t>
          </a:r>
          <a:r>
            <a:rPr lang="en-US" sz="3200" dirty="0" err="1"/>
            <a:t>akan</a:t>
          </a:r>
          <a:r>
            <a:rPr lang="en-US" sz="3200" dirty="0"/>
            <a:t> </a:t>
          </a:r>
          <a:r>
            <a:rPr lang="en-US" sz="3200" dirty="0" err="1"/>
            <a:t>dikenakan</a:t>
          </a:r>
          <a:r>
            <a:rPr lang="en-US" sz="3200" dirty="0"/>
            <a:t> </a:t>
          </a:r>
          <a:r>
            <a:rPr lang="en-US" sz="3200" dirty="0" err="1"/>
            <a:t>biaya</a:t>
          </a:r>
          <a:r>
            <a:rPr lang="en-US" sz="3200" dirty="0"/>
            <a:t> (di-charge) </a:t>
          </a:r>
          <a:r>
            <a:rPr lang="en-US" sz="3200" dirty="0" err="1"/>
            <a:t>pada</a:t>
          </a:r>
          <a:r>
            <a:rPr lang="en-US" sz="3200" dirty="0"/>
            <a:t> </a:t>
          </a:r>
          <a:r>
            <a:rPr lang="en-US" sz="3200" dirty="0" err="1"/>
            <a:t>proyek</a:t>
          </a:r>
          <a:r>
            <a:rPr lang="en-US" sz="3200" dirty="0"/>
            <a:t>, </a:t>
          </a:r>
          <a:r>
            <a:rPr lang="en-US" sz="3200" dirty="0" err="1"/>
            <a:t>seperti</a:t>
          </a:r>
          <a:r>
            <a:rPr lang="en-US" sz="3200" dirty="0"/>
            <a:t> </a:t>
          </a:r>
          <a:r>
            <a:rPr lang="en-US" sz="3200" dirty="0" err="1"/>
            <a:t>tenaga</a:t>
          </a:r>
          <a:r>
            <a:rPr lang="en-US" sz="3200" dirty="0"/>
            <a:t> </a:t>
          </a:r>
          <a:r>
            <a:rPr lang="en-US" sz="3200" dirty="0" err="1"/>
            <a:t>kerja</a:t>
          </a:r>
          <a:r>
            <a:rPr lang="en-US" sz="3200" dirty="0"/>
            <a:t>, </a:t>
          </a:r>
          <a:r>
            <a:rPr lang="en-US" sz="3200" dirty="0" err="1"/>
            <a:t>bahan</a:t>
          </a:r>
          <a:r>
            <a:rPr lang="en-US" sz="3200" dirty="0"/>
            <a:t> (material), </a:t>
          </a:r>
          <a:r>
            <a:rPr lang="en-US" sz="3200" dirty="0" err="1"/>
            <a:t>peralatan</a:t>
          </a:r>
          <a:r>
            <a:rPr lang="en-US" sz="3200" dirty="0"/>
            <a:t>, </a:t>
          </a:r>
          <a:r>
            <a:rPr lang="en-US" sz="3200" dirty="0" err="1"/>
            <a:t>jasa</a:t>
          </a:r>
          <a:r>
            <a:rPr lang="en-US" sz="3200" dirty="0"/>
            <a:t>, </a:t>
          </a:r>
          <a:r>
            <a:rPr lang="en-US" sz="3200" dirty="0" err="1"/>
            <a:t>dan</a:t>
          </a:r>
          <a:r>
            <a:rPr lang="en-US" sz="3200" dirty="0"/>
            <a:t> </a:t>
          </a:r>
          <a:r>
            <a:rPr lang="en-US" sz="3200" dirty="0" err="1"/>
            <a:t>fasilitas</a:t>
          </a:r>
          <a:r>
            <a:rPr lang="en-US" sz="3200" dirty="0"/>
            <a:t> </a:t>
          </a:r>
          <a:r>
            <a:rPr lang="en-US" sz="3200" dirty="0" err="1"/>
            <a:t>dll</a:t>
          </a:r>
          <a:r>
            <a:rPr lang="en-US" sz="3200" dirty="0"/>
            <a:t>.</a:t>
          </a:r>
          <a:endParaRPr lang="en-US" sz="3200" dirty="0">
            <a:solidFill>
              <a:schemeClr val="bg1"/>
            </a:solidFill>
          </a:endParaRPr>
        </a:p>
      </dgm:t>
    </dgm:pt>
    <dgm:pt modelId="{60DD28C6-FC5B-4F0D-BF2A-F4F090393C3F}" type="parTrans" cxnId="{5F5996FF-0C89-4C2A-A4B4-13A308B844C2}">
      <dgm:prSet/>
      <dgm:spPr/>
      <dgm:t>
        <a:bodyPr/>
        <a:lstStyle/>
        <a:p>
          <a:endParaRPr lang="en-US"/>
        </a:p>
      </dgm:t>
    </dgm:pt>
    <dgm:pt modelId="{8E894198-C62A-4B29-BEDE-676930F34747}" type="sibTrans" cxnId="{5F5996FF-0C89-4C2A-A4B4-13A308B844C2}">
      <dgm:prSet/>
      <dgm:spPr/>
      <dgm:t>
        <a:bodyPr/>
        <a:lstStyle/>
        <a:p>
          <a:endParaRPr lang="en-US"/>
        </a:p>
      </dgm:t>
    </dgm:pt>
    <dgm:pt modelId="{5F6B8558-B510-40F5-9DC1-1074CD994A5B}">
      <dgm:prSet phldrT="[Text]" custT="1"/>
      <dgm:spPr/>
      <dgm:t>
        <a:bodyPr/>
        <a:lstStyle/>
        <a:p>
          <a:pPr algn="l"/>
          <a:r>
            <a:rPr lang="en-US" sz="3200" dirty="0" err="1"/>
            <a:t>Estimasi</a:t>
          </a:r>
          <a:r>
            <a:rPr lang="en-US" sz="3200" dirty="0"/>
            <a:t> </a:t>
          </a:r>
          <a:r>
            <a:rPr lang="en-US" sz="3200" dirty="0" err="1"/>
            <a:t>biaya</a:t>
          </a:r>
          <a:r>
            <a:rPr lang="en-US" sz="3200" dirty="0"/>
            <a:t> </a:t>
          </a:r>
          <a:r>
            <a:rPr lang="en-US" sz="3200" dirty="0" err="1"/>
            <a:t>dapat</a:t>
          </a:r>
          <a:r>
            <a:rPr lang="en-US" sz="3200" dirty="0"/>
            <a:t> </a:t>
          </a:r>
          <a:r>
            <a:rPr lang="en-US" sz="3200" dirty="0" err="1"/>
            <a:t>dinyatakan</a:t>
          </a:r>
          <a:r>
            <a:rPr lang="en-US" sz="3200" dirty="0"/>
            <a:t> </a:t>
          </a:r>
          <a:r>
            <a:rPr lang="en-US" sz="3200" dirty="0" err="1"/>
            <a:t>pada</a:t>
          </a:r>
          <a:r>
            <a:rPr lang="en-US" sz="3200" dirty="0"/>
            <a:t> level </a:t>
          </a:r>
          <a:r>
            <a:rPr lang="en-US" sz="3200" dirty="0" err="1"/>
            <a:t>aktivitas</a:t>
          </a:r>
          <a:r>
            <a:rPr lang="en-US" sz="3200" dirty="0"/>
            <a:t> </a:t>
          </a:r>
          <a:r>
            <a:rPr lang="en-US" sz="3200" dirty="0" err="1"/>
            <a:t>atau</a:t>
          </a:r>
          <a:r>
            <a:rPr lang="en-US" sz="3200" dirty="0"/>
            <a:t> summary-</a:t>
          </a:r>
          <a:r>
            <a:rPr lang="en-US" sz="3200" dirty="0" err="1"/>
            <a:t>nya</a:t>
          </a:r>
          <a:r>
            <a:rPr lang="en-US" sz="3200" dirty="0"/>
            <a:t>.</a:t>
          </a:r>
          <a:endParaRPr lang="en-US" sz="3200" dirty="0">
            <a:solidFill>
              <a:schemeClr val="bg1"/>
            </a:solidFill>
          </a:endParaRPr>
        </a:p>
      </dgm:t>
    </dgm:pt>
    <dgm:pt modelId="{7DEC3DD0-1468-49B9-B9A2-B533016847AB}" type="parTrans" cxnId="{5C9CDF53-F982-4F77-8164-EF7F19488699}">
      <dgm:prSet/>
      <dgm:spPr/>
      <dgm:t>
        <a:bodyPr/>
        <a:lstStyle/>
        <a:p>
          <a:endParaRPr lang="en-US"/>
        </a:p>
      </dgm:t>
    </dgm:pt>
    <dgm:pt modelId="{AF14CD9F-8F2A-4EDC-AEC4-D912813D6903}" type="sibTrans" cxnId="{5C9CDF53-F982-4F77-8164-EF7F19488699}">
      <dgm:prSet/>
      <dgm:spPr/>
      <dgm:t>
        <a:bodyPr/>
        <a:lstStyle/>
        <a:p>
          <a:endParaRPr lang="en-US"/>
        </a:p>
      </dgm:t>
    </dgm:pt>
    <dgm:pt modelId="{C8BFC0CD-6E62-4D3A-8277-C823AC132158}">
      <dgm:prSet phldrT="[Text]" custT="1"/>
      <dgm:spPr/>
      <dgm:t>
        <a:bodyPr/>
        <a:lstStyle/>
        <a:p>
          <a:pPr algn="l"/>
          <a:r>
            <a:rPr lang="id-ID" sz="2400" dirty="0"/>
            <a:t>Manfaat utama dari proses ini adalah untuk menentukan jumlah biaya yang dibutuhkan untuk menyelesaikan pekerjaan proyek</a:t>
          </a:r>
          <a:r>
            <a:rPr lang="en-US" sz="2400" dirty="0"/>
            <a:t>.</a:t>
          </a:r>
          <a:endParaRPr lang="en-US" sz="2400" dirty="0">
            <a:solidFill>
              <a:schemeClr val="bg1"/>
            </a:solidFill>
          </a:endParaRPr>
        </a:p>
      </dgm:t>
    </dgm:pt>
    <dgm:pt modelId="{7FD9B1B4-F03A-47AC-A8C7-EE6DD6904B3F}" type="parTrans" cxnId="{2904F40C-3AA1-44D0-A3A6-118D1CF6A8F9}">
      <dgm:prSet/>
      <dgm:spPr/>
      <dgm:t>
        <a:bodyPr/>
        <a:lstStyle/>
        <a:p>
          <a:endParaRPr lang="en-US"/>
        </a:p>
      </dgm:t>
    </dgm:pt>
    <dgm:pt modelId="{CC1DB050-8029-412D-9B6C-53F55D501B8B}" type="sibTrans" cxnId="{2904F40C-3AA1-44D0-A3A6-118D1CF6A8F9}">
      <dgm:prSet/>
      <dgm:spPr/>
      <dgm:t>
        <a:bodyPr/>
        <a:lstStyle/>
        <a:p>
          <a:endParaRPr lang="en-US"/>
        </a:p>
      </dgm:t>
    </dgm:pt>
    <dgm:pt modelId="{E6799FA6-3FBB-4081-8C09-C8CDD8695DCA}" type="pres">
      <dgm:prSet presAssocID="{EA618AD9-DEE4-46CC-B724-751EC6801042}" presName="diagram" presStyleCnt="0">
        <dgm:presLayoutVars>
          <dgm:dir/>
          <dgm:resizeHandles val="exact"/>
        </dgm:presLayoutVars>
      </dgm:prSet>
      <dgm:spPr/>
    </dgm:pt>
    <dgm:pt modelId="{05DDF508-B38B-40B6-9BF3-7DB3095826DE}" type="pres">
      <dgm:prSet presAssocID="{1D2CB4AF-8550-474C-A11A-16CC0D3EDABD}" presName="node" presStyleLbl="node1" presStyleIdx="0" presStyleCnt="3" custScaleX="197303" custScaleY="113764">
        <dgm:presLayoutVars>
          <dgm:bulletEnabled val="1"/>
        </dgm:presLayoutVars>
      </dgm:prSet>
      <dgm:spPr/>
    </dgm:pt>
    <dgm:pt modelId="{8CE5B985-069C-4A73-ADAC-98D623B84F08}" type="pres">
      <dgm:prSet presAssocID="{8E894198-C62A-4B29-BEDE-676930F34747}" presName="sibTrans" presStyleCnt="0"/>
      <dgm:spPr/>
    </dgm:pt>
    <dgm:pt modelId="{E77FEC94-CE1C-42D3-BF51-AB1AFD1439F6}" type="pres">
      <dgm:prSet presAssocID="{5F6B8558-B510-40F5-9DC1-1074CD994A5B}" presName="node" presStyleLbl="node1" presStyleIdx="1" presStyleCnt="3">
        <dgm:presLayoutVars>
          <dgm:bulletEnabled val="1"/>
        </dgm:presLayoutVars>
      </dgm:prSet>
      <dgm:spPr/>
    </dgm:pt>
    <dgm:pt modelId="{0017993E-C656-4276-ADBC-DB5D3DD14627}" type="pres">
      <dgm:prSet presAssocID="{AF14CD9F-8F2A-4EDC-AEC4-D912813D6903}" presName="sibTrans" presStyleCnt="0"/>
      <dgm:spPr/>
    </dgm:pt>
    <dgm:pt modelId="{D4472F90-E144-41E2-AA05-2740A6ABB0E2}" type="pres">
      <dgm:prSet presAssocID="{C8BFC0CD-6E62-4D3A-8277-C823AC132158}" presName="node" presStyleLbl="node1" presStyleIdx="2" presStyleCnt="3">
        <dgm:presLayoutVars>
          <dgm:bulletEnabled val="1"/>
        </dgm:presLayoutVars>
      </dgm:prSet>
      <dgm:spPr/>
    </dgm:pt>
  </dgm:ptLst>
  <dgm:cxnLst>
    <dgm:cxn modelId="{2904F40C-3AA1-44D0-A3A6-118D1CF6A8F9}" srcId="{EA618AD9-DEE4-46CC-B724-751EC6801042}" destId="{C8BFC0CD-6E62-4D3A-8277-C823AC132158}" srcOrd="2" destOrd="0" parTransId="{7FD9B1B4-F03A-47AC-A8C7-EE6DD6904B3F}" sibTransId="{CC1DB050-8029-412D-9B6C-53F55D501B8B}"/>
    <dgm:cxn modelId="{2E3ED21F-8141-4768-AAC0-3CEA487C0ADD}" type="presOf" srcId="{EA618AD9-DEE4-46CC-B724-751EC6801042}" destId="{E6799FA6-3FBB-4081-8C09-C8CDD8695DCA}" srcOrd="0" destOrd="0" presId="urn:microsoft.com/office/officeart/2005/8/layout/default"/>
    <dgm:cxn modelId="{FA01F268-9D59-4008-842E-B7A0D45A9C29}" type="presOf" srcId="{1D2CB4AF-8550-474C-A11A-16CC0D3EDABD}" destId="{05DDF508-B38B-40B6-9BF3-7DB3095826DE}" srcOrd="0" destOrd="0" presId="urn:microsoft.com/office/officeart/2005/8/layout/default"/>
    <dgm:cxn modelId="{5C9CDF53-F982-4F77-8164-EF7F19488699}" srcId="{EA618AD9-DEE4-46CC-B724-751EC6801042}" destId="{5F6B8558-B510-40F5-9DC1-1074CD994A5B}" srcOrd="1" destOrd="0" parTransId="{7DEC3DD0-1468-49B9-B9A2-B533016847AB}" sibTransId="{AF14CD9F-8F2A-4EDC-AEC4-D912813D6903}"/>
    <dgm:cxn modelId="{22F33AB3-CCFC-450E-B9B2-7117CAC33E72}" type="presOf" srcId="{5F6B8558-B510-40F5-9DC1-1074CD994A5B}" destId="{E77FEC94-CE1C-42D3-BF51-AB1AFD1439F6}" srcOrd="0" destOrd="0" presId="urn:microsoft.com/office/officeart/2005/8/layout/default"/>
    <dgm:cxn modelId="{B79216EF-4A51-4A5F-9CF7-3B5D321646CA}" type="presOf" srcId="{C8BFC0CD-6E62-4D3A-8277-C823AC132158}" destId="{D4472F90-E144-41E2-AA05-2740A6ABB0E2}" srcOrd="0" destOrd="0" presId="urn:microsoft.com/office/officeart/2005/8/layout/default"/>
    <dgm:cxn modelId="{5F5996FF-0C89-4C2A-A4B4-13A308B844C2}" srcId="{EA618AD9-DEE4-46CC-B724-751EC6801042}" destId="{1D2CB4AF-8550-474C-A11A-16CC0D3EDABD}" srcOrd="0" destOrd="0" parTransId="{60DD28C6-FC5B-4F0D-BF2A-F4F090393C3F}" sibTransId="{8E894198-C62A-4B29-BEDE-676930F34747}"/>
    <dgm:cxn modelId="{78C21486-24A0-4593-B41A-7719EFE30A3A}" type="presParOf" srcId="{E6799FA6-3FBB-4081-8C09-C8CDD8695DCA}" destId="{05DDF508-B38B-40B6-9BF3-7DB3095826DE}" srcOrd="0" destOrd="0" presId="urn:microsoft.com/office/officeart/2005/8/layout/default"/>
    <dgm:cxn modelId="{10E8AAC4-E605-4C0F-B9AA-010C8BB59F58}" type="presParOf" srcId="{E6799FA6-3FBB-4081-8C09-C8CDD8695DCA}" destId="{8CE5B985-069C-4A73-ADAC-98D623B84F08}" srcOrd="1" destOrd="0" presId="urn:microsoft.com/office/officeart/2005/8/layout/default"/>
    <dgm:cxn modelId="{B4F8EC36-7A76-4006-ADFC-2F1B4F8E554B}" type="presParOf" srcId="{E6799FA6-3FBB-4081-8C09-C8CDD8695DCA}" destId="{E77FEC94-CE1C-42D3-BF51-AB1AFD1439F6}" srcOrd="2" destOrd="0" presId="urn:microsoft.com/office/officeart/2005/8/layout/default"/>
    <dgm:cxn modelId="{5395B470-7755-4900-BD7B-8781F93AD0D6}" type="presParOf" srcId="{E6799FA6-3FBB-4081-8C09-C8CDD8695DCA}" destId="{0017993E-C656-4276-ADBC-DB5D3DD14627}" srcOrd="3" destOrd="0" presId="urn:microsoft.com/office/officeart/2005/8/layout/default"/>
    <dgm:cxn modelId="{E084DF67-E41B-42AE-9981-EEEA0FC2739D}" type="presParOf" srcId="{E6799FA6-3FBB-4081-8C09-C8CDD8695DCA}" destId="{D4472F90-E144-41E2-AA05-2740A6ABB0E2}"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870269B6-4112-4E4F-ABD8-795DDFDD3198}">
      <dgm:prSet phldrT="[Text]" custT="1"/>
      <dgm:spPr>
        <a:xfrm rot="10800000">
          <a:off x="1612781" y="1865"/>
          <a:ext cx="4339282" cy="2079218"/>
        </a:xfrm>
      </dgm:spPr>
      <dgm:t>
        <a:bodyPr/>
        <a:lstStyle/>
        <a:p>
          <a:pPr marL="82550" indent="-82550" algn="l"/>
          <a:r>
            <a:rPr lang="en-US" sz="2800" b="0" dirty="0">
              <a:solidFill>
                <a:schemeClr val="tx1"/>
              </a:solidFill>
            </a:rPr>
            <a:t>Variable costs</a:t>
          </a:r>
          <a:endParaRPr lang="en-US" sz="2800" b="0" dirty="0">
            <a:solidFill>
              <a:schemeClr val="tx1"/>
            </a:solidFill>
            <a:latin typeface="Calibri"/>
            <a:ea typeface="+mn-ea"/>
            <a:cs typeface="+mn-cs"/>
          </a:endParaRPr>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3528E10F-83B6-42A8-8E03-67F33E8ED842}">
      <dgm:prSet/>
      <dgm:spPr/>
      <dgm:t>
        <a:bodyPr/>
        <a:lstStyle/>
        <a:p>
          <a:r>
            <a:rPr kumimoji="0" lang="en-US" b="0" i="0" u="none" strike="noStrike" cap="none" spc="-4" normalizeH="0" baseline="0" noProof="0" dirty="0" err="1">
              <a:ln>
                <a:noFill/>
              </a:ln>
              <a:solidFill>
                <a:schemeClr val="tx1"/>
              </a:solidFill>
              <a:effectLst/>
              <a:uLnTx/>
              <a:uFillTx/>
              <a:latin typeface="Calibri"/>
              <a:ea typeface="+mn-ea"/>
            </a:rPr>
            <a:t>Biaya-biaya</a:t>
          </a:r>
          <a:r>
            <a:rPr kumimoji="0" lang="en-US" b="0" i="0" u="none" strike="noStrike" cap="none" spc="-4" normalizeH="0" baseline="0" noProof="0" dirty="0">
              <a:ln>
                <a:noFill/>
              </a:ln>
              <a:solidFill>
                <a:schemeClr val="tx1"/>
              </a:solidFill>
              <a:effectLst/>
              <a:uLnTx/>
              <a:uFillTx/>
              <a:latin typeface="Calibri"/>
              <a:ea typeface="+mn-ea"/>
            </a:rPr>
            <a:t> </a:t>
          </a:r>
          <a:r>
            <a:rPr kumimoji="0" lang="en-US" b="0" i="0" u="none" strike="noStrike" cap="none" spc="-4" normalizeH="0" baseline="0" noProof="0" dirty="0" err="1">
              <a:ln>
                <a:noFill/>
              </a:ln>
              <a:solidFill>
                <a:schemeClr val="tx1"/>
              </a:solidFill>
              <a:effectLst/>
              <a:uLnTx/>
              <a:uFillTx/>
              <a:latin typeface="Calibri"/>
              <a:ea typeface="+mn-ea"/>
            </a:rPr>
            <a:t>ini</a:t>
          </a:r>
          <a:r>
            <a:rPr kumimoji="0" lang="en-US" b="0" i="0" u="none" strike="noStrike" cap="none" spc="-4" normalizeH="0" baseline="0" noProof="0" dirty="0">
              <a:ln>
                <a:noFill/>
              </a:ln>
              <a:solidFill>
                <a:schemeClr val="tx1"/>
              </a:solidFill>
              <a:effectLst/>
              <a:uLnTx/>
              <a:uFillTx/>
              <a:latin typeface="Calibri"/>
              <a:ea typeface="+mn-ea"/>
            </a:rPr>
            <a:t> </a:t>
          </a:r>
          <a:r>
            <a:rPr kumimoji="0" lang="en-US" b="0" i="0" u="none" strike="noStrike" cap="none" spc="-4" normalizeH="0" baseline="0" noProof="0" dirty="0" err="1">
              <a:ln>
                <a:noFill/>
              </a:ln>
              <a:solidFill>
                <a:schemeClr val="tx1"/>
              </a:solidFill>
              <a:effectLst/>
              <a:uLnTx/>
              <a:uFillTx/>
              <a:latin typeface="Calibri"/>
              <a:ea typeface="+mn-ea"/>
            </a:rPr>
            <a:t>berubah</a:t>
          </a:r>
          <a:r>
            <a:rPr kumimoji="0" lang="en-US" b="0" i="0" u="none" strike="noStrike" cap="none" spc="-4" normalizeH="0" baseline="0" noProof="0" dirty="0">
              <a:ln>
                <a:noFill/>
              </a:ln>
              <a:solidFill>
                <a:schemeClr val="tx1"/>
              </a:solidFill>
              <a:effectLst/>
              <a:uLnTx/>
              <a:uFillTx/>
              <a:latin typeface="Calibri"/>
              <a:ea typeface="+mn-ea"/>
            </a:rPr>
            <a:t> </a:t>
          </a:r>
          <a:r>
            <a:rPr kumimoji="0" lang="en-US" b="0" i="0" u="none" strike="noStrike" cap="none" spc="-4" normalizeH="0" baseline="0" noProof="0" dirty="0" err="1">
              <a:ln>
                <a:noFill/>
              </a:ln>
              <a:solidFill>
                <a:schemeClr val="tx1"/>
              </a:solidFill>
              <a:effectLst/>
              <a:uLnTx/>
              <a:uFillTx/>
              <a:latin typeface="Calibri"/>
              <a:ea typeface="+mn-ea"/>
            </a:rPr>
            <a:t>dengan</a:t>
          </a:r>
          <a:r>
            <a:rPr kumimoji="0" lang="en-US" b="0" i="0" u="none" strike="noStrike" cap="none" spc="-4" normalizeH="0" baseline="0" noProof="0" dirty="0">
              <a:ln>
                <a:noFill/>
              </a:ln>
              <a:solidFill>
                <a:schemeClr val="tx1"/>
              </a:solidFill>
              <a:effectLst/>
              <a:uLnTx/>
              <a:uFillTx/>
              <a:latin typeface="Calibri"/>
              <a:ea typeface="+mn-ea"/>
            </a:rPr>
            <a:t> </a:t>
          </a:r>
          <a:r>
            <a:rPr kumimoji="0" lang="en-US" b="0" i="0" u="none" strike="noStrike" cap="none" spc="-4" normalizeH="0" baseline="0" noProof="0" dirty="0" err="1">
              <a:ln>
                <a:noFill/>
              </a:ln>
              <a:solidFill>
                <a:schemeClr val="tx1"/>
              </a:solidFill>
              <a:effectLst/>
              <a:uLnTx/>
              <a:uFillTx/>
              <a:latin typeface="Calibri"/>
              <a:ea typeface="+mn-ea"/>
            </a:rPr>
            <a:t>jumlah</a:t>
          </a:r>
          <a:r>
            <a:rPr kumimoji="0" lang="en-US" b="0" i="0" u="none" strike="noStrike" cap="none" spc="-4" normalizeH="0" baseline="0" noProof="0" dirty="0">
              <a:ln>
                <a:noFill/>
              </a:ln>
              <a:solidFill>
                <a:schemeClr val="tx1"/>
              </a:solidFill>
              <a:effectLst/>
              <a:uLnTx/>
              <a:uFillTx/>
              <a:latin typeface="Calibri"/>
              <a:ea typeface="+mn-ea"/>
            </a:rPr>
            <a:t> </a:t>
          </a:r>
          <a:r>
            <a:rPr kumimoji="0" lang="en-US" b="0" i="0" u="none" strike="noStrike" cap="none" spc="-4" normalizeH="0" baseline="0" noProof="0" dirty="0" err="1">
              <a:ln>
                <a:noFill/>
              </a:ln>
              <a:solidFill>
                <a:schemeClr val="tx1"/>
              </a:solidFill>
              <a:effectLst/>
              <a:uLnTx/>
              <a:uFillTx/>
              <a:latin typeface="Calibri"/>
              <a:ea typeface="+mn-ea"/>
            </a:rPr>
            <a:t>produksi</a:t>
          </a:r>
          <a:r>
            <a:rPr kumimoji="0" lang="en-US" b="0" i="0" u="none" strike="noStrike" cap="none" spc="-4" normalizeH="0" baseline="0" noProof="0" dirty="0">
              <a:ln>
                <a:noFill/>
              </a:ln>
              <a:solidFill>
                <a:schemeClr val="tx1"/>
              </a:solidFill>
              <a:effectLst/>
              <a:uLnTx/>
              <a:uFillTx/>
              <a:latin typeface="Calibri"/>
              <a:ea typeface="+mn-ea"/>
            </a:rPr>
            <a:t> </a:t>
          </a:r>
          <a:r>
            <a:rPr kumimoji="0" lang="en-US" b="0" i="0" u="none" strike="noStrike" cap="none" spc="-4" normalizeH="0" baseline="0" noProof="0" dirty="0" err="1">
              <a:ln>
                <a:noFill/>
              </a:ln>
              <a:solidFill>
                <a:schemeClr val="tx1"/>
              </a:solidFill>
              <a:effectLst/>
              <a:uLnTx/>
              <a:uFillTx/>
              <a:latin typeface="Calibri"/>
              <a:ea typeface="+mn-ea"/>
            </a:rPr>
            <a:t>atau</a:t>
          </a:r>
          <a:r>
            <a:rPr kumimoji="0" lang="en-US" b="0" i="0" u="none" strike="noStrike" cap="none" spc="-4" normalizeH="0" baseline="0" noProof="0" dirty="0">
              <a:ln>
                <a:noFill/>
              </a:ln>
              <a:solidFill>
                <a:schemeClr val="tx1"/>
              </a:solidFill>
              <a:effectLst/>
              <a:uLnTx/>
              <a:uFillTx/>
              <a:latin typeface="Calibri"/>
              <a:ea typeface="+mn-ea"/>
            </a:rPr>
            <a:t> </a:t>
          </a:r>
          <a:r>
            <a:rPr kumimoji="0" lang="en-US" b="0" i="0" u="none" strike="noStrike" cap="none" spc="-4" normalizeH="0" baseline="0" noProof="0" dirty="0" err="1">
              <a:ln>
                <a:noFill/>
              </a:ln>
              <a:solidFill>
                <a:schemeClr val="tx1"/>
              </a:solidFill>
              <a:effectLst/>
              <a:uLnTx/>
              <a:uFillTx/>
              <a:latin typeface="Calibri"/>
              <a:ea typeface="+mn-ea"/>
            </a:rPr>
            <a:t>jumlah</a:t>
          </a:r>
          <a:r>
            <a:rPr kumimoji="0" lang="en-US" b="0" i="0" u="none" strike="noStrike" cap="none" spc="-4" normalizeH="0" baseline="0" noProof="0" dirty="0">
              <a:ln>
                <a:noFill/>
              </a:ln>
              <a:solidFill>
                <a:schemeClr val="tx1"/>
              </a:solidFill>
              <a:effectLst/>
              <a:uLnTx/>
              <a:uFillTx/>
              <a:latin typeface="Calibri"/>
              <a:ea typeface="+mn-ea"/>
            </a:rPr>
            <a:t> </a:t>
          </a:r>
          <a:r>
            <a:rPr kumimoji="0" lang="en-US" b="0" i="0" u="none" strike="noStrike" cap="none" spc="-4" normalizeH="0" baseline="0" noProof="0" dirty="0" err="1">
              <a:ln>
                <a:noFill/>
              </a:ln>
              <a:solidFill>
                <a:schemeClr val="tx1"/>
              </a:solidFill>
              <a:effectLst/>
              <a:uLnTx/>
              <a:uFillTx/>
              <a:latin typeface="Calibri"/>
              <a:ea typeface="+mn-ea"/>
            </a:rPr>
            <a:t>pekerjaan</a:t>
          </a:r>
          <a:r>
            <a:rPr kumimoji="0" lang="en-US" b="0" i="0" u="none" strike="noStrike" cap="none" spc="-4" normalizeH="0" baseline="0" noProof="0" dirty="0">
              <a:ln>
                <a:noFill/>
              </a:ln>
              <a:solidFill>
                <a:schemeClr val="tx1"/>
              </a:solidFill>
              <a:effectLst/>
              <a:uLnTx/>
              <a:uFillTx/>
              <a:latin typeface="Calibri"/>
              <a:ea typeface="+mn-ea"/>
            </a:rPr>
            <a:t>. </a:t>
          </a:r>
          <a:endParaRPr lang="id-ID" b="0" dirty="0">
            <a:solidFill>
              <a:schemeClr val="tx1"/>
            </a:solidFill>
          </a:endParaRPr>
        </a:p>
      </dgm:t>
    </dgm:pt>
    <dgm:pt modelId="{934619FC-00FF-4020-9C56-AF37F29BA592}" type="parTrans" cxnId="{A8F298B0-80E2-4A2E-83A7-F565CDFBF24A}">
      <dgm:prSet/>
      <dgm:spPr/>
      <dgm:t>
        <a:bodyPr/>
        <a:lstStyle/>
        <a:p>
          <a:endParaRPr lang="en-US"/>
        </a:p>
      </dgm:t>
    </dgm:pt>
    <dgm:pt modelId="{E8D384CA-6124-476F-8D26-4FA6655CDA30}" type="sibTrans" cxnId="{A8F298B0-80E2-4A2E-83A7-F565CDFBF24A}">
      <dgm:prSet/>
      <dgm:spPr/>
      <dgm:t>
        <a:bodyPr/>
        <a:lstStyle/>
        <a:p>
          <a:endParaRPr lang="en-US"/>
        </a:p>
      </dgm:t>
    </dgm:pt>
    <dgm:pt modelId="{AD48BDF5-8A42-495D-8EC2-8D4C130F5388}">
      <dgm:prSet/>
      <dgm:spPr/>
      <dgm:t>
        <a:bodyPr/>
        <a:lstStyle/>
        <a:p>
          <a:r>
            <a:rPr kumimoji="0" lang="en-US" b="0" i="0" u="none" strike="noStrike" cap="none" spc="-4" normalizeH="0" baseline="0" noProof="0" dirty="0">
              <a:ln>
                <a:noFill/>
              </a:ln>
              <a:solidFill>
                <a:schemeClr val="tx1"/>
              </a:solidFill>
              <a:effectLst/>
              <a:uLnTx/>
              <a:uFillTx/>
              <a:latin typeface="Calibri"/>
              <a:ea typeface="+mn-ea"/>
            </a:rPr>
            <a:t>Direct costs</a:t>
          </a:r>
          <a:endParaRPr lang="en-US" b="0" dirty="0">
            <a:solidFill>
              <a:schemeClr val="tx1"/>
            </a:solidFill>
          </a:endParaRPr>
        </a:p>
      </dgm:t>
    </dgm:pt>
    <dgm:pt modelId="{7965B4D1-719B-4742-A26B-5F0CC03BD494}" type="parTrans" cxnId="{04099656-3886-498F-B515-0BA31C71E0D2}">
      <dgm:prSet/>
      <dgm:spPr/>
      <dgm:t>
        <a:bodyPr/>
        <a:lstStyle/>
        <a:p>
          <a:endParaRPr lang="en-US"/>
        </a:p>
      </dgm:t>
    </dgm:pt>
    <dgm:pt modelId="{5603B560-9391-4C62-A4B4-4EC48CAF59CE}" type="sibTrans" cxnId="{04099656-3886-498F-B515-0BA31C71E0D2}">
      <dgm:prSet/>
      <dgm:spPr/>
      <dgm:t>
        <a:bodyPr/>
        <a:lstStyle/>
        <a:p>
          <a:endParaRPr lang="en-US"/>
        </a:p>
      </dgm:t>
    </dgm:pt>
    <dgm:pt modelId="{3910511F-500F-4CFB-B790-04641B6DA02A}">
      <dgm:prSet/>
      <dgm:spPr/>
      <dgm:t>
        <a:bodyPr/>
        <a:lstStyle/>
        <a:p>
          <a:r>
            <a:rPr kumimoji="0" lang="en-US" b="0" i="0" u="none" strike="noStrike" cap="none" spc="-4" normalizeH="0" baseline="0" noProof="0" dirty="0" err="1">
              <a:ln>
                <a:noFill/>
              </a:ln>
              <a:solidFill>
                <a:schemeClr val="tx1"/>
              </a:solidFill>
              <a:effectLst/>
              <a:uLnTx/>
              <a:uFillTx/>
              <a:latin typeface="Calibri"/>
              <a:ea typeface="+mn-ea"/>
            </a:rPr>
            <a:t>Biaya-biaya</a:t>
          </a:r>
          <a:r>
            <a:rPr kumimoji="0" lang="en-US" b="0" i="0" u="none" strike="noStrike" cap="none" spc="-4" normalizeH="0" baseline="0" noProof="0" dirty="0">
              <a:ln>
                <a:noFill/>
              </a:ln>
              <a:solidFill>
                <a:schemeClr val="tx1"/>
              </a:solidFill>
              <a:effectLst/>
              <a:uLnTx/>
              <a:uFillTx/>
              <a:latin typeface="Calibri"/>
              <a:ea typeface="+mn-ea"/>
            </a:rPr>
            <a:t> </a:t>
          </a:r>
          <a:r>
            <a:rPr kumimoji="0" lang="en-US" b="0" i="0" u="none" strike="noStrike" cap="none" spc="-4" normalizeH="0" baseline="0" noProof="0" dirty="0" err="1">
              <a:ln>
                <a:noFill/>
              </a:ln>
              <a:solidFill>
                <a:schemeClr val="tx1"/>
              </a:solidFill>
              <a:effectLst/>
              <a:uLnTx/>
              <a:uFillTx/>
              <a:latin typeface="Calibri"/>
              <a:ea typeface="+mn-ea"/>
            </a:rPr>
            <a:t>ini</a:t>
          </a:r>
          <a:r>
            <a:rPr kumimoji="0" lang="en-US" b="0" i="0" u="none" strike="noStrike" cap="none" spc="-4" normalizeH="0" baseline="0" noProof="0" dirty="0">
              <a:ln>
                <a:noFill/>
              </a:ln>
              <a:solidFill>
                <a:schemeClr val="tx1"/>
              </a:solidFill>
              <a:effectLst/>
              <a:uLnTx/>
              <a:uFillTx/>
              <a:latin typeface="Calibri"/>
              <a:ea typeface="+mn-ea"/>
            </a:rPr>
            <a:t> </a:t>
          </a:r>
          <a:r>
            <a:rPr kumimoji="0" lang="en-US" b="0" i="0" u="none" strike="noStrike" cap="none" spc="-4" normalizeH="0" baseline="0" noProof="0" dirty="0" err="1">
              <a:ln>
                <a:noFill/>
              </a:ln>
              <a:solidFill>
                <a:schemeClr val="tx1"/>
              </a:solidFill>
              <a:effectLst/>
              <a:uLnTx/>
              <a:uFillTx/>
              <a:latin typeface="Calibri"/>
              <a:ea typeface="+mn-ea"/>
            </a:rPr>
            <a:t>secara</a:t>
          </a:r>
          <a:r>
            <a:rPr kumimoji="0" lang="en-US" b="0" i="0" u="none" strike="noStrike" cap="none" spc="-4" normalizeH="0" baseline="0" noProof="0" dirty="0">
              <a:ln>
                <a:noFill/>
              </a:ln>
              <a:solidFill>
                <a:schemeClr val="tx1"/>
              </a:solidFill>
              <a:effectLst/>
              <a:uLnTx/>
              <a:uFillTx/>
              <a:latin typeface="Calibri"/>
              <a:ea typeface="+mn-ea"/>
            </a:rPr>
            <a:t> </a:t>
          </a:r>
          <a:r>
            <a:rPr kumimoji="0" lang="en-US" b="0" i="0" u="none" strike="noStrike" cap="none" spc="-4" normalizeH="0" baseline="0" noProof="0" dirty="0" err="1">
              <a:ln>
                <a:noFill/>
              </a:ln>
              <a:solidFill>
                <a:schemeClr val="tx1"/>
              </a:solidFill>
              <a:effectLst/>
              <a:uLnTx/>
              <a:uFillTx/>
              <a:latin typeface="Calibri"/>
              <a:ea typeface="+mn-ea"/>
            </a:rPr>
            <a:t>langsung</a:t>
          </a:r>
          <a:r>
            <a:rPr kumimoji="0" lang="en-US" b="0" i="0" u="none" strike="noStrike" cap="none" spc="-4" normalizeH="0" baseline="0" noProof="0" dirty="0">
              <a:ln>
                <a:noFill/>
              </a:ln>
              <a:solidFill>
                <a:schemeClr val="tx1"/>
              </a:solidFill>
              <a:effectLst/>
              <a:uLnTx/>
              <a:uFillTx/>
              <a:latin typeface="Calibri"/>
              <a:ea typeface="+mn-ea"/>
            </a:rPr>
            <a:t> </a:t>
          </a:r>
          <a:r>
            <a:rPr kumimoji="0" lang="en-US" b="0" i="0" u="none" strike="noStrike" cap="none" spc="-4" normalizeH="0" baseline="0" noProof="0" dirty="0" err="1">
              <a:ln>
                <a:noFill/>
              </a:ln>
              <a:solidFill>
                <a:schemeClr val="tx1"/>
              </a:solidFill>
              <a:effectLst/>
              <a:uLnTx/>
              <a:uFillTx/>
              <a:latin typeface="Calibri"/>
              <a:ea typeface="+mn-ea"/>
            </a:rPr>
            <a:t>dikaitkan</a:t>
          </a:r>
          <a:r>
            <a:rPr kumimoji="0" lang="en-US" b="0" i="0" u="none" strike="noStrike" cap="none" spc="-4" normalizeH="0" baseline="0" noProof="0" dirty="0">
              <a:ln>
                <a:noFill/>
              </a:ln>
              <a:solidFill>
                <a:schemeClr val="tx1"/>
              </a:solidFill>
              <a:effectLst/>
              <a:uLnTx/>
              <a:uFillTx/>
              <a:latin typeface="Calibri"/>
              <a:ea typeface="+mn-ea"/>
            </a:rPr>
            <a:t> </a:t>
          </a:r>
          <a:r>
            <a:rPr kumimoji="0" lang="en-US" b="0" i="0" u="none" strike="noStrike" cap="none" spc="-4" normalizeH="0" baseline="0" noProof="0" dirty="0" err="1">
              <a:ln>
                <a:noFill/>
              </a:ln>
              <a:solidFill>
                <a:schemeClr val="tx1"/>
              </a:solidFill>
              <a:effectLst/>
              <a:uLnTx/>
              <a:uFillTx/>
              <a:latin typeface="Calibri"/>
              <a:ea typeface="+mn-ea"/>
            </a:rPr>
            <a:t>dengan</a:t>
          </a:r>
          <a:r>
            <a:rPr kumimoji="0" lang="en-US" b="0" i="0" u="none" strike="noStrike" cap="none" spc="-4" normalizeH="0" baseline="0" noProof="0" dirty="0">
              <a:ln>
                <a:noFill/>
              </a:ln>
              <a:solidFill>
                <a:schemeClr val="tx1"/>
              </a:solidFill>
              <a:effectLst/>
              <a:uLnTx/>
              <a:uFillTx/>
              <a:latin typeface="Calibri"/>
              <a:ea typeface="+mn-ea"/>
            </a:rPr>
            <a:t> </a:t>
          </a:r>
          <a:r>
            <a:rPr kumimoji="0" lang="en-US" b="0" i="0" u="none" strike="noStrike" cap="none" spc="-4" normalizeH="0" baseline="0" noProof="0" dirty="0" err="1">
              <a:ln>
                <a:noFill/>
              </a:ln>
              <a:solidFill>
                <a:schemeClr val="tx1"/>
              </a:solidFill>
              <a:effectLst/>
              <a:uLnTx/>
              <a:uFillTx/>
              <a:latin typeface="Calibri"/>
              <a:ea typeface="+mn-ea"/>
            </a:rPr>
            <a:t>pekerjaan</a:t>
          </a:r>
          <a:r>
            <a:rPr kumimoji="0" lang="en-US" b="0" i="0" u="none" strike="noStrike" cap="none" spc="-4" normalizeH="0" baseline="0" noProof="0" dirty="0">
              <a:ln>
                <a:noFill/>
              </a:ln>
              <a:solidFill>
                <a:schemeClr val="tx1"/>
              </a:solidFill>
              <a:effectLst/>
              <a:uLnTx/>
              <a:uFillTx/>
              <a:latin typeface="Calibri"/>
              <a:ea typeface="+mn-ea"/>
            </a:rPr>
            <a:t> </a:t>
          </a:r>
          <a:r>
            <a:rPr kumimoji="0" lang="en-US" b="0" i="0" u="none" strike="noStrike" cap="none" spc="-4" normalizeH="0" baseline="0" noProof="0" dirty="0" err="1">
              <a:ln>
                <a:noFill/>
              </a:ln>
              <a:solidFill>
                <a:schemeClr val="tx1"/>
              </a:solidFill>
              <a:effectLst/>
              <a:uLnTx/>
              <a:uFillTx/>
              <a:latin typeface="Calibri"/>
              <a:ea typeface="+mn-ea"/>
            </a:rPr>
            <a:t>pada</a:t>
          </a:r>
          <a:r>
            <a:rPr kumimoji="0" lang="en-US" b="0" i="0" u="none" strike="noStrike" cap="none" spc="-4" normalizeH="0" baseline="0" noProof="0" dirty="0">
              <a:ln>
                <a:noFill/>
              </a:ln>
              <a:solidFill>
                <a:schemeClr val="tx1"/>
              </a:solidFill>
              <a:effectLst/>
              <a:uLnTx/>
              <a:uFillTx/>
              <a:latin typeface="Calibri"/>
              <a:ea typeface="+mn-ea"/>
            </a:rPr>
            <a:t> </a:t>
          </a:r>
          <a:r>
            <a:rPr kumimoji="0" lang="en-US" b="0" i="0" u="none" strike="noStrike" cap="none" spc="-4" normalizeH="0" baseline="0" noProof="0" dirty="0" err="1">
              <a:ln>
                <a:noFill/>
              </a:ln>
              <a:solidFill>
                <a:schemeClr val="tx1"/>
              </a:solidFill>
              <a:effectLst/>
              <a:uLnTx/>
              <a:uFillTx/>
              <a:latin typeface="Calibri"/>
              <a:ea typeface="+mn-ea"/>
            </a:rPr>
            <a:t>proyek</a:t>
          </a:r>
          <a:r>
            <a:rPr kumimoji="0" lang="en-US" b="0" i="0" u="none" strike="noStrike" cap="none" spc="-4" normalizeH="0" baseline="0" noProof="0" dirty="0">
              <a:ln>
                <a:noFill/>
              </a:ln>
              <a:solidFill>
                <a:schemeClr val="tx1"/>
              </a:solidFill>
              <a:effectLst/>
              <a:uLnTx/>
              <a:uFillTx/>
              <a:latin typeface="Calibri"/>
              <a:ea typeface="+mn-ea"/>
            </a:rPr>
            <a:t>. </a:t>
          </a:r>
          <a:endParaRPr lang="en-US" b="0" dirty="0">
            <a:solidFill>
              <a:schemeClr val="tx1"/>
            </a:solidFill>
          </a:endParaRPr>
        </a:p>
      </dgm:t>
    </dgm:pt>
    <dgm:pt modelId="{D4475D10-354F-4184-B70D-80CED4109ABA}" type="parTrans" cxnId="{90228E38-B2F7-479C-9C6F-2C1FB1B9B344}">
      <dgm:prSet/>
      <dgm:spPr/>
      <dgm:t>
        <a:bodyPr/>
        <a:lstStyle/>
        <a:p>
          <a:endParaRPr lang="en-US"/>
        </a:p>
      </dgm:t>
    </dgm:pt>
    <dgm:pt modelId="{3300D3BC-2B9D-4251-8528-7DF80438CB73}" type="sibTrans" cxnId="{90228E38-B2F7-479C-9C6F-2C1FB1B9B344}">
      <dgm:prSet/>
      <dgm:spPr/>
      <dgm:t>
        <a:bodyPr/>
        <a:lstStyle/>
        <a:p>
          <a:endParaRPr lang="en-US"/>
        </a:p>
      </dgm:t>
    </dgm:pt>
    <dgm:pt modelId="{D635A737-53BB-40E8-9F7E-25DEA43723DD}">
      <dgm:prSet/>
      <dgm:spPr/>
      <dgm:t>
        <a:bodyPr/>
        <a:lstStyle/>
        <a:p>
          <a:pPr rtl="0"/>
          <a:r>
            <a:rPr kumimoji="0" lang="en-US" b="0" i="0" u="none" strike="noStrike" cap="none" spc="-4" normalizeH="0" baseline="0" noProof="0" dirty="0">
              <a:ln>
                <a:noFill/>
              </a:ln>
              <a:solidFill>
                <a:schemeClr val="tx1"/>
              </a:solidFill>
              <a:effectLst/>
              <a:uLnTx/>
              <a:uFillTx/>
              <a:latin typeface="Calibri"/>
              <a:ea typeface="+mn-ea"/>
            </a:rPr>
            <a:t>Fixed costs</a:t>
          </a:r>
          <a:endParaRPr kumimoji="0" lang="en-US" b="0" i="0" u="none" strike="noStrike" cap="none" spc="-4" normalizeH="0" baseline="0" noProof="0" dirty="0">
            <a:ln>
              <a:noFill/>
            </a:ln>
            <a:solidFill>
              <a:schemeClr val="tx1"/>
            </a:solidFill>
            <a:effectLst/>
            <a:uLnTx/>
            <a:uFillTx/>
            <a:latin typeface="Calibri"/>
            <a:ea typeface="+mn-ea"/>
            <a:cs typeface="Comic Sans MS"/>
          </a:endParaRPr>
        </a:p>
      </dgm:t>
    </dgm:pt>
    <dgm:pt modelId="{8247C81B-FDFF-4054-A23C-1AECAC06F9F8}" type="parTrans" cxnId="{4ACF9381-91EC-4005-A57D-5DEC0ACBA719}">
      <dgm:prSet/>
      <dgm:spPr/>
      <dgm:t>
        <a:bodyPr/>
        <a:lstStyle/>
        <a:p>
          <a:endParaRPr lang="en-US"/>
        </a:p>
      </dgm:t>
    </dgm:pt>
    <dgm:pt modelId="{5D28FE61-DB11-44E5-A34F-D18CA074F14E}" type="sibTrans" cxnId="{4ACF9381-91EC-4005-A57D-5DEC0ACBA719}">
      <dgm:prSet/>
      <dgm:spPr/>
      <dgm:t>
        <a:bodyPr/>
        <a:lstStyle/>
        <a:p>
          <a:endParaRPr lang="en-US"/>
        </a:p>
      </dgm:t>
    </dgm:pt>
    <dgm:pt modelId="{FA84C9E6-EC54-4D7A-8A9B-1FDF486AE5E6}">
      <dgm:prSet/>
      <dgm:spPr/>
      <dgm:t>
        <a:bodyPr/>
        <a:lstStyle/>
        <a:p>
          <a:pPr rtl="0"/>
          <a:r>
            <a:rPr kumimoji="0" lang="en-US" b="0" i="0" u="none" strike="noStrike" cap="none" spc="-4" normalizeH="0" baseline="0" noProof="0" dirty="0" err="1">
              <a:ln>
                <a:noFill/>
              </a:ln>
              <a:solidFill>
                <a:schemeClr val="tx1"/>
              </a:solidFill>
              <a:effectLst/>
              <a:uLnTx/>
              <a:uFillTx/>
              <a:latin typeface="Calibri"/>
              <a:ea typeface="+mn-ea"/>
              <a:cs typeface="Microsoft Sans Serif"/>
            </a:rPr>
            <a:t>Biaya</a:t>
          </a:r>
          <a:r>
            <a:rPr kumimoji="0" lang="en-US" b="0" i="0" u="none" strike="noStrike" cap="none" spc="-4" normalizeH="0" baseline="0" noProof="0" dirty="0">
              <a:ln>
                <a:noFill/>
              </a:ln>
              <a:solidFill>
                <a:schemeClr val="tx1"/>
              </a:solidFill>
              <a:effectLst/>
              <a:uLnTx/>
              <a:uFillTx/>
              <a:latin typeface="Calibri"/>
              <a:ea typeface="+mn-ea"/>
              <a:cs typeface="Microsoft Sans Serif"/>
            </a:rPr>
            <a:t> </a:t>
          </a:r>
          <a:r>
            <a:rPr kumimoji="0" lang="en-US" b="0" i="0" u="none" strike="noStrike" cap="none" spc="-4" normalizeH="0" baseline="0" noProof="0" dirty="0" err="1">
              <a:ln>
                <a:noFill/>
              </a:ln>
              <a:solidFill>
                <a:schemeClr val="tx1"/>
              </a:solidFill>
              <a:effectLst/>
              <a:uLnTx/>
              <a:uFillTx/>
              <a:latin typeface="Calibri"/>
              <a:ea typeface="+mn-ea"/>
              <a:cs typeface="Microsoft Sans Serif"/>
            </a:rPr>
            <a:t>ini</a:t>
          </a:r>
          <a:r>
            <a:rPr kumimoji="0" lang="en-US" b="0" i="0" u="none" strike="noStrike" cap="none" spc="-4" normalizeH="0" baseline="0" noProof="0" dirty="0">
              <a:ln>
                <a:noFill/>
              </a:ln>
              <a:solidFill>
                <a:schemeClr val="tx1"/>
              </a:solidFill>
              <a:effectLst/>
              <a:uLnTx/>
              <a:uFillTx/>
              <a:latin typeface="Calibri"/>
              <a:ea typeface="+mn-ea"/>
              <a:cs typeface="Microsoft Sans Serif"/>
            </a:rPr>
            <a:t> </a:t>
          </a:r>
          <a:r>
            <a:rPr kumimoji="0" lang="en-US" b="0" i="0" u="none" strike="noStrike" cap="none" spc="-4" normalizeH="0" baseline="0" noProof="0" dirty="0" err="1">
              <a:ln>
                <a:noFill/>
              </a:ln>
              <a:solidFill>
                <a:schemeClr val="tx1"/>
              </a:solidFill>
              <a:effectLst/>
              <a:uLnTx/>
              <a:uFillTx/>
              <a:latin typeface="Calibri"/>
              <a:ea typeface="+mn-ea"/>
              <a:cs typeface="Microsoft Sans Serif"/>
            </a:rPr>
            <a:t>tidak</a:t>
          </a:r>
          <a:r>
            <a:rPr kumimoji="0" lang="en-US" b="0" i="0" u="none" strike="noStrike" cap="none" spc="-4" normalizeH="0" baseline="0" noProof="0" dirty="0">
              <a:ln>
                <a:noFill/>
              </a:ln>
              <a:solidFill>
                <a:schemeClr val="tx1"/>
              </a:solidFill>
              <a:effectLst/>
              <a:uLnTx/>
              <a:uFillTx/>
              <a:latin typeface="Calibri"/>
              <a:ea typeface="+mn-ea"/>
              <a:cs typeface="Microsoft Sans Serif"/>
            </a:rPr>
            <a:t> </a:t>
          </a:r>
          <a:r>
            <a:rPr kumimoji="0" lang="en-US" b="0" i="0" u="none" strike="noStrike" cap="none" spc="-4" normalizeH="0" baseline="0" noProof="0" dirty="0" err="1">
              <a:ln>
                <a:noFill/>
              </a:ln>
              <a:solidFill>
                <a:schemeClr val="tx1"/>
              </a:solidFill>
              <a:effectLst/>
              <a:uLnTx/>
              <a:uFillTx/>
              <a:latin typeface="Calibri"/>
              <a:ea typeface="+mn-ea"/>
              <a:cs typeface="Microsoft Sans Serif"/>
            </a:rPr>
            <a:t>berubah</a:t>
          </a:r>
          <a:r>
            <a:rPr kumimoji="0" lang="en-US" b="0" i="0" u="none" strike="noStrike" cap="none" spc="-4" normalizeH="0" baseline="0" noProof="0" dirty="0">
              <a:ln>
                <a:noFill/>
              </a:ln>
              <a:solidFill>
                <a:schemeClr val="tx1"/>
              </a:solidFill>
              <a:effectLst/>
              <a:uLnTx/>
              <a:uFillTx/>
              <a:latin typeface="Calibri"/>
              <a:ea typeface="+mn-ea"/>
              <a:cs typeface="Microsoft Sans Serif"/>
            </a:rPr>
            <a:t> </a:t>
          </a:r>
          <a:r>
            <a:rPr kumimoji="0" lang="en-US" b="0" i="0" u="none" strike="noStrike" cap="none" spc="-4" normalizeH="0" baseline="0" noProof="0" dirty="0" err="1">
              <a:ln>
                <a:noFill/>
              </a:ln>
              <a:solidFill>
                <a:schemeClr val="tx1"/>
              </a:solidFill>
              <a:effectLst/>
              <a:uLnTx/>
              <a:uFillTx/>
              <a:latin typeface="Calibri"/>
              <a:ea typeface="+mn-ea"/>
              <a:cs typeface="Microsoft Sans Serif"/>
            </a:rPr>
            <a:t>karena</a:t>
          </a:r>
          <a:r>
            <a:rPr kumimoji="0" lang="en-US" b="0" i="0" u="none" strike="noStrike" cap="none" spc="-4" normalizeH="0" baseline="0" noProof="0" dirty="0">
              <a:ln>
                <a:noFill/>
              </a:ln>
              <a:solidFill>
                <a:schemeClr val="tx1"/>
              </a:solidFill>
              <a:effectLst/>
              <a:uLnTx/>
              <a:uFillTx/>
              <a:latin typeface="Calibri"/>
              <a:ea typeface="+mn-ea"/>
              <a:cs typeface="Microsoft Sans Serif"/>
            </a:rPr>
            <a:t> </a:t>
          </a:r>
          <a:r>
            <a:rPr kumimoji="0" lang="en-US" b="0" i="0" u="none" strike="noStrike" cap="none" spc="-4" normalizeH="0" baseline="0" noProof="0" dirty="0" err="1">
              <a:ln>
                <a:noFill/>
              </a:ln>
              <a:solidFill>
                <a:schemeClr val="tx1"/>
              </a:solidFill>
              <a:effectLst/>
              <a:uLnTx/>
              <a:uFillTx/>
              <a:latin typeface="Calibri"/>
              <a:ea typeface="+mn-ea"/>
              <a:cs typeface="Microsoft Sans Serif"/>
            </a:rPr>
            <a:t>perubahan</a:t>
          </a:r>
          <a:r>
            <a:rPr kumimoji="0" lang="en-US" b="0" i="0" u="none" strike="noStrike" cap="none" spc="-4" normalizeH="0" baseline="0" noProof="0" dirty="0">
              <a:ln>
                <a:noFill/>
              </a:ln>
              <a:solidFill>
                <a:schemeClr val="tx1"/>
              </a:solidFill>
              <a:effectLst/>
              <a:uLnTx/>
              <a:uFillTx/>
              <a:latin typeface="Calibri"/>
              <a:ea typeface="+mn-ea"/>
              <a:cs typeface="Microsoft Sans Serif"/>
            </a:rPr>
            <a:t> </a:t>
          </a:r>
          <a:r>
            <a:rPr kumimoji="0" lang="en-US" b="0" i="0" u="none" strike="noStrike" cap="none" spc="-4" normalizeH="0" baseline="0" noProof="0" dirty="0" err="1">
              <a:ln>
                <a:noFill/>
              </a:ln>
              <a:solidFill>
                <a:schemeClr val="tx1"/>
              </a:solidFill>
              <a:effectLst/>
              <a:uLnTx/>
              <a:uFillTx/>
              <a:latin typeface="Calibri"/>
              <a:ea typeface="+mn-ea"/>
              <a:cs typeface="Microsoft Sans Serif"/>
            </a:rPr>
            <a:t>produksi</a:t>
          </a:r>
          <a:r>
            <a:rPr kumimoji="0" lang="en-US" b="0" i="0" u="none" strike="noStrike" cap="none" spc="-4" normalizeH="0" baseline="0" noProof="0" dirty="0">
              <a:ln>
                <a:noFill/>
              </a:ln>
              <a:solidFill>
                <a:schemeClr val="tx1"/>
              </a:solidFill>
              <a:effectLst/>
              <a:uLnTx/>
              <a:uFillTx/>
              <a:latin typeface="Calibri"/>
              <a:ea typeface="+mn-ea"/>
              <a:cs typeface="Microsoft Sans Serif"/>
            </a:rPr>
            <a:t>. </a:t>
          </a:r>
          <a:endParaRPr kumimoji="0" lang="en-US" b="0" i="0" u="none" strike="noStrike" cap="none" spc="-4" normalizeH="0" baseline="0" noProof="0" dirty="0">
            <a:ln>
              <a:noFill/>
            </a:ln>
            <a:solidFill>
              <a:schemeClr val="tx1"/>
            </a:solidFill>
            <a:effectLst/>
            <a:uLnTx/>
            <a:uFillTx/>
            <a:latin typeface="Calibri"/>
            <a:ea typeface="+mn-ea"/>
            <a:cs typeface="Comic Sans MS"/>
          </a:endParaRPr>
        </a:p>
      </dgm:t>
    </dgm:pt>
    <dgm:pt modelId="{3F949E46-9D3E-497B-9B2D-AFDF41980D01}" type="parTrans" cxnId="{5AC33E0A-90B1-42B1-8AC1-A9E598D32E30}">
      <dgm:prSet/>
      <dgm:spPr/>
      <dgm:t>
        <a:bodyPr/>
        <a:lstStyle/>
        <a:p>
          <a:endParaRPr lang="en-US"/>
        </a:p>
      </dgm:t>
    </dgm:pt>
    <dgm:pt modelId="{4D4F38B3-2DC5-4E77-848D-1737FBB7787D}" type="sibTrans" cxnId="{5AC33E0A-90B1-42B1-8AC1-A9E598D32E30}">
      <dgm:prSet/>
      <dgm:spPr/>
      <dgm:t>
        <a:bodyPr/>
        <a:lstStyle/>
        <a:p>
          <a:endParaRPr lang="en-US"/>
        </a:p>
      </dgm:t>
    </dgm:pt>
    <dgm:pt modelId="{B98CED44-B6C5-4625-9048-00B11A954C81}">
      <dgm:prSet/>
      <dgm:spPr/>
      <dgm:t>
        <a:bodyPr/>
        <a:lstStyle/>
        <a:p>
          <a:r>
            <a:rPr lang="en-US" b="0" dirty="0">
              <a:solidFill>
                <a:schemeClr val="tx1"/>
              </a:solidFill>
            </a:rPr>
            <a:t>Indirect costs</a:t>
          </a:r>
        </a:p>
      </dgm:t>
    </dgm:pt>
    <dgm:pt modelId="{280D0B0F-E635-46BC-A29E-19597E83F564}" type="parTrans" cxnId="{A18309D5-1EF2-49D6-95BD-1DFEA7080107}">
      <dgm:prSet/>
      <dgm:spPr/>
      <dgm:t>
        <a:bodyPr/>
        <a:lstStyle/>
        <a:p>
          <a:endParaRPr lang="en-US"/>
        </a:p>
      </dgm:t>
    </dgm:pt>
    <dgm:pt modelId="{DBC4911F-B096-425C-AA74-E8A3858062FA}" type="sibTrans" cxnId="{A18309D5-1EF2-49D6-95BD-1DFEA7080107}">
      <dgm:prSet/>
      <dgm:spPr/>
      <dgm:t>
        <a:bodyPr/>
        <a:lstStyle/>
        <a:p>
          <a:endParaRPr lang="en-US"/>
        </a:p>
      </dgm:t>
    </dgm:pt>
    <dgm:pt modelId="{07BAC18F-FF20-4B68-9E80-5CFC226B357E}">
      <dgm:prSet/>
      <dgm:spPr/>
      <dgm:t>
        <a:bodyPr/>
        <a:lstStyle/>
        <a:p>
          <a:r>
            <a:rPr lang="en-US" b="0" dirty="0" err="1">
              <a:solidFill>
                <a:schemeClr val="tx1"/>
              </a:solidFill>
            </a:rPr>
            <a:t>Biaya</a:t>
          </a:r>
          <a:r>
            <a:rPr lang="en-US" b="0" dirty="0">
              <a:solidFill>
                <a:schemeClr val="tx1"/>
              </a:solidFill>
            </a:rPr>
            <a:t> </a:t>
          </a:r>
          <a:r>
            <a:rPr lang="en-US" b="0" dirty="0" err="1">
              <a:solidFill>
                <a:schemeClr val="tx1"/>
              </a:solidFill>
            </a:rPr>
            <a:t>tidak</a:t>
          </a:r>
          <a:r>
            <a:rPr lang="en-US" b="0" dirty="0">
              <a:solidFill>
                <a:schemeClr val="tx1"/>
              </a:solidFill>
            </a:rPr>
            <a:t> </a:t>
          </a:r>
          <a:r>
            <a:rPr lang="en-US" b="0" dirty="0" err="1">
              <a:solidFill>
                <a:schemeClr val="tx1"/>
              </a:solidFill>
            </a:rPr>
            <a:t>langsung</a:t>
          </a:r>
          <a:r>
            <a:rPr lang="en-US" b="0" dirty="0">
              <a:solidFill>
                <a:schemeClr val="tx1"/>
              </a:solidFill>
            </a:rPr>
            <a:t> </a:t>
          </a:r>
          <a:r>
            <a:rPr lang="en-US" b="0" dirty="0" err="1">
              <a:solidFill>
                <a:schemeClr val="tx1"/>
              </a:solidFill>
            </a:rPr>
            <a:t>adalah</a:t>
          </a:r>
          <a:r>
            <a:rPr lang="en-US" b="0" dirty="0">
              <a:solidFill>
                <a:schemeClr val="tx1"/>
              </a:solidFill>
            </a:rPr>
            <a:t> </a:t>
          </a:r>
          <a:r>
            <a:rPr lang="en-US" b="0" dirty="0" err="1">
              <a:solidFill>
                <a:schemeClr val="tx1"/>
              </a:solidFill>
            </a:rPr>
            <a:t>barang</a:t>
          </a:r>
          <a:r>
            <a:rPr lang="en-US" b="0" dirty="0">
              <a:solidFill>
                <a:schemeClr val="tx1"/>
              </a:solidFill>
            </a:rPr>
            <a:t> overhead </a:t>
          </a:r>
          <a:r>
            <a:rPr lang="en-US" b="0" dirty="0" err="1">
              <a:solidFill>
                <a:schemeClr val="tx1"/>
              </a:solidFill>
            </a:rPr>
            <a:t>atau</a:t>
          </a:r>
          <a:r>
            <a:rPr lang="en-US" b="0" dirty="0">
              <a:solidFill>
                <a:schemeClr val="tx1"/>
              </a:solidFill>
            </a:rPr>
            <a:t> </a:t>
          </a:r>
          <a:r>
            <a:rPr lang="en-US" b="0" dirty="0" err="1">
              <a:solidFill>
                <a:schemeClr val="tx1"/>
              </a:solidFill>
            </a:rPr>
            <a:t>biaya</a:t>
          </a:r>
          <a:r>
            <a:rPr lang="en-US" b="0" dirty="0">
              <a:solidFill>
                <a:schemeClr val="tx1"/>
              </a:solidFill>
            </a:rPr>
            <a:t> yang </a:t>
          </a:r>
          <a:r>
            <a:rPr lang="en-US" b="0" dirty="0" err="1">
              <a:solidFill>
                <a:schemeClr val="tx1"/>
              </a:solidFill>
            </a:rPr>
            <a:t>dikeluarkan</a:t>
          </a:r>
          <a:r>
            <a:rPr lang="en-US" b="0" dirty="0">
              <a:solidFill>
                <a:schemeClr val="tx1"/>
              </a:solidFill>
            </a:rPr>
            <a:t> </a:t>
          </a:r>
          <a:r>
            <a:rPr lang="en-US" b="0" dirty="0" err="1">
              <a:solidFill>
                <a:schemeClr val="tx1"/>
              </a:solidFill>
            </a:rPr>
            <a:t>untuk</a:t>
          </a:r>
          <a:r>
            <a:rPr lang="en-US" b="0" dirty="0">
              <a:solidFill>
                <a:schemeClr val="tx1"/>
              </a:solidFill>
            </a:rPr>
            <a:t> </a:t>
          </a:r>
          <a:r>
            <a:rPr lang="en-US" b="0" dirty="0" err="1">
              <a:solidFill>
                <a:schemeClr val="tx1"/>
              </a:solidFill>
            </a:rPr>
            <a:t>kepentingan</a:t>
          </a:r>
          <a:r>
            <a:rPr lang="en-US" b="0" dirty="0">
              <a:solidFill>
                <a:schemeClr val="tx1"/>
              </a:solidFill>
            </a:rPr>
            <a:t> </a:t>
          </a:r>
          <a:r>
            <a:rPr lang="en-US" b="0" dirty="0" err="1">
              <a:solidFill>
                <a:schemeClr val="tx1"/>
              </a:solidFill>
            </a:rPr>
            <a:t>lebih</a:t>
          </a:r>
          <a:r>
            <a:rPr lang="en-US" b="0" dirty="0">
              <a:solidFill>
                <a:schemeClr val="tx1"/>
              </a:solidFill>
            </a:rPr>
            <a:t> </a:t>
          </a:r>
          <a:r>
            <a:rPr lang="en-US" b="0" dirty="0" err="1">
              <a:solidFill>
                <a:schemeClr val="tx1"/>
              </a:solidFill>
            </a:rPr>
            <a:t>dari</a:t>
          </a:r>
          <a:r>
            <a:rPr lang="en-US" b="0" dirty="0">
              <a:solidFill>
                <a:schemeClr val="tx1"/>
              </a:solidFill>
            </a:rPr>
            <a:t> </a:t>
          </a:r>
          <a:r>
            <a:rPr lang="en-US" b="0" dirty="0" err="1">
              <a:solidFill>
                <a:schemeClr val="tx1"/>
              </a:solidFill>
            </a:rPr>
            <a:t>satu</a:t>
          </a:r>
          <a:r>
            <a:rPr lang="en-US" b="0" dirty="0">
              <a:solidFill>
                <a:schemeClr val="tx1"/>
              </a:solidFill>
            </a:rPr>
            <a:t> </a:t>
          </a:r>
          <a:r>
            <a:rPr lang="es-ES" b="0" dirty="0" err="1">
              <a:solidFill>
                <a:schemeClr val="tx1"/>
              </a:solidFill>
            </a:rPr>
            <a:t>proyek</a:t>
          </a:r>
          <a:r>
            <a:rPr lang="es-ES" b="0" dirty="0">
              <a:solidFill>
                <a:schemeClr val="tx1"/>
              </a:solidFill>
            </a:rPr>
            <a:t>. </a:t>
          </a:r>
          <a:endParaRPr lang="en-US" b="0" dirty="0">
            <a:solidFill>
              <a:schemeClr val="tx1"/>
            </a:solidFill>
          </a:endParaRPr>
        </a:p>
      </dgm:t>
    </dgm:pt>
    <dgm:pt modelId="{A974A4B9-CC91-4382-9FFB-8B4E7D2EFB10}" type="parTrans" cxnId="{4FFD21E1-5029-427E-A263-A1D2BAA0AFB7}">
      <dgm:prSet/>
      <dgm:spPr/>
      <dgm:t>
        <a:bodyPr/>
        <a:lstStyle/>
        <a:p>
          <a:endParaRPr lang="en-US"/>
        </a:p>
      </dgm:t>
    </dgm:pt>
    <dgm:pt modelId="{363427E6-E4FC-493E-A9AC-C90CF6E8E59F}" type="sibTrans" cxnId="{4FFD21E1-5029-427E-A263-A1D2BAA0AFB7}">
      <dgm:prSet/>
      <dgm:spPr/>
      <dgm:t>
        <a:bodyPr/>
        <a:lstStyle/>
        <a:p>
          <a:endParaRPr lang="en-US"/>
        </a:p>
      </dgm:t>
    </dgm:pt>
    <dgm:pt modelId="{94E19C9C-8332-481A-BCBF-68B090971170}">
      <dgm:prSet/>
      <dgm:spPr/>
      <dgm:t>
        <a:bodyPr/>
        <a:lstStyle/>
        <a:p>
          <a:r>
            <a:rPr kumimoji="0" lang="en-US" b="0" i="0" u="none" strike="noStrike" cap="none" spc="-4" normalizeH="0" baseline="0" noProof="0">
              <a:ln>
                <a:noFill/>
              </a:ln>
              <a:solidFill>
                <a:schemeClr val="tx1"/>
              </a:solidFill>
              <a:effectLst/>
              <a:uLnTx/>
              <a:uFillTx/>
              <a:latin typeface="Calibri"/>
              <a:ea typeface="+mn-ea"/>
            </a:rPr>
            <a:t>Contohnya </a:t>
          </a:r>
          <a:r>
            <a:rPr kumimoji="0" lang="en-US" b="0" i="0" u="none" strike="noStrike" cap="none" spc="-4" normalizeH="0" baseline="0" noProof="0" dirty="0">
              <a:ln>
                <a:noFill/>
              </a:ln>
              <a:solidFill>
                <a:schemeClr val="tx1"/>
              </a:solidFill>
              <a:effectLst/>
              <a:uLnTx/>
              <a:uFillTx/>
              <a:latin typeface="Calibri"/>
              <a:ea typeface="+mn-ea"/>
            </a:rPr>
            <a:t>: </a:t>
          </a:r>
          <a:r>
            <a:rPr kumimoji="0" lang="en-US" b="0" i="0" u="none" strike="noStrike" cap="none" spc="-4" normalizeH="0" baseline="0" noProof="0">
              <a:ln>
                <a:noFill/>
              </a:ln>
              <a:solidFill>
                <a:schemeClr val="tx1"/>
              </a:solidFill>
              <a:effectLst/>
              <a:uLnTx/>
              <a:uFillTx/>
              <a:latin typeface="Calibri"/>
              <a:ea typeface="+mn-ea"/>
            </a:rPr>
            <a:t>termasuk</a:t>
          </a:r>
          <a:r>
            <a:rPr kumimoji="0" lang="en-US" b="0" i="0" u="none" strike="noStrike" cap="none" spc="-4" normalizeH="0" baseline="0" noProof="0" dirty="0">
              <a:ln>
                <a:noFill/>
              </a:ln>
              <a:solidFill>
                <a:schemeClr val="tx1"/>
              </a:solidFill>
              <a:effectLst/>
              <a:uLnTx/>
              <a:uFillTx/>
              <a:latin typeface="Calibri"/>
              <a:ea typeface="+mn-ea"/>
            </a:rPr>
            <a:t> </a:t>
          </a:r>
          <a:r>
            <a:rPr kumimoji="0" lang="en-US" b="0" i="0" u="none" strike="noStrike" cap="none" spc="-4" normalizeH="0" baseline="0" noProof="0" dirty="0" err="1">
              <a:ln>
                <a:noFill/>
              </a:ln>
              <a:solidFill>
                <a:schemeClr val="tx1"/>
              </a:solidFill>
              <a:effectLst/>
              <a:uLnTx/>
              <a:uFillTx/>
              <a:latin typeface="Calibri"/>
              <a:ea typeface="+mn-ea"/>
            </a:rPr>
            <a:t>biaya</a:t>
          </a:r>
          <a:r>
            <a:rPr kumimoji="0" lang="en-US" b="0" i="0" u="none" strike="noStrike" cap="none" spc="-4" normalizeH="0" baseline="0" noProof="0" dirty="0">
              <a:ln>
                <a:noFill/>
              </a:ln>
              <a:solidFill>
                <a:schemeClr val="tx1"/>
              </a:solidFill>
              <a:effectLst/>
              <a:uLnTx/>
              <a:uFillTx/>
              <a:latin typeface="Calibri"/>
              <a:ea typeface="+mn-ea"/>
            </a:rPr>
            <a:t> </a:t>
          </a:r>
          <a:r>
            <a:rPr kumimoji="0" lang="en-US" b="0" i="0" u="none" strike="noStrike" cap="none" spc="-4" normalizeH="0" baseline="0" noProof="0" dirty="0" err="1">
              <a:ln>
                <a:noFill/>
              </a:ln>
              <a:solidFill>
                <a:schemeClr val="tx1"/>
              </a:solidFill>
              <a:effectLst/>
              <a:uLnTx/>
              <a:uFillTx/>
              <a:latin typeface="Calibri"/>
              <a:ea typeface="+mn-ea"/>
            </a:rPr>
            <a:t>bahan</a:t>
          </a:r>
          <a:r>
            <a:rPr kumimoji="0" lang="en-US" b="0" i="0" u="none" strike="noStrike" cap="none" spc="-4" normalizeH="0" baseline="0" noProof="0" dirty="0">
              <a:ln>
                <a:noFill/>
              </a:ln>
              <a:solidFill>
                <a:schemeClr val="tx1"/>
              </a:solidFill>
              <a:effectLst/>
              <a:uLnTx/>
              <a:uFillTx/>
              <a:latin typeface="Calibri"/>
              <a:ea typeface="+mn-ea"/>
            </a:rPr>
            <a:t>, </a:t>
          </a:r>
          <a:r>
            <a:rPr kumimoji="0" lang="en-US" b="0" i="0" u="none" strike="noStrike" cap="none" spc="-4" normalizeH="0" baseline="0" noProof="0" dirty="0" err="1">
              <a:ln>
                <a:noFill/>
              </a:ln>
              <a:solidFill>
                <a:schemeClr val="tx1"/>
              </a:solidFill>
              <a:effectLst/>
              <a:uLnTx/>
              <a:uFillTx/>
              <a:latin typeface="Calibri"/>
              <a:ea typeface="+mn-ea"/>
            </a:rPr>
            <a:t>persediaan</a:t>
          </a:r>
          <a:r>
            <a:rPr kumimoji="0" lang="en-US" b="0" i="0" u="none" strike="noStrike" cap="none" spc="-4" normalizeH="0" baseline="0" noProof="0" dirty="0">
              <a:ln>
                <a:noFill/>
              </a:ln>
              <a:solidFill>
                <a:schemeClr val="tx1"/>
              </a:solidFill>
              <a:effectLst/>
              <a:uLnTx/>
              <a:uFillTx/>
              <a:latin typeface="Calibri"/>
              <a:ea typeface="+mn-ea"/>
            </a:rPr>
            <a:t>, </a:t>
          </a:r>
          <a:r>
            <a:rPr kumimoji="0" lang="en-US" b="0" i="0" u="none" strike="noStrike" cap="none" spc="-4" normalizeH="0" baseline="0" noProof="0" dirty="0" err="1">
              <a:ln>
                <a:noFill/>
              </a:ln>
              <a:solidFill>
                <a:schemeClr val="tx1"/>
              </a:solidFill>
              <a:effectLst/>
              <a:uLnTx/>
              <a:uFillTx/>
              <a:latin typeface="Calibri"/>
              <a:ea typeface="+mn-ea"/>
            </a:rPr>
            <a:t>dan</a:t>
          </a:r>
          <a:r>
            <a:rPr kumimoji="0" lang="en-US" b="0" i="0" u="none" strike="noStrike" cap="none" spc="-4" normalizeH="0" baseline="0" noProof="0" dirty="0">
              <a:ln>
                <a:noFill/>
              </a:ln>
              <a:solidFill>
                <a:schemeClr val="tx1"/>
              </a:solidFill>
              <a:effectLst/>
              <a:uLnTx/>
              <a:uFillTx/>
              <a:latin typeface="Calibri"/>
              <a:ea typeface="+mn-ea"/>
            </a:rPr>
            <a:t> </a:t>
          </a:r>
          <a:r>
            <a:rPr kumimoji="0" lang="en-US" b="0" i="0" u="none" strike="noStrike" cap="none" spc="-4" normalizeH="0" baseline="0" noProof="0" dirty="0" err="1">
              <a:ln>
                <a:noFill/>
              </a:ln>
              <a:solidFill>
                <a:schemeClr val="tx1"/>
              </a:solidFill>
              <a:effectLst/>
              <a:uLnTx/>
              <a:uFillTx/>
              <a:latin typeface="Calibri"/>
              <a:ea typeface="+mn-ea"/>
            </a:rPr>
            <a:t>upah</a:t>
          </a:r>
          <a:r>
            <a:rPr kumimoji="0" lang="en-US" b="0" i="0" u="none" strike="noStrike" cap="none" spc="-4" normalizeH="0" baseline="0" noProof="0" dirty="0">
              <a:ln>
                <a:noFill/>
              </a:ln>
              <a:solidFill>
                <a:schemeClr val="tx1"/>
              </a:solidFill>
              <a:effectLst/>
              <a:uLnTx/>
              <a:uFillTx/>
              <a:latin typeface="Calibri"/>
              <a:ea typeface="+mn-ea"/>
            </a:rPr>
            <a:t>.</a:t>
          </a:r>
          <a:endParaRPr lang="id-ID" b="0" dirty="0">
            <a:solidFill>
              <a:schemeClr val="tx1"/>
            </a:solidFill>
          </a:endParaRPr>
        </a:p>
      </dgm:t>
    </dgm:pt>
    <dgm:pt modelId="{7B1834EF-2FE6-432F-8504-EFB31AC4F07F}" type="parTrans" cxnId="{92FFA86B-B913-415A-8901-02D9ADC7A92C}">
      <dgm:prSet/>
      <dgm:spPr/>
      <dgm:t>
        <a:bodyPr/>
        <a:lstStyle/>
        <a:p>
          <a:endParaRPr lang="en-US"/>
        </a:p>
      </dgm:t>
    </dgm:pt>
    <dgm:pt modelId="{3E3C1297-9F5C-4B4F-BC73-F354255A0ECE}" type="sibTrans" cxnId="{92FFA86B-B913-415A-8901-02D9ADC7A92C}">
      <dgm:prSet/>
      <dgm:spPr/>
      <dgm:t>
        <a:bodyPr/>
        <a:lstStyle/>
        <a:p>
          <a:endParaRPr lang="en-US"/>
        </a:p>
      </dgm:t>
    </dgm:pt>
    <dgm:pt modelId="{577B22ED-1D73-4D36-AA77-E12E619F7190}">
      <dgm:prSet/>
      <dgm:spPr/>
      <dgm:t>
        <a:bodyPr/>
        <a:lstStyle/>
        <a:p>
          <a:pPr rtl="0"/>
          <a:r>
            <a:rPr kumimoji="0" lang="en-US" b="0" i="0" u="none" strike="noStrike" cap="none" spc="-4" normalizeH="0" baseline="0" noProof="0" dirty="0" err="1">
              <a:ln>
                <a:noFill/>
              </a:ln>
              <a:solidFill>
                <a:schemeClr val="tx1"/>
              </a:solidFill>
              <a:effectLst/>
              <a:uLnTx/>
              <a:uFillTx/>
              <a:latin typeface="Calibri"/>
              <a:ea typeface="+mn-ea"/>
              <a:cs typeface="Microsoft Sans Serif"/>
            </a:rPr>
            <a:t>Contohnya</a:t>
          </a:r>
          <a:r>
            <a:rPr kumimoji="0" lang="en-US" b="0" i="0" u="none" strike="noStrike" cap="none" spc="-4" normalizeH="0" baseline="0" noProof="0" dirty="0">
              <a:ln>
                <a:noFill/>
              </a:ln>
              <a:solidFill>
                <a:schemeClr val="tx1"/>
              </a:solidFill>
              <a:effectLst/>
              <a:uLnTx/>
              <a:uFillTx/>
              <a:latin typeface="Calibri"/>
              <a:ea typeface="+mn-ea"/>
              <a:cs typeface="Microsoft Sans Serif"/>
            </a:rPr>
            <a:t> </a:t>
          </a:r>
          <a:r>
            <a:rPr kumimoji="0" lang="en-US" b="0" i="0" u="none" strike="noStrike" cap="none" spc="-4" normalizeH="0" baseline="0" noProof="0" dirty="0" err="1">
              <a:ln>
                <a:noFill/>
              </a:ln>
              <a:solidFill>
                <a:schemeClr val="tx1"/>
              </a:solidFill>
              <a:effectLst/>
              <a:uLnTx/>
              <a:uFillTx/>
              <a:latin typeface="Calibri"/>
              <a:ea typeface="+mn-ea"/>
              <a:cs typeface="Microsoft Sans Serif"/>
            </a:rPr>
            <a:t>termasuk</a:t>
          </a:r>
          <a:r>
            <a:rPr kumimoji="0" lang="en-US" b="0" i="0" u="none" strike="noStrike" cap="none" spc="-4" normalizeH="0" baseline="0" noProof="0" dirty="0">
              <a:ln>
                <a:noFill/>
              </a:ln>
              <a:solidFill>
                <a:schemeClr val="tx1"/>
              </a:solidFill>
              <a:effectLst/>
              <a:uLnTx/>
              <a:uFillTx/>
              <a:latin typeface="Calibri"/>
              <a:ea typeface="+mn-ea"/>
              <a:cs typeface="Microsoft Sans Serif"/>
            </a:rPr>
            <a:t> </a:t>
          </a:r>
          <a:r>
            <a:rPr kumimoji="0" lang="en-US" b="0" i="0" u="none" strike="noStrike" cap="none" spc="-4" normalizeH="0" baseline="0" noProof="0" dirty="0" err="1">
              <a:ln>
                <a:noFill/>
              </a:ln>
              <a:solidFill>
                <a:schemeClr val="tx1"/>
              </a:solidFill>
              <a:effectLst/>
              <a:uLnTx/>
              <a:uFillTx/>
              <a:latin typeface="Calibri"/>
              <a:ea typeface="+mn-ea"/>
              <a:cs typeface="Microsoft Sans Serif"/>
            </a:rPr>
            <a:t>biaya</a:t>
          </a:r>
          <a:r>
            <a:rPr kumimoji="0" lang="en-US" b="0" i="0" u="none" strike="noStrike" cap="none" spc="-4" normalizeH="0" baseline="0" noProof="0" dirty="0">
              <a:ln>
                <a:noFill/>
              </a:ln>
              <a:solidFill>
                <a:schemeClr val="tx1"/>
              </a:solidFill>
              <a:effectLst/>
              <a:uLnTx/>
              <a:uFillTx/>
              <a:latin typeface="Calibri"/>
              <a:ea typeface="+mn-ea"/>
              <a:cs typeface="Microsoft Sans Serif"/>
            </a:rPr>
            <a:t> </a:t>
          </a:r>
          <a:r>
            <a:rPr kumimoji="0" lang="en-US" b="0" i="0" u="none" strike="noStrike" cap="none" spc="-4" normalizeH="0" baseline="0" noProof="0" dirty="0" err="1">
              <a:ln>
                <a:noFill/>
              </a:ln>
              <a:solidFill>
                <a:schemeClr val="tx1"/>
              </a:solidFill>
              <a:effectLst/>
              <a:uLnTx/>
              <a:uFillTx/>
              <a:latin typeface="Calibri"/>
              <a:ea typeface="+mn-ea"/>
              <a:cs typeface="Microsoft Sans Serif"/>
            </a:rPr>
            <a:t>pemasangan</a:t>
          </a:r>
          <a:r>
            <a:rPr kumimoji="0" lang="en-US" b="0" i="0" u="none" strike="noStrike" cap="none" spc="-4" normalizeH="0" baseline="0" noProof="0" dirty="0">
              <a:ln>
                <a:noFill/>
              </a:ln>
              <a:solidFill>
                <a:schemeClr val="tx1"/>
              </a:solidFill>
              <a:effectLst/>
              <a:uLnTx/>
              <a:uFillTx/>
              <a:latin typeface="Calibri"/>
              <a:ea typeface="+mn-ea"/>
              <a:cs typeface="Microsoft Sans Serif"/>
            </a:rPr>
            <a:t>, </a:t>
          </a:r>
          <a:r>
            <a:rPr kumimoji="0" lang="en-US" b="0" i="0" u="none" strike="noStrike" cap="none" spc="-4" normalizeH="0" baseline="0" noProof="0" dirty="0" err="1">
              <a:ln>
                <a:noFill/>
              </a:ln>
              <a:solidFill>
                <a:schemeClr val="tx1"/>
              </a:solidFill>
              <a:effectLst/>
              <a:uLnTx/>
              <a:uFillTx/>
              <a:latin typeface="Calibri"/>
              <a:ea typeface="+mn-ea"/>
              <a:cs typeface="Microsoft Sans Serif"/>
            </a:rPr>
            <a:t>sewa</a:t>
          </a:r>
          <a:r>
            <a:rPr kumimoji="0" lang="en-US" b="0" i="0" u="none" strike="noStrike" cap="none" spc="-4" normalizeH="0" baseline="0" noProof="0" dirty="0">
              <a:ln>
                <a:noFill/>
              </a:ln>
              <a:solidFill>
                <a:schemeClr val="tx1"/>
              </a:solidFill>
              <a:effectLst/>
              <a:uLnTx/>
              <a:uFillTx/>
              <a:latin typeface="Calibri"/>
              <a:ea typeface="+mn-ea"/>
              <a:cs typeface="Microsoft Sans Serif"/>
            </a:rPr>
            <a:t>, </a:t>
          </a:r>
          <a:r>
            <a:rPr kumimoji="0" lang="en-US" b="0" i="0" u="none" strike="noStrike" cap="none" spc="-4" normalizeH="0" baseline="0" noProof="0" dirty="0" err="1">
              <a:ln>
                <a:noFill/>
              </a:ln>
              <a:solidFill>
                <a:schemeClr val="tx1"/>
              </a:solidFill>
              <a:effectLst/>
              <a:uLnTx/>
              <a:uFillTx/>
              <a:latin typeface="Calibri"/>
              <a:ea typeface="+mn-ea"/>
              <a:cs typeface="Microsoft Sans Serif"/>
            </a:rPr>
            <a:t>utilitas</a:t>
          </a:r>
          <a:r>
            <a:rPr kumimoji="0" lang="en-US" b="0" i="0" u="none" strike="noStrike" cap="none" spc="-4" normalizeH="0" baseline="0" noProof="0" dirty="0">
              <a:ln>
                <a:noFill/>
              </a:ln>
              <a:solidFill>
                <a:schemeClr val="tx1"/>
              </a:solidFill>
              <a:effectLst/>
              <a:uLnTx/>
              <a:uFillTx/>
              <a:latin typeface="Calibri"/>
              <a:ea typeface="+mn-ea"/>
              <a:cs typeface="Microsoft Sans Serif"/>
            </a:rPr>
            <a:t>, </a:t>
          </a:r>
          <a:r>
            <a:rPr kumimoji="0" lang="en-US" b="0" i="0" u="none" strike="noStrike" cap="none" spc="-4" normalizeH="0" baseline="0" noProof="0" dirty="0" err="1">
              <a:ln>
                <a:noFill/>
              </a:ln>
              <a:solidFill>
                <a:schemeClr val="tx1"/>
              </a:solidFill>
              <a:effectLst/>
              <a:uLnTx/>
              <a:uFillTx/>
              <a:latin typeface="Calibri"/>
              <a:ea typeface="+mn-ea"/>
              <a:cs typeface="Microsoft Sans Serif"/>
            </a:rPr>
            <a:t>dll</a:t>
          </a:r>
          <a:r>
            <a:rPr kumimoji="0" lang="en-US" b="0" i="0" u="none" strike="noStrike" cap="none" spc="-4" normalizeH="0" baseline="0" noProof="0" dirty="0">
              <a:ln>
                <a:noFill/>
              </a:ln>
              <a:solidFill>
                <a:schemeClr val="tx1"/>
              </a:solidFill>
              <a:effectLst/>
              <a:uLnTx/>
              <a:uFillTx/>
              <a:latin typeface="Calibri"/>
              <a:ea typeface="+mn-ea"/>
              <a:cs typeface="Microsoft Sans Serif"/>
            </a:rPr>
            <a:t>.</a:t>
          </a:r>
          <a:endParaRPr kumimoji="0" lang="en-US" b="0" i="0" u="none" strike="noStrike" cap="none" spc="-4" normalizeH="0" baseline="0" noProof="0" dirty="0">
            <a:ln>
              <a:noFill/>
            </a:ln>
            <a:solidFill>
              <a:schemeClr val="tx1"/>
            </a:solidFill>
            <a:effectLst/>
            <a:uLnTx/>
            <a:uFillTx/>
            <a:latin typeface="Calibri"/>
            <a:ea typeface="+mn-ea"/>
            <a:cs typeface="Comic Sans MS"/>
          </a:endParaRPr>
        </a:p>
      </dgm:t>
    </dgm:pt>
    <dgm:pt modelId="{17629527-EFE8-42BA-B579-97397CB17FB9}" type="parTrans" cxnId="{970EAB2F-7401-4BA7-9A81-B229AB42E6FE}">
      <dgm:prSet/>
      <dgm:spPr/>
      <dgm:t>
        <a:bodyPr/>
        <a:lstStyle/>
        <a:p>
          <a:endParaRPr lang="en-US"/>
        </a:p>
      </dgm:t>
    </dgm:pt>
    <dgm:pt modelId="{502F75CB-D2E2-4CF3-96EA-F0C194F4DA46}" type="sibTrans" cxnId="{970EAB2F-7401-4BA7-9A81-B229AB42E6FE}">
      <dgm:prSet/>
      <dgm:spPr/>
      <dgm:t>
        <a:bodyPr/>
        <a:lstStyle/>
        <a:p>
          <a:endParaRPr lang="en-US"/>
        </a:p>
      </dgm:t>
    </dgm:pt>
    <dgm:pt modelId="{D5EC020F-F942-4A79-9B2B-0D0D2BA38C29}">
      <dgm:prSet/>
      <dgm:spPr/>
      <dgm:t>
        <a:bodyPr/>
        <a:lstStyle/>
        <a:p>
          <a:r>
            <a:rPr kumimoji="0" lang="en-US" b="0" i="0" u="none" strike="noStrike" cap="none" spc="-4" normalizeH="0" baseline="0" noProof="0" dirty="0" err="1">
              <a:ln>
                <a:noFill/>
              </a:ln>
              <a:solidFill>
                <a:schemeClr val="tx1"/>
              </a:solidFill>
              <a:effectLst/>
              <a:uLnTx/>
              <a:uFillTx/>
              <a:latin typeface="Calibri"/>
              <a:ea typeface="+mn-ea"/>
            </a:rPr>
            <a:t>Contohnya</a:t>
          </a:r>
          <a:r>
            <a:rPr kumimoji="0" lang="en-US" b="0" i="0" u="none" strike="noStrike" cap="none" spc="-4" normalizeH="0" baseline="0" noProof="0" dirty="0">
              <a:ln>
                <a:noFill/>
              </a:ln>
              <a:solidFill>
                <a:schemeClr val="tx1"/>
              </a:solidFill>
              <a:effectLst/>
              <a:uLnTx/>
              <a:uFillTx/>
              <a:latin typeface="Calibri"/>
              <a:ea typeface="+mn-ea"/>
            </a:rPr>
            <a:t> </a:t>
          </a:r>
          <a:r>
            <a:rPr kumimoji="0" lang="en-US" b="0" i="0" u="none" strike="noStrike" cap="none" spc="-4" normalizeH="0" baseline="0" noProof="0" dirty="0" err="1">
              <a:ln>
                <a:noFill/>
              </a:ln>
              <a:solidFill>
                <a:schemeClr val="tx1"/>
              </a:solidFill>
              <a:effectLst/>
              <a:uLnTx/>
              <a:uFillTx/>
              <a:latin typeface="Calibri"/>
              <a:ea typeface="+mn-ea"/>
            </a:rPr>
            <a:t>adalah</a:t>
          </a:r>
          <a:r>
            <a:rPr kumimoji="0" lang="en-US" b="0" i="0" u="none" strike="noStrike" cap="none" spc="-4" normalizeH="0" baseline="0" noProof="0" dirty="0">
              <a:ln>
                <a:noFill/>
              </a:ln>
              <a:solidFill>
                <a:schemeClr val="tx1"/>
              </a:solidFill>
              <a:effectLst/>
              <a:uLnTx/>
              <a:uFillTx/>
              <a:latin typeface="Calibri"/>
              <a:ea typeface="+mn-ea"/>
            </a:rPr>
            <a:t> </a:t>
          </a:r>
          <a:r>
            <a:rPr kumimoji="0" lang="en-US" b="0" i="0" u="none" strike="noStrike" cap="none" spc="-4" normalizeH="0" baseline="0" noProof="0" dirty="0" err="1">
              <a:ln>
                <a:noFill/>
              </a:ln>
              <a:solidFill>
                <a:schemeClr val="tx1"/>
              </a:solidFill>
              <a:effectLst/>
              <a:uLnTx/>
              <a:uFillTx/>
              <a:latin typeface="Calibri"/>
              <a:ea typeface="+mn-ea"/>
            </a:rPr>
            <a:t>Upah</a:t>
          </a:r>
          <a:r>
            <a:rPr kumimoji="0" lang="en-US" b="0" i="0" u="none" strike="noStrike" cap="none" spc="-4" normalizeH="0" baseline="0" noProof="0" dirty="0">
              <a:ln>
                <a:noFill/>
              </a:ln>
              <a:solidFill>
                <a:schemeClr val="tx1"/>
              </a:solidFill>
              <a:effectLst/>
              <a:uLnTx/>
              <a:uFillTx/>
              <a:latin typeface="Calibri"/>
              <a:ea typeface="+mn-ea"/>
            </a:rPr>
            <a:t> </a:t>
          </a:r>
          <a:r>
            <a:rPr kumimoji="0" lang="en-US" b="0" i="0" u="none" strike="noStrike" cap="none" spc="-4" normalizeH="0" baseline="0" noProof="0" dirty="0" err="1">
              <a:ln>
                <a:noFill/>
              </a:ln>
              <a:solidFill>
                <a:schemeClr val="tx1"/>
              </a:solidFill>
              <a:effectLst/>
              <a:uLnTx/>
              <a:uFillTx/>
              <a:latin typeface="Calibri"/>
              <a:ea typeface="+mn-ea"/>
            </a:rPr>
            <a:t>tim</a:t>
          </a:r>
          <a:r>
            <a:rPr kumimoji="0" lang="en-US" b="0" i="0" u="none" strike="noStrike" cap="none" spc="-4" normalizeH="0" baseline="0" noProof="0" dirty="0">
              <a:ln>
                <a:noFill/>
              </a:ln>
              <a:solidFill>
                <a:schemeClr val="tx1"/>
              </a:solidFill>
              <a:effectLst/>
              <a:uLnTx/>
              <a:uFillTx/>
              <a:latin typeface="Calibri"/>
              <a:ea typeface="+mn-ea"/>
            </a:rPr>
            <a:t>, </a:t>
          </a:r>
          <a:r>
            <a:rPr kumimoji="0" lang="en-US" b="0" i="0" u="none" strike="noStrike" cap="none" spc="-4" normalizeH="0" baseline="0" noProof="0" dirty="0" err="1">
              <a:ln>
                <a:noFill/>
              </a:ln>
              <a:solidFill>
                <a:schemeClr val="tx1"/>
              </a:solidFill>
              <a:effectLst/>
              <a:uLnTx/>
              <a:uFillTx/>
              <a:latin typeface="Calibri"/>
              <a:ea typeface="+mn-ea"/>
            </a:rPr>
            <a:t>perjalanan</a:t>
          </a:r>
          <a:r>
            <a:rPr kumimoji="0" lang="en-US" b="0" i="0" u="none" strike="noStrike" cap="none" spc="-4" normalizeH="0" baseline="0" noProof="0" dirty="0">
              <a:ln>
                <a:noFill/>
              </a:ln>
              <a:solidFill>
                <a:schemeClr val="tx1"/>
              </a:solidFill>
              <a:effectLst/>
              <a:uLnTx/>
              <a:uFillTx/>
              <a:latin typeface="Calibri"/>
              <a:ea typeface="+mn-ea"/>
            </a:rPr>
            <a:t> </a:t>
          </a:r>
          <a:r>
            <a:rPr kumimoji="0" lang="en-US" b="0" i="0" u="none" strike="noStrike" cap="none" spc="-4" normalizeH="0" baseline="0" noProof="0" dirty="0" err="1">
              <a:ln>
                <a:noFill/>
              </a:ln>
              <a:solidFill>
                <a:schemeClr val="tx1"/>
              </a:solidFill>
              <a:effectLst/>
              <a:uLnTx/>
              <a:uFillTx/>
              <a:latin typeface="Calibri"/>
              <a:ea typeface="+mn-ea"/>
            </a:rPr>
            <a:t>tim</a:t>
          </a:r>
          <a:r>
            <a:rPr kumimoji="0" lang="en-US" b="0" i="0" u="none" strike="noStrike" cap="none" spc="-4" normalizeH="0" baseline="0" noProof="0" dirty="0">
              <a:ln>
                <a:noFill/>
              </a:ln>
              <a:solidFill>
                <a:schemeClr val="tx1"/>
              </a:solidFill>
              <a:effectLst/>
              <a:uLnTx/>
              <a:uFillTx/>
              <a:latin typeface="Calibri"/>
              <a:ea typeface="+mn-ea"/>
            </a:rPr>
            <a:t> </a:t>
          </a:r>
          <a:r>
            <a:rPr kumimoji="0" lang="en-US" b="0" i="0" u="none" strike="noStrike" cap="none" spc="-4" normalizeH="0" baseline="0" noProof="0" dirty="0" err="1">
              <a:ln>
                <a:noFill/>
              </a:ln>
              <a:solidFill>
                <a:schemeClr val="tx1"/>
              </a:solidFill>
              <a:effectLst/>
              <a:uLnTx/>
              <a:uFillTx/>
              <a:latin typeface="Calibri"/>
              <a:ea typeface="+mn-ea"/>
            </a:rPr>
            <a:t>dan</a:t>
          </a:r>
          <a:r>
            <a:rPr kumimoji="0" lang="en-US" b="0" i="0" u="none" strike="noStrike" cap="none" spc="-4" normalizeH="0" baseline="0" noProof="0" dirty="0">
              <a:ln>
                <a:noFill/>
              </a:ln>
              <a:solidFill>
                <a:schemeClr val="tx1"/>
              </a:solidFill>
              <a:effectLst/>
              <a:uLnTx/>
              <a:uFillTx/>
              <a:latin typeface="Calibri"/>
              <a:ea typeface="+mn-ea"/>
            </a:rPr>
            <a:t> </a:t>
          </a:r>
          <a:r>
            <a:rPr kumimoji="0" lang="en-US" b="0" i="0" u="none" strike="noStrike" cap="none" spc="-4" normalizeH="0" baseline="0" noProof="0" dirty="0" err="1">
              <a:ln>
                <a:noFill/>
              </a:ln>
              <a:solidFill>
                <a:schemeClr val="tx1"/>
              </a:solidFill>
              <a:effectLst/>
              <a:uLnTx/>
              <a:uFillTx/>
              <a:latin typeface="Calibri"/>
              <a:ea typeface="+mn-ea"/>
            </a:rPr>
            <a:t>biaya</a:t>
          </a:r>
          <a:r>
            <a:rPr kumimoji="0" lang="en-US" b="0" i="0" u="none" strike="noStrike" cap="none" spc="-4" normalizeH="0" baseline="0" noProof="0" dirty="0">
              <a:ln>
                <a:noFill/>
              </a:ln>
              <a:solidFill>
                <a:schemeClr val="tx1"/>
              </a:solidFill>
              <a:effectLst/>
              <a:uLnTx/>
              <a:uFillTx/>
              <a:latin typeface="Calibri"/>
              <a:ea typeface="+mn-ea"/>
            </a:rPr>
            <a:t> </a:t>
          </a:r>
          <a:r>
            <a:rPr kumimoji="0" lang="en-US" b="0" i="0" u="none" strike="noStrike" cap="none" spc="-4" normalizeH="0" baseline="0" noProof="0" dirty="0" err="1">
              <a:ln>
                <a:noFill/>
              </a:ln>
              <a:solidFill>
                <a:schemeClr val="tx1"/>
              </a:solidFill>
              <a:effectLst/>
              <a:uLnTx/>
              <a:uFillTx/>
              <a:latin typeface="Calibri"/>
              <a:ea typeface="+mn-ea"/>
            </a:rPr>
            <a:t>pengakuan</a:t>
          </a:r>
          <a:r>
            <a:rPr kumimoji="0" lang="en-US" b="0" i="0" u="none" strike="noStrike" cap="none" spc="-4" normalizeH="0" baseline="0" noProof="0" dirty="0">
              <a:ln>
                <a:noFill/>
              </a:ln>
              <a:solidFill>
                <a:schemeClr val="tx1"/>
              </a:solidFill>
              <a:effectLst/>
              <a:uLnTx/>
              <a:uFillTx/>
              <a:latin typeface="Calibri"/>
              <a:ea typeface="+mn-ea"/>
            </a:rPr>
            <a:t>, </a:t>
          </a:r>
          <a:r>
            <a:rPr kumimoji="0" lang="en-US" b="0" i="0" u="none" strike="noStrike" cap="none" spc="-4" normalizeH="0" baseline="0" noProof="0" dirty="0" err="1">
              <a:ln>
                <a:noFill/>
              </a:ln>
              <a:solidFill>
                <a:schemeClr val="tx1"/>
              </a:solidFill>
              <a:effectLst/>
              <a:uLnTx/>
              <a:uFillTx/>
              <a:latin typeface="Calibri"/>
              <a:ea typeface="+mn-ea"/>
            </a:rPr>
            <a:t>dan</a:t>
          </a:r>
          <a:r>
            <a:rPr kumimoji="0" lang="en-US" b="0" i="0" u="none" strike="noStrike" cap="none" spc="-4" normalizeH="0" baseline="0" noProof="0" dirty="0">
              <a:ln>
                <a:noFill/>
              </a:ln>
              <a:solidFill>
                <a:schemeClr val="tx1"/>
              </a:solidFill>
              <a:effectLst/>
              <a:uLnTx/>
              <a:uFillTx/>
              <a:latin typeface="Calibri"/>
              <a:ea typeface="+mn-ea"/>
            </a:rPr>
            <a:t> </a:t>
          </a:r>
          <a:r>
            <a:rPr kumimoji="0" lang="en-US" b="0" i="0" u="none" strike="noStrike" cap="none" spc="-4" normalizeH="0" baseline="0" noProof="0" dirty="0" err="1">
              <a:ln>
                <a:noFill/>
              </a:ln>
              <a:solidFill>
                <a:schemeClr val="tx1"/>
              </a:solidFill>
              <a:effectLst/>
              <a:uLnTx/>
              <a:uFillTx/>
              <a:latin typeface="Calibri"/>
              <a:ea typeface="+mn-ea"/>
            </a:rPr>
            <a:t>biaya</a:t>
          </a:r>
          <a:r>
            <a:rPr kumimoji="0" lang="en-US" b="0" i="0" u="none" strike="noStrike" cap="none" spc="-4" normalizeH="0" baseline="0" noProof="0" dirty="0">
              <a:ln>
                <a:noFill/>
              </a:ln>
              <a:solidFill>
                <a:schemeClr val="tx1"/>
              </a:solidFill>
              <a:effectLst/>
              <a:uLnTx/>
              <a:uFillTx/>
              <a:latin typeface="Calibri"/>
              <a:ea typeface="+mn-ea"/>
            </a:rPr>
            <a:t> </a:t>
          </a:r>
          <a:r>
            <a:rPr kumimoji="0" lang="en-US" b="0" i="0" u="none" strike="noStrike" cap="none" spc="-4" normalizeH="0" baseline="0" noProof="0" dirty="0" err="1">
              <a:ln>
                <a:noFill/>
              </a:ln>
              <a:solidFill>
                <a:schemeClr val="tx1"/>
              </a:solidFill>
              <a:effectLst/>
              <a:uLnTx/>
              <a:uFillTx/>
              <a:latin typeface="Calibri"/>
              <a:ea typeface="+mn-ea"/>
            </a:rPr>
            <a:t>bahan</a:t>
          </a:r>
          <a:r>
            <a:rPr kumimoji="0" lang="en-US" b="0" i="0" u="none" strike="noStrike" cap="none" spc="-4" normalizeH="0" baseline="0" noProof="0" dirty="0">
              <a:ln>
                <a:noFill/>
              </a:ln>
              <a:solidFill>
                <a:schemeClr val="tx1"/>
              </a:solidFill>
              <a:effectLst/>
              <a:uLnTx/>
              <a:uFillTx/>
              <a:latin typeface="Calibri"/>
              <a:ea typeface="+mn-ea"/>
            </a:rPr>
            <a:t> yang </a:t>
          </a:r>
          <a:r>
            <a:rPr kumimoji="0" lang="en-US" b="0" i="0" u="none" strike="noStrike" cap="none" spc="-4" normalizeH="0" baseline="0" noProof="0" dirty="0" err="1">
              <a:ln>
                <a:noFill/>
              </a:ln>
              <a:solidFill>
                <a:schemeClr val="tx1"/>
              </a:solidFill>
              <a:effectLst/>
              <a:uLnTx/>
              <a:uFillTx/>
              <a:latin typeface="Calibri"/>
              <a:ea typeface="+mn-ea"/>
            </a:rPr>
            <a:t>digunakan</a:t>
          </a:r>
          <a:r>
            <a:rPr kumimoji="0" lang="en-US" b="0" i="0" u="none" strike="noStrike" cap="none" spc="-4" normalizeH="0" baseline="0" noProof="0" dirty="0">
              <a:ln>
                <a:noFill/>
              </a:ln>
              <a:solidFill>
                <a:schemeClr val="tx1"/>
              </a:solidFill>
              <a:effectLst/>
              <a:uLnTx/>
              <a:uFillTx/>
              <a:latin typeface="Calibri"/>
              <a:ea typeface="+mn-ea"/>
            </a:rPr>
            <a:t> </a:t>
          </a:r>
          <a:r>
            <a:rPr kumimoji="0" lang="en-US" b="0" i="0" u="none" strike="noStrike" cap="none" spc="-4" normalizeH="0" baseline="0" noProof="0" dirty="0" err="1">
              <a:ln>
                <a:noFill/>
              </a:ln>
              <a:solidFill>
                <a:schemeClr val="tx1"/>
              </a:solidFill>
              <a:effectLst/>
              <a:uLnTx/>
              <a:uFillTx/>
              <a:latin typeface="Calibri"/>
              <a:ea typeface="+mn-ea"/>
            </a:rPr>
            <a:t>pada</a:t>
          </a:r>
          <a:r>
            <a:rPr kumimoji="0" lang="en-US" b="0" i="0" u="none" strike="noStrike" cap="none" spc="-4" normalizeH="0" baseline="0" noProof="0" dirty="0">
              <a:ln>
                <a:noFill/>
              </a:ln>
              <a:solidFill>
                <a:schemeClr val="tx1"/>
              </a:solidFill>
              <a:effectLst/>
              <a:uLnTx/>
              <a:uFillTx/>
              <a:latin typeface="Calibri"/>
              <a:ea typeface="+mn-ea"/>
            </a:rPr>
            <a:t> </a:t>
          </a:r>
          <a:r>
            <a:rPr kumimoji="0" lang="en-US" b="0" i="0" u="none" strike="noStrike" cap="none" spc="-4" normalizeH="0" baseline="0" noProof="0" dirty="0" err="1">
              <a:ln>
                <a:noFill/>
              </a:ln>
              <a:solidFill>
                <a:schemeClr val="tx1"/>
              </a:solidFill>
              <a:effectLst/>
              <a:uLnTx/>
              <a:uFillTx/>
              <a:latin typeface="Calibri"/>
              <a:ea typeface="+mn-ea"/>
            </a:rPr>
            <a:t>proyek</a:t>
          </a:r>
          <a:r>
            <a:rPr kumimoji="0" lang="en-US" b="0" i="0" u="none" strike="noStrike" cap="none" spc="-4" normalizeH="0" baseline="0" noProof="0" dirty="0">
              <a:ln>
                <a:noFill/>
              </a:ln>
              <a:solidFill>
                <a:schemeClr val="tx1"/>
              </a:solidFill>
              <a:effectLst/>
              <a:uLnTx/>
              <a:uFillTx/>
              <a:latin typeface="Calibri"/>
              <a:ea typeface="+mn-ea"/>
            </a:rPr>
            <a:t>.</a:t>
          </a:r>
          <a:endParaRPr lang="en-US" b="0" dirty="0">
            <a:solidFill>
              <a:schemeClr val="tx1"/>
            </a:solidFill>
          </a:endParaRPr>
        </a:p>
      </dgm:t>
    </dgm:pt>
    <dgm:pt modelId="{1669C232-1025-4809-9978-DAE06BD5495A}" type="parTrans" cxnId="{66736909-8000-4B88-9FD8-5051A39E8B3F}">
      <dgm:prSet/>
      <dgm:spPr/>
      <dgm:t>
        <a:bodyPr/>
        <a:lstStyle/>
        <a:p>
          <a:endParaRPr lang="en-US"/>
        </a:p>
      </dgm:t>
    </dgm:pt>
    <dgm:pt modelId="{7DC5EB6C-A9E3-4707-96A3-AEACE1C06807}" type="sibTrans" cxnId="{66736909-8000-4B88-9FD8-5051A39E8B3F}">
      <dgm:prSet/>
      <dgm:spPr/>
      <dgm:t>
        <a:bodyPr/>
        <a:lstStyle/>
        <a:p>
          <a:endParaRPr lang="en-US"/>
        </a:p>
      </dgm:t>
    </dgm:pt>
    <dgm:pt modelId="{80953894-7781-43F7-A393-EF085385333D}">
      <dgm:prSet/>
      <dgm:spPr/>
      <dgm:t>
        <a:bodyPr/>
        <a:lstStyle/>
        <a:p>
          <a:r>
            <a:rPr lang="es-ES" b="0" dirty="0" err="1">
              <a:solidFill>
                <a:schemeClr val="tx1"/>
              </a:solidFill>
            </a:rPr>
            <a:t>Contohnya</a:t>
          </a:r>
          <a:r>
            <a:rPr lang="es-ES" b="0" dirty="0">
              <a:solidFill>
                <a:schemeClr val="tx1"/>
              </a:solidFill>
            </a:rPr>
            <a:t> </a:t>
          </a:r>
          <a:r>
            <a:rPr lang="es-ES" b="0" dirty="0" err="1">
              <a:solidFill>
                <a:schemeClr val="tx1"/>
              </a:solidFill>
            </a:rPr>
            <a:t>termasuk</a:t>
          </a:r>
          <a:r>
            <a:rPr lang="es-ES" b="0" dirty="0">
              <a:solidFill>
                <a:schemeClr val="tx1"/>
              </a:solidFill>
            </a:rPr>
            <a:t> </a:t>
          </a:r>
          <a:r>
            <a:rPr lang="es-ES" b="0" dirty="0" err="1">
              <a:solidFill>
                <a:schemeClr val="tx1"/>
              </a:solidFill>
            </a:rPr>
            <a:t>pajak</a:t>
          </a:r>
          <a:r>
            <a:rPr lang="es-ES" b="0" dirty="0">
              <a:solidFill>
                <a:schemeClr val="tx1"/>
              </a:solidFill>
            </a:rPr>
            <a:t> dan </a:t>
          </a:r>
          <a:r>
            <a:rPr lang="es-ES" b="0" dirty="0" err="1">
              <a:solidFill>
                <a:schemeClr val="tx1"/>
              </a:solidFill>
            </a:rPr>
            <a:t>layanan</a:t>
          </a:r>
          <a:r>
            <a:rPr lang="es-ES" b="0" dirty="0">
              <a:solidFill>
                <a:schemeClr val="tx1"/>
              </a:solidFill>
            </a:rPr>
            <a:t> </a:t>
          </a:r>
          <a:r>
            <a:rPr lang="es-ES" b="0" dirty="0" err="1">
              <a:solidFill>
                <a:schemeClr val="tx1"/>
              </a:solidFill>
            </a:rPr>
            <a:t>kebersihan</a:t>
          </a:r>
          <a:r>
            <a:rPr lang="es-ES" b="0" dirty="0">
              <a:solidFill>
                <a:schemeClr val="tx1"/>
              </a:solidFill>
            </a:rPr>
            <a:t>.</a:t>
          </a:r>
          <a:endParaRPr lang="en-US" b="0" dirty="0">
            <a:solidFill>
              <a:schemeClr val="tx1"/>
            </a:solidFill>
          </a:endParaRPr>
        </a:p>
      </dgm:t>
    </dgm:pt>
    <dgm:pt modelId="{CF233841-2FFA-4EF3-A29C-131ADD2B0E4D}" type="parTrans" cxnId="{B35526B7-2F75-4B09-9BF1-88EFF0457708}">
      <dgm:prSet/>
      <dgm:spPr/>
      <dgm:t>
        <a:bodyPr/>
        <a:lstStyle/>
        <a:p>
          <a:endParaRPr lang="en-US"/>
        </a:p>
      </dgm:t>
    </dgm:pt>
    <dgm:pt modelId="{8979A1B0-09F5-43C7-A197-0788F1CD6F32}" type="sibTrans" cxnId="{B35526B7-2F75-4B09-9BF1-88EFF0457708}">
      <dgm:prSet/>
      <dgm:spPr/>
      <dgm:t>
        <a:bodyPr/>
        <a:lstStyle/>
        <a:p>
          <a:endParaRPr lang="en-US"/>
        </a:p>
      </dgm:t>
    </dgm:pt>
    <dgm:pt modelId="{224CF469-C495-45B8-9E4A-119EC6AA03FC}" type="pres">
      <dgm:prSet presAssocID="{7BE175C2-43D5-BF47-B71D-4EF4D2107E03}" presName="linear" presStyleCnt="0">
        <dgm:presLayoutVars>
          <dgm:animLvl val="lvl"/>
          <dgm:resizeHandles val="exact"/>
        </dgm:presLayoutVars>
      </dgm:prSet>
      <dgm:spPr/>
    </dgm:pt>
    <dgm:pt modelId="{CA5515A7-FA4D-4B85-9DD9-17359CF050D2}" type="pres">
      <dgm:prSet presAssocID="{870269B6-4112-4E4F-ABD8-795DDFDD3198}" presName="parentText" presStyleLbl="node1" presStyleIdx="0" presStyleCnt="4" custLinFactNeighborX="-5547" custLinFactNeighborY="-95067">
        <dgm:presLayoutVars>
          <dgm:chMax val="0"/>
          <dgm:bulletEnabled val="1"/>
        </dgm:presLayoutVars>
      </dgm:prSet>
      <dgm:spPr/>
    </dgm:pt>
    <dgm:pt modelId="{44DBF284-EFB8-48CB-AA9A-57838DF88D90}" type="pres">
      <dgm:prSet presAssocID="{870269B6-4112-4E4F-ABD8-795DDFDD3198}" presName="childText" presStyleLbl="revTx" presStyleIdx="0" presStyleCnt="4">
        <dgm:presLayoutVars>
          <dgm:bulletEnabled val="1"/>
        </dgm:presLayoutVars>
      </dgm:prSet>
      <dgm:spPr/>
    </dgm:pt>
    <dgm:pt modelId="{BDFA52F3-62EA-4C96-BB5C-8FB251B716DA}" type="pres">
      <dgm:prSet presAssocID="{D635A737-53BB-40E8-9F7E-25DEA43723DD}" presName="parentText" presStyleLbl="node1" presStyleIdx="1" presStyleCnt="4">
        <dgm:presLayoutVars>
          <dgm:chMax val="0"/>
          <dgm:bulletEnabled val="1"/>
        </dgm:presLayoutVars>
      </dgm:prSet>
      <dgm:spPr/>
    </dgm:pt>
    <dgm:pt modelId="{BF6C7C5C-4DA7-4263-BB84-81A1AE71CD95}" type="pres">
      <dgm:prSet presAssocID="{D635A737-53BB-40E8-9F7E-25DEA43723DD}" presName="childText" presStyleLbl="revTx" presStyleIdx="1" presStyleCnt="4">
        <dgm:presLayoutVars>
          <dgm:bulletEnabled val="1"/>
        </dgm:presLayoutVars>
      </dgm:prSet>
      <dgm:spPr/>
    </dgm:pt>
    <dgm:pt modelId="{FDBC0759-66F2-467E-9369-200F1629760F}" type="pres">
      <dgm:prSet presAssocID="{AD48BDF5-8A42-495D-8EC2-8D4C130F5388}" presName="parentText" presStyleLbl="node1" presStyleIdx="2" presStyleCnt="4">
        <dgm:presLayoutVars>
          <dgm:chMax val="0"/>
          <dgm:bulletEnabled val="1"/>
        </dgm:presLayoutVars>
      </dgm:prSet>
      <dgm:spPr/>
    </dgm:pt>
    <dgm:pt modelId="{638A3F7C-2F84-4F41-A838-3C971B8865CC}" type="pres">
      <dgm:prSet presAssocID="{AD48BDF5-8A42-495D-8EC2-8D4C130F5388}" presName="childText" presStyleLbl="revTx" presStyleIdx="2" presStyleCnt="4">
        <dgm:presLayoutVars>
          <dgm:bulletEnabled val="1"/>
        </dgm:presLayoutVars>
      </dgm:prSet>
      <dgm:spPr/>
    </dgm:pt>
    <dgm:pt modelId="{B3D7B2DC-C1EC-4505-999D-EB46CB1444AC}" type="pres">
      <dgm:prSet presAssocID="{B98CED44-B6C5-4625-9048-00B11A954C81}" presName="parentText" presStyleLbl="node1" presStyleIdx="3" presStyleCnt="4">
        <dgm:presLayoutVars>
          <dgm:chMax val="0"/>
          <dgm:bulletEnabled val="1"/>
        </dgm:presLayoutVars>
      </dgm:prSet>
      <dgm:spPr/>
    </dgm:pt>
    <dgm:pt modelId="{532889B1-B716-437B-9ABC-331891505C9F}" type="pres">
      <dgm:prSet presAssocID="{B98CED44-B6C5-4625-9048-00B11A954C81}" presName="childText" presStyleLbl="revTx" presStyleIdx="3" presStyleCnt="4">
        <dgm:presLayoutVars>
          <dgm:bulletEnabled val="1"/>
        </dgm:presLayoutVars>
      </dgm:prSet>
      <dgm:spPr/>
    </dgm:pt>
  </dgm:ptLst>
  <dgm:cxnLst>
    <dgm:cxn modelId="{EAE00509-D398-43B0-8861-1652D4607069}" type="presOf" srcId="{FA84C9E6-EC54-4D7A-8A9B-1FDF486AE5E6}" destId="{BF6C7C5C-4DA7-4263-BB84-81A1AE71CD95}" srcOrd="0" destOrd="0" presId="urn:microsoft.com/office/officeart/2005/8/layout/vList2"/>
    <dgm:cxn modelId="{66736909-8000-4B88-9FD8-5051A39E8B3F}" srcId="{AD48BDF5-8A42-495D-8EC2-8D4C130F5388}" destId="{D5EC020F-F942-4A79-9B2B-0D0D2BA38C29}" srcOrd="1" destOrd="0" parTransId="{1669C232-1025-4809-9978-DAE06BD5495A}" sibTransId="{7DC5EB6C-A9E3-4707-96A3-AEACE1C06807}"/>
    <dgm:cxn modelId="{5AC33E0A-90B1-42B1-8AC1-A9E598D32E30}" srcId="{D635A737-53BB-40E8-9F7E-25DEA43723DD}" destId="{FA84C9E6-EC54-4D7A-8A9B-1FDF486AE5E6}" srcOrd="0" destOrd="0" parTransId="{3F949E46-9D3E-497B-9B2D-AFDF41980D01}" sibTransId="{4D4F38B3-2DC5-4E77-848D-1737FBB7787D}"/>
    <dgm:cxn modelId="{C74C8C0F-8DC6-4960-AD27-8FBBAAF08F92}" type="presOf" srcId="{94E19C9C-8332-481A-BCBF-68B090971170}" destId="{44DBF284-EFB8-48CB-AA9A-57838DF88D90}" srcOrd="0" destOrd="1" presId="urn:microsoft.com/office/officeart/2005/8/layout/vList2"/>
    <dgm:cxn modelId="{E6D25622-EABD-044C-816E-41F198C2B326}" srcId="{7BE175C2-43D5-BF47-B71D-4EF4D2107E03}" destId="{870269B6-4112-4E4F-ABD8-795DDFDD3198}" srcOrd="0" destOrd="0" parTransId="{A1011F09-7E36-094F-8195-C8FACF5F9B59}" sibTransId="{9CF3B767-8600-AA44-91F2-FBC1438A0182}"/>
    <dgm:cxn modelId="{15ED7428-6043-43FE-8079-45C707E98D9F}" type="presOf" srcId="{B98CED44-B6C5-4625-9048-00B11A954C81}" destId="{B3D7B2DC-C1EC-4505-999D-EB46CB1444AC}" srcOrd="0" destOrd="0" presId="urn:microsoft.com/office/officeart/2005/8/layout/vList2"/>
    <dgm:cxn modelId="{970EAB2F-7401-4BA7-9A81-B229AB42E6FE}" srcId="{D635A737-53BB-40E8-9F7E-25DEA43723DD}" destId="{577B22ED-1D73-4D36-AA77-E12E619F7190}" srcOrd="1" destOrd="0" parTransId="{17629527-EFE8-42BA-B579-97397CB17FB9}" sibTransId="{502F75CB-D2E2-4CF3-96EA-F0C194F4DA46}"/>
    <dgm:cxn modelId="{90228E38-B2F7-479C-9C6F-2C1FB1B9B344}" srcId="{AD48BDF5-8A42-495D-8EC2-8D4C130F5388}" destId="{3910511F-500F-4CFB-B790-04641B6DA02A}" srcOrd="0" destOrd="0" parTransId="{D4475D10-354F-4184-B70D-80CED4109ABA}" sibTransId="{3300D3BC-2B9D-4251-8528-7DF80438CB73}"/>
    <dgm:cxn modelId="{72420545-2A7B-42A8-A850-B11999550CE0}" type="presOf" srcId="{870269B6-4112-4E4F-ABD8-795DDFDD3198}" destId="{CA5515A7-FA4D-4B85-9DD9-17359CF050D2}" srcOrd="0" destOrd="0" presId="urn:microsoft.com/office/officeart/2005/8/layout/vList2"/>
    <dgm:cxn modelId="{AA5E6B47-2CCE-4B8E-B92F-31AA23E6C17F}" type="presOf" srcId="{7BE175C2-43D5-BF47-B71D-4EF4D2107E03}" destId="{224CF469-C495-45B8-9E4A-119EC6AA03FC}" srcOrd="0" destOrd="0" presId="urn:microsoft.com/office/officeart/2005/8/layout/vList2"/>
    <dgm:cxn modelId="{92FFA86B-B913-415A-8901-02D9ADC7A92C}" srcId="{870269B6-4112-4E4F-ABD8-795DDFDD3198}" destId="{94E19C9C-8332-481A-BCBF-68B090971170}" srcOrd="1" destOrd="0" parTransId="{7B1834EF-2FE6-432F-8504-EFB31AC4F07F}" sibTransId="{3E3C1297-9F5C-4B4F-BC73-F354255A0ECE}"/>
    <dgm:cxn modelId="{46A90056-6921-487C-AF75-B20F50F156DB}" type="presOf" srcId="{3528E10F-83B6-42A8-8E03-67F33E8ED842}" destId="{44DBF284-EFB8-48CB-AA9A-57838DF88D90}" srcOrd="0" destOrd="0" presId="urn:microsoft.com/office/officeart/2005/8/layout/vList2"/>
    <dgm:cxn modelId="{04099656-3886-498F-B515-0BA31C71E0D2}" srcId="{7BE175C2-43D5-BF47-B71D-4EF4D2107E03}" destId="{AD48BDF5-8A42-495D-8EC2-8D4C130F5388}" srcOrd="2" destOrd="0" parTransId="{7965B4D1-719B-4742-A26B-5F0CC03BD494}" sibTransId="{5603B560-9391-4C62-A4B4-4EC48CAF59CE}"/>
    <dgm:cxn modelId="{84D0E856-14C8-4B9B-9A57-5D7925A4281A}" type="presOf" srcId="{D5EC020F-F942-4A79-9B2B-0D0D2BA38C29}" destId="{638A3F7C-2F84-4F41-A838-3C971B8865CC}" srcOrd="0" destOrd="1" presId="urn:microsoft.com/office/officeart/2005/8/layout/vList2"/>
    <dgm:cxn modelId="{4ACF9381-91EC-4005-A57D-5DEC0ACBA719}" srcId="{7BE175C2-43D5-BF47-B71D-4EF4D2107E03}" destId="{D635A737-53BB-40E8-9F7E-25DEA43723DD}" srcOrd="1" destOrd="0" parTransId="{8247C81B-FDFF-4054-A23C-1AECAC06F9F8}" sibTransId="{5D28FE61-DB11-44E5-A34F-D18CA074F14E}"/>
    <dgm:cxn modelId="{2C4C1694-B68B-41E3-8FC6-3B0320E8588F}" type="presOf" srcId="{AD48BDF5-8A42-495D-8EC2-8D4C130F5388}" destId="{FDBC0759-66F2-467E-9369-200F1629760F}" srcOrd="0" destOrd="0" presId="urn:microsoft.com/office/officeart/2005/8/layout/vList2"/>
    <dgm:cxn modelId="{A8F298B0-80E2-4A2E-83A7-F565CDFBF24A}" srcId="{870269B6-4112-4E4F-ABD8-795DDFDD3198}" destId="{3528E10F-83B6-42A8-8E03-67F33E8ED842}" srcOrd="0" destOrd="0" parTransId="{934619FC-00FF-4020-9C56-AF37F29BA592}" sibTransId="{E8D384CA-6124-476F-8D26-4FA6655CDA30}"/>
    <dgm:cxn modelId="{CF7890B4-C0E1-4166-B6EC-525272F28154}" type="presOf" srcId="{D635A737-53BB-40E8-9F7E-25DEA43723DD}" destId="{BDFA52F3-62EA-4C96-BB5C-8FB251B716DA}" srcOrd="0" destOrd="0" presId="urn:microsoft.com/office/officeart/2005/8/layout/vList2"/>
    <dgm:cxn modelId="{B35526B7-2F75-4B09-9BF1-88EFF0457708}" srcId="{B98CED44-B6C5-4625-9048-00B11A954C81}" destId="{80953894-7781-43F7-A393-EF085385333D}" srcOrd="1" destOrd="0" parTransId="{CF233841-2FFA-4EF3-A29C-131ADD2B0E4D}" sibTransId="{8979A1B0-09F5-43C7-A197-0788F1CD6F32}"/>
    <dgm:cxn modelId="{A18309D5-1EF2-49D6-95BD-1DFEA7080107}" srcId="{7BE175C2-43D5-BF47-B71D-4EF4D2107E03}" destId="{B98CED44-B6C5-4625-9048-00B11A954C81}" srcOrd="3" destOrd="0" parTransId="{280D0B0F-E635-46BC-A29E-19597E83F564}" sibTransId="{DBC4911F-B096-425C-AA74-E8A3858062FA}"/>
    <dgm:cxn modelId="{9CD12AD5-86DD-460E-B18A-041A9D189470}" type="presOf" srcId="{07BAC18F-FF20-4B68-9E80-5CFC226B357E}" destId="{532889B1-B716-437B-9ABC-331891505C9F}" srcOrd="0" destOrd="0" presId="urn:microsoft.com/office/officeart/2005/8/layout/vList2"/>
    <dgm:cxn modelId="{8C4342D8-3684-417B-B2EB-8ECBA2FD606A}" type="presOf" srcId="{80953894-7781-43F7-A393-EF085385333D}" destId="{532889B1-B716-437B-9ABC-331891505C9F}" srcOrd="0" destOrd="1" presId="urn:microsoft.com/office/officeart/2005/8/layout/vList2"/>
    <dgm:cxn modelId="{40683EDC-1CB4-4194-9982-8EF4A2571EF6}" type="presOf" srcId="{577B22ED-1D73-4D36-AA77-E12E619F7190}" destId="{BF6C7C5C-4DA7-4263-BB84-81A1AE71CD95}" srcOrd="0" destOrd="1" presId="urn:microsoft.com/office/officeart/2005/8/layout/vList2"/>
    <dgm:cxn modelId="{4FFD21E1-5029-427E-A263-A1D2BAA0AFB7}" srcId="{B98CED44-B6C5-4625-9048-00B11A954C81}" destId="{07BAC18F-FF20-4B68-9E80-5CFC226B357E}" srcOrd="0" destOrd="0" parTransId="{A974A4B9-CC91-4382-9FFB-8B4E7D2EFB10}" sibTransId="{363427E6-E4FC-493E-A9AC-C90CF6E8E59F}"/>
    <dgm:cxn modelId="{9730A1F5-144E-48BE-B704-B7DFB50529DB}" type="presOf" srcId="{3910511F-500F-4CFB-B790-04641B6DA02A}" destId="{638A3F7C-2F84-4F41-A838-3C971B8865CC}" srcOrd="0" destOrd="0" presId="urn:microsoft.com/office/officeart/2005/8/layout/vList2"/>
    <dgm:cxn modelId="{7254BA47-258F-4E5B-A79F-08FD4BB3787A}" type="presParOf" srcId="{224CF469-C495-45B8-9E4A-119EC6AA03FC}" destId="{CA5515A7-FA4D-4B85-9DD9-17359CF050D2}" srcOrd="0" destOrd="0" presId="urn:microsoft.com/office/officeart/2005/8/layout/vList2"/>
    <dgm:cxn modelId="{B30A6326-659F-4739-A5FB-8A449D98840E}" type="presParOf" srcId="{224CF469-C495-45B8-9E4A-119EC6AA03FC}" destId="{44DBF284-EFB8-48CB-AA9A-57838DF88D90}" srcOrd="1" destOrd="0" presId="urn:microsoft.com/office/officeart/2005/8/layout/vList2"/>
    <dgm:cxn modelId="{BBCA5108-E70C-4F90-8C74-30A5CB4EDB93}" type="presParOf" srcId="{224CF469-C495-45B8-9E4A-119EC6AA03FC}" destId="{BDFA52F3-62EA-4C96-BB5C-8FB251B716DA}" srcOrd="2" destOrd="0" presId="urn:microsoft.com/office/officeart/2005/8/layout/vList2"/>
    <dgm:cxn modelId="{84EA5875-2381-4704-85EA-DD3D610390AE}" type="presParOf" srcId="{224CF469-C495-45B8-9E4A-119EC6AA03FC}" destId="{BF6C7C5C-4DA7-4263-BB84-81A1AE71CD95}" srcOrd="3" destOrd="0" presId="urn:microsoft.com/office/officeart/2005/8/layout/vList2"/>
    <dgm:cxn modelId="{96161DE4-F57B-4323-B56C-887D0482E05F}" type="presParOf" srcId="{224CF469-C495-45B8-9E4A-119EC6AA03FC}" destId="{FDBC0759-66F2-467E-9369-200F1629760F}" srcOrd="4" destOrd="0" presId="urn:microsoft.com/office/officeart/2005/8/layout/vList2"/>
    <dgm:cxn modelId="{EA8A156D-6913-4EC2-A6AD-72F9EEFE2825}" type="presParOf" srcId="{224CF469-C495-45B8-9E4A-119EC6AA03FC}" destId="{638A3F7C-2F84-4F41-A838-3C971B8865CC}" srcOrd="5" destOrd="0" presId="urn:microsoft.com/office/officeart/2005/8/layout/vList2"/>
    <dgm:cxn modelId="{0C1BADE6-6FAC-4525-804E-DAE0279FAC74}" type="presParOf" srcId="{224CF469-C495-45B8-9E4A-119EC6AA03FC}" destId="{B3D7B2DC-C1EC-4505-999D-EB46CB1444AC}" srcOrd="6" destOrd="0" presId="urn:microsoft.com/office/officeart/2005/8/layout/vList2"/>
    <dgm:cxn modelId="{9449F568-0021-49A9-9F1D-44F49B0A986C}" type="presParOf" srcId="{224CF469-C495-45B8-9E4A-119EC6AA03FC}" destId="{532889B1-B716-437B-9ABC-331891505C9F}"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808513A9-E9FE-4657-8604-57834B51192B}" type="doc">
      <dgm:prSet loTypeId="urn:microsoft.com/office/officeart/2005/8/layout/list1" loCatId="list" qsTypeId="urn:microsoft.com/office/officeart/2005/8/quickstyle/simple2" qsCatId="simple" csTypeId="urn:microsoft.com/office/officeart/2005/8/colors/accent0_2" csCatId="mainScheme" phldr="1"/>
      <dgm:spPr/>
      <dgm:t>
        <a:bodyPr/>
        <a:lstStyle/>
        <a:p>
          <a:endParaRPr lang="en-US"/>
        </a:p>
      </dgm:t>
    </dgm:pt>
    <dgm:pt modelId="{9173AA1F-D24A-483E-8660-3177E8D64DAF}">
      <dgm:prSet phldrT="[Text]" custT="1"/>
      <dgm:spPr/>
      <dgm:t>
        <a:bodyPr/>
        <a:lstStyle/>
        <a:p>
          <a:pPr algn="just">
            <a:lnSpc>
              <a:spcPct val="100000"/>
            </a:lnSpc>
          </a:pPr>
          <a:r>
            <a:rPr lang="en-US" sz="1400" i="1" dirty="0">
              <a:solidFill>
                <a:schemeClr val="tx1"/>
              </a:solidFill>
            </a:rPr>
            <a:t>Prevention Costs </a:t>
          </a:r>
          <a:r>
            <a:rPr lang="en-US" sz="1400" dirty="0">
              <a:solidFill>
                <a:schemeClr val="tx1"/>
              </a:solidFill>
            </a:rPr>
            <a:t>(</a:t>
          </a:r>
          <a:r>
            <a:rPr lang="en-US" sz="1400" dirty="0" err="1">
              <a:solidFill>
                <a:schemeClr val="tx1"/>
              </a:solidFill>
            </a:rPr>
            <a:t>Biaya</a:t>
          </a:r>
          <a:r>
            <a:rPr lang="en-US" sz="1400" dirty="0">
              <a:solidFill>
                <a:schemeClr val="tx1"/>
              </a:solidFill>
            </a:rPr>
            <a:t> </a:t>
          </a:r>
          <a:r>
            <a:rPr lang="en-US" sz="1400" dirty="0" err="1">
              <a:solidFill>
                <a:schemeClr val="tx1"/>
              </a:solidFill>
            </a:rPr>
            <a:t>Pencegahan</a:t>
          </a:r>
          <a:r>
            <a:rPr lang="en-US" sz="1400" dirty="0">
              <a:solidFill>
                <a:schemeClr val="tx1"/>
              </a:solidFill>
            </a:rPr>
            <a:t>) </a:t>
          </a:r>
        </a:p>
      </dgm:t>
    </dgm:pt>
    <dgm:pt modelId="{0D943954-56DF-489F-A2F8-9B9989DF31F5}" type="parTrans" cxnId="{A90958E8-146F-4143-9BFA-8EB94508D984}">
      <dgm:prSet/>
      <dgm:spPr/>
      <dgm:t>
        <a:bodyPr/>
        <a:lstStyle/>
        <a:p>
          <a:pPr algn="just">
            <a:lnSpc>
              <a:spcPct val="100000"/>
            </a:lnSpc>
          </a:pPr>
          <a:endParaRPr lang="en-US" sz="1400"/>
        </a:p>
      </dgm:t>
    </dgm:pt>
    <dgm:pt modelId="{E36EF707-2D55-48DC-ACF6-038F042B032C}" type="sibTrans" cxnId="{A90958E8-146F-4143-9BFA-8EB94508D984}">
      <dgm:prSet/>
      <dgm:spPr/>
      <dgm:t>
        <a:bodyPr/>
        <a:lstStyle/>
        <a:p>
          <a:pPr algn="just">
            <a:lnSpc>
              <a:spcPct val="100000"/>
            </a:lnSpc>
          </a:pPr>
          <a:endParaRPr lang="en-US" sz="1400"/>
        </a:p>
      </dgm:t>
    </dgm:pt>
    <dgm:pt modelId="{2179096A-58DE-4F1D-B3BA-A3913070972C}">
      <dgm:prSet phldrT="[Text]" custT="1"/>
      <dgm:spPr/>
      <dgm:t>
        <a:bodyPr/>
        <a:lstStyle/>
        <a:p>
          <a:pPr algn="just">
            <a:lnSpc>
              <a:spcPct val="100000"/>
            </a:lnSpc>
          </a:pPr>
          <a:r>
            <a:rPr lang="en-US" sz="1400" i="1" dirty="0">
              <a:solidFill>
                <a:schemeClr val="tx1"/>
              </a:solidFill>
            </a:rPr>
            <a:t>Quality planning </a:t>
          </a:r>
          <a:r>
            <a:rPr lang="en-US" sz="1400" dirty="0">
              <a:solidFill>
                <a:schemeClr val="tx1"/>
              </a:solidFill>
            </a:rPr>
            <a:t>(</a:t>
          </a:r>
          <a:r>
            <a:rPr lang="en-US" sz="1400" dirty="0" err="1">
              <a:solidFill>
                <a:schemeClr val="tx1"/>
              </a:solidFill>
            </a:rPr>
            <a:t>Perencanaan</a:t>
          </a:r>
          <a:r>
            <a:rPr lang="en-US" sz="1400" dirty="0">
              <a:solidFill>
                <a:schemeClr val="tx1"/>
              </a:solidFill>
            </a:rPr>
            <a:t> </a:t>
          </a:r>
          <a:r>
            <a:rPr lang="en-US" sz="1400" dirty="0" err="1">
              <a:solidFill>
                <a:schemeClr val="tx1"/>
              </a:solidFill>
            </a:rPr>
            <a:t>kualitas</a:t>
          </a:r>
          <a:r>
            <a:rPr lang="en-US" sz="1400" dirty="0">
              <a:solidFill>
                <a:schemeClr val="tx1"/>
              </a:solidFill>
            </a:rPr>
            <a:t>)</a:t>
          </a:r>
        </a:p>
      </dgm:t>
    </dgm:pt>
    <dgm:pt modelId="{47040374-77E8-42EB-8164-322CE081FCDB}" type="parTrans" cxnId="{E23EC437-2235-4791-9A5A-89566025EA16}">
      <dgm:prSet/>
      <dgm:spPr/>
      <dgm:t>
        <a:bodyPr/>
        <a:lstStyle/>
        <a:p>
          <a:pPr algn="just">
            <a:lnSpc>
              <a:spcPct val="100000"/>
            </a:lnSpc>
          </a:pPr>
          <a:endParaRPr lang="en-US" sz="1400"/>
        </a:p>
      </dgm:t>
    </dgm:pt>
    <dgm:pt modelId="{D4496F8F-C4B8-4E11-A1D0-DF171EA42EAA}" type="sibTrans" cxnId="{E23EC437-2235-4791-9A5A-89566025EA16}">
      <dgm:prSet/>
      <dgm:spPr/>
      <dgm:t>
        <a:bodyPr/>
        <a:lstStyle/>
        <a:p>
          <a:pPr algn="just">
            <a:lnSpc>
              <a:spcPct val="100000"/>
            </a:lnSpc>
          </a:pPr>
          <a:endParaRPr lang="en-US" sz="1400"/>
        </a:p>
      </dgm:t>
    </dgm:pt>
    <dgm:pt modelId="{01AE7ABE-0436-4B86-847C-9222818C1388}">
      <dgm:prSet phldrT="[Text]" custT="1"/>
      <dgm:spPr/>
      <dgm:t>
        <a:bodyPr/>
        <a:lstStyle/>
        <a:p>
          <a:pPr algn="just">
            <a:lnSpc>
              <a:spcPct val="100000"/>
            </a:lnSpc>
          </a:pPr>
          <a:r>
            <a:rPr lang="en-US" sz="1400" i="1" dirty="0">
              <a:solidFill>
                <a:schemeClr val="tx1"/>
              </a:solidFill>
            </a:rPr>
            <a:t>Process control (</a:t>
          </a:r>
          <a:r>
            <a:rPr lang="en-US" sz="1400" i="1" dirty="0" err="1">
              <a:solidFill>
                <a:schemeClr val="tx1"/>
              </a:solidFill>
            </a:rPr>
            <a:t>Kontrol</a:t>
          </a:r>
          <a:r>
            <a:rPr lang="en-US" sz="1400" i="1" dirty="0">
              <a:solidFill>
                <a:schemeClr val="tx1"/>
              </a:solidFill>
            </a:rPr>
            <a:t> Proses)</a:t>
          </a:r>
        </a:p>
      </dgm:t>
    </dgm:pt>
    <dgm:pt modelId="{69F06A6F-FCEF-4383-89C7-FFB6C0EE15AC}" type="parTrans" cxnId="{268A3CC7-545D-483D-9915-2C6E894CA772}">
      <dgm:prSet/>
      <dgm:spPr/>
      <dgm:t>
        <a:bodyPr/>
        <a:lstStyle/>
        <a:p>
          <a:pPr algn="just">
            <a:lnSpc>
              <a:spcPct val="100000"/>
            </a:lnSpc>
          </a:pPr>
          <a:endParaRPr lang="en-US" sz="1400"/>
        </a:p>
      </dgm:t>
    </dgm:pt>
    <dgm:pt modelId="{26056DD0-C140-4065-AB03-32CE633B047E}" type="sibTrans" cxnId="{268A3CC7-545D-483D-9915-2C6E894CA772}">
      <dgm:prSet/>
      <dgm:spPr/>
      <dgm:t>
        <a:bodyPr/>
        <a:lstStyle/>
        <a:p>
          <a:pPr algn="just">
            <a:lnSpc>
              <a:spcPct val="100000"/>
            </a:lnSpc>
          </a:pPr>
          <a:endParaRPr lang="en-US" sz="1400"/>
        </a:p>
      </dgm:t>
    </dgm:pt>
    <dgm:pt modelId="{DF8BBC75-F88D-46BC-BD98-B9A7B4D41E47}">
      <dgm:prSet custT="1"/>
      <dgm:spPr/>
      <dgm:t>
        <a:bodyPr/>
        <a:lstStyle/>
        <a:p>
          <a:pPr algn="just">
            <a:lnSpc>
              <a:spcPct val="100000"/>
            </a:lnSpc>
          </a:pPr>
          <a:r>
            <a:rPr lang="en-US" sz="1400" dirty="0" err="1">
              <a:solidFill>
                <a:schemeClr val="tx1"/>
              </a:solidFill>
            </a:rPr>
            <a:t>Biaya</a:t>
          </a:r>
          <a:r>
            <a:rPr lang="en-US" sz="1400" dirty="0">
              <a:solidFill>
                <a:schemeClr val="tx1"/>
              </a:solidFill>
            </a:rPr>
            <a:t> yang </a:t>
          </a:r>
          <a:r>
            <a:rPr lang="en-US" sz="1400" dirty="0" err="1">
              <a:solidFill>
                <a:schemeClr val="tx1"/>
              </a:solidFill>
            </a:rPr>
            <a:t>terkait</a:t>
          </a:r>
          <a:r>
            <a:rPr lang="en-US" sz="1400" dirty="0">
              <a:solidFill>
                <a:schemeClr val="tx1"/>
              </a:solidFill>
            </a:rPr>
            <a:t> </a:t>
          </a:r>
          <a:r>
            <a:rPr lang="en-US" sz="1400" dirty="0" err="1">
              <a:solidFill>
                <a:schemeClr val="tx1"/>
              </a:solidFill>
            </a:rPr>
            <a:t>dengan</a:t>
          </a:r>
          <a:r>
            <a:rPr lang="en-US" sz="1400" dirty="0">
              <a:solidFill>
                <a:schemeClr val="tx1"/>
              </a:solidFill>
            </a:rPr>
            <a:t> </a:t>
          </a:r>
          <a:r>
            <a:rPr lang="en-US" sz="1400" dirty="0" err="1">
              <a:solidFill>
                <a:schemeClr val="tx1"/>
              </a:solidFill>
            </a:rPr>
            <a:t>upaya</a:t>
          </a:r>
          <a:r>
            <a:rPr lang="en-US" sz="1400" dirty="0">
              <a:solidFill>
                <a:schemeClr val="tx1"/>
              </a:solidFill>
            </a:rPr>
            <a:t> </a:t>
          </a:r>
          <a:r>
            <a:rPr lang="en-US" sz="1400" dirty="0" err="1">
              <a:solidFill>
                <a:schemeClr val="tx1"/>
              </a:solidFill>
            </a:rPr>
            <a:t>dalam</a:t>
          </a:r>
          <a:r>
            <a:rPr lang="en-US" sz="1400" dirty="0">
              <a:solidFill>
                <a:schemeClr val="tx1"/>
              </a:solidFill>
            </a:rPr>
            <a:t> </a:t>
          </a:r>
          <a:r>
            <a:rPr lang="en-US" sz="1400" dirty="0" err="1">
              <a:solidFill>
                <a:schemeClr val="tx1"/>
              </a:solidFill>
            </a:rPr>
            <a:t>desain</a:t>
          </a:r>
          <a:r>
            <a:rPr lang="en-US" sz="1400" dirty="0">
              <a:solidFill>
                <a:schemeClr val="tx1"/>
              </a:solidFill>
            </a:rPr>
            <a:t> </a:t>
          </a:r>
          <a:r>
            <a:rPr lang="en-US" sz="1400" dirty="0" err="1">
              <a:solidFill>
                <a:schemeClr val="tx1"/>
              </a:solidFill>
            </a:rPr>
            <a:t>dan</a:t>
          </a:r>
          <a:r>
            <a:rPr lang="en-US" sz="1400" dirty="0">
              <a:solidFill>
                <a:schemeClr val="tx1"/>
              </a:solidFill>
            </a:rPr>
            <a:t> </a:t>
          </a:r>
          <a:r>
            <a:rPr lang="en-US" sz="1400" dirty="0" err="1">
              <a:solidFill>
                <a:schemeClr val="tx1"/>
              </a:solidFill>
            </a:rPr>
            <a:t>manufaktur</a:t>
          </a:r>
          <a:r>
            <a:rPr lang="en-US" sz="1400" dirty="0">
              <a:solidFill>
                <a:schemeClr val="tx1"/>
              </a:solidFill>
            </a:rPr>
            <a:t> yang </a:t>
          </a:r>
          <a:r>
            <a:rPr lang="en-US" sz="1400" dirty="0" err="1">
              <a:solidFill>
                <a:schemeClr val="tx1"/>
              </a:solidFill>
            </a:rPr>
            <a:t>diarahkan</a:t>
          </a:r>
          <a:r>
            <a:rPr lang="en-US" sz="1400" dirty="0">
              <a:solidFill>
                <a:schemeClr val="tx1"/>
              </a:solidFill>
            </a:rPr>
            <a:t> </a:t>
          </a:r>
          <a:r>
            <a:rPr lang="en-US" sz="1400" dirty="0" err="1">
              <a:solidFill>
                <a:schemeClr val="tx1"/>
              </a:solidFill>
            </a:rPr>
            <a:t>pada</a:t>
          </a:r>
          <a:r>
            <a:rPr lang="en-US" sz="1400" dirty="0">
              <a:solidFill>
                <a:schemeClr val="tx1"/>
              </a:solidFill>
            </a:rPr>
            <a:t> </a:t>
          </a:r>
          <a:r>
            <a:rPr lang="en-US" sz="1400" dirty="0" err="1">
              <a:solidFill>
                <a:schemeClr val="tx1"/>
              </a:solidFill>
            </a:rPr>
            <a:t>pencegahan</a:t>
          </a:r>
          <a:r>
            <a:rPr lang="en-US" sz="1400" dirty="0">
              <a:solidFill>
                <a:schemeClr val="tx1"/>
              </a:solidFill>
            </a:rPr>
            <a:t> </a:t>
          </a:r>
          <a:r>
            <a:rPr lang="en-US" sz="1400" dirty="0" err="1">
              <a:solidFill>
                <a:schemeClr val="tx1"/>
              </a:solidFill>
            </a:rPr>
            <a:t>ketidaksesuaian</a:t>
          </a:r>
          <a:r>
            <a:rPr lang="en-US" sz="1400" dirty="0">
              <a:solidFill>
                <a:schemeClr val="tx1"/>
              </a:solidFill>
            </a:rPr>
            <a:t>.</a:t>
          </a:r>
        </a:p>
      </dgm:t>
    </dgm:pt>
    <dgm:pt modelId="{6D29530F-E62D-4CF3-A1D4-5873C233854B}" type="parTrans" cxnId="{3CFEEB5C-7676-41E8-BD14-ED8B99544CBA}">
      <dgm:prSet/>
      <dgm:spPr/>
      <dgm:t>
        <a:bodyPr/>
        <a:lstStyle/>
        <a:p>
          <a:pPr algn="just">
            <a:lnSpc>
              <a:spcPct val="100000"/>
            </a:lnSpc>
          </a:pPr>
          <a:endParaRPr lang="en-US" sz="1400"/>
        </a:p>
      </dgm:t>
    </dgm:pt>
    <dgm:pt modelId="{D39EFF9F-F3BC-4F2E-8995-09C703166B4D}" type="sibTrans" cxnId="{3CFEEB5C-7676-41E8-BD14-ED8B99544CBA}">
      <dgm:prSet/>
      <dgm:spPr/>
      <dgm:t>
        <a:bodyPr/>
        <a:lstStyle/>
        <a:p>
          <a:pPr algn="just">
            <a:lnSpc>
              <a:spcPct val="100000"/>
            </a:lnSpc>
          </a:pPr>
          <a:endParaRPr lang="en-US" sz="1400"/>
        </a:p>
      </dgm:t>
    </dgm:pt>
    <dgm:pt modelId="{3B08F5EC-F9DD-42B2-9BDC-28B09B039D8D}">
      <dgm:prSet custT="1"/>
      <dgm:spPr/>
      <dgm:t>
        <a:bodyPr/>
        <a:lstStyle/>
        <a:p>
          <a:pPr algn="just">
            <a:lnSpc>
              <a:spcPct val="100000"/>
            </a:lnSpc>
          </a:pPr>
          <a:r>
            <a:rPr lang="en-US" sz="1400" dirty="0" err="1">
              <a:solidFill>
                <a:schemeClr val="tx1"/>
              </a:solidFill>
            </a:rPr>
            <a:t>Biaya</a:t>
          </a:r>
          <a:r>
            <a:rPr lang="en-US" sz="1400" dirty="0">
              <a:solidFill>
                <a:schemeClr val="tx1"/>
              </a:solidFill>
            </a:rPr>
            <a:t> yang </a:t>
          </a:r>
          <a:r>
            <a:rPr lang="en-US" sz="1400" dirty="0" err="1">
              <a:solidFill>
                <a:schemeClr val="tx1"/>
              </a:solidFill>
            </a:rPr>
            <a:t>terkait</a:t>
          </a:r>
          <a:r>
            <a:rPr lang="en-US" sz="1400" dirty="0">
              <a:solidFill>
                <a:schemeClr val="tx1"/>
              </a:solidFill>
            </a:rPr>
            <a:t> </a:t>
          </a:r>
          <a:r>
            <a:rPr lang="en-US" sz="1400" dirty="0" err="1">
              <a:solidFill>
                <a:schemeClr val="tx1"/>
              </a:solidFill>
            </a:rPr>
            <a:t>dengan</a:t>
          </a:r>
          <a:r>
            <a:rPr lang="en-US" sz="1400" dirty="0">
              <a:solidFill>
                <a:schemeClr val="tx1"/>
              </a:solidFill>
            </a:rPr>
            <a:t> </a:t>
          </a:r>
          <a:r>
            <a:rPr lang="en-US" sz="1400" dirty="0" err="1">
              <a:solidFill>
                <a:schemeClr val="tx1"/>
              </a:solidFill>
            </a:rPr>
            <a:t>perencanaan</a:t>
          </a:r>
          <a:r>
            <a:rPr lang="en-US" sz="1400" dirty="0">
              <a:solidFill>
                <a:schemeClr val="tx1"/>
              </a:solidFill>
            </a:rPr>
            <a:t> </a:t>
          </a:r>
          <a:r>
            <a:rPr lang="en-US" sz="1400" dirty="0" err="1">
              <a:solidFill>
                <a:schemeClr val="tx1"/>
              </a:solidFill>
            </a:rPr>
            <a:t>kualitas</a:t>
          </a:r>
          <a:r>
            <a:rPr lang="en-US" sz="1400" dirty="0">
              <a:solidFill>
                <a:schemeClr val="tx1"/>
              </a:solidFill>
            </a:rPr>
            <a:t> </a:t>
          </a:r>
          <a:r>
            <a:rPr lang="en-US" sz="1400" dirty="0" err="1">
              <a:solidFill>
                <a:schemeClr val="tx1"/>
              </a:solidFill>
            </a:rPr>
            <a:t>keseluruhan</a:t>
          </a:r>
          <a:r>
            <a:rPr lang="en-US" sz="1400" dirty="0">
              <a:solidFill>
                <a:schemeClr val="tx1"/>
              </a:solidFill>
            </a:rPr>
            <a:t>, </a:t>
          </a:r>
          <a:r>
            <a:rPr lang="en-US" sz="1400" dirty="0" err="1">
              <a:solidFill>
                <a:schemeClr val="tx1"/>
              </a:solidFill>
            </a:rPr>
            <a:t>rencana</a:t>
          </a:r>
          <a:r>
            <a:rPr lang="en-US" sz="1400" dirty="0">
              <a:solidFill>
                <a:schemeClr val="tx1"/>
              </a:solidFill>
            </a:rPr>
            <a:t> </a:t>
          </a:r>
          <a:r>
            <a:rPr lang="en-US" sz="1400" dirty="0" err="1">
              <a:solidFill>
                <a:schemeClr val="tx1"/>
              </a:solidFill>
            </a:rPr>
            <a:t>inspeksi</a:t>
          </a:r>
          <a:r>
            <a:rPr lang="en-US" sz="1400" dirty="0">
              <a:solidFill>
                <a:schemeClr val="tx1"/>
              </a:solidFill>
            </a:rPr>
            <a:t>, </a:t>
          </a:r>
          <a:r>
            <a:rPr lang="en-US" sz="1400" dirty="0" err="1">
              <a:solidFill>
                <a:schemeClr val="tx1"/>
              </a:solidFill>
            </a:rPr>
            <a:t>rencana</a:t>
          </a:r>
          <a:r>
            <a:rPr lang="en-US" sz="1400" dirty="0">
              <a:solidFill>
                <a:schemeClr val="tx1"/>
              </a:solidFill>
            </a:rPr>
            <a:t> </a:t>
          </a:r>
          <a:r>
            <a:rPr lang="en-US" sz="1400" dirty="0" err="1">
              <a:solidFill>
                <a:schemeClr val="tx1"/>
              </a:solidFill>
            </a:rPr>
            <a:t>keandalan</a:t>
          </a:r>
          <a:r>
            <a:rPr lang="en-US" sz="1400" dirty="0">
              <a:solidFill>
                <a:schemeClr val="tx1"/>
              </a:solidFill>
            </a:rPr>
            <a:t>, </a:t>
          </a:r>
          <a:r>
            <a:rPr lang="en-US" sz="1400" dirty="0" err="1">
              <a:solidFill>
                <a:schemeClr val="tx1"/>
              </a:solidFill>
            </a:rPr>
            <a:t>sistem</a:t>
          </a:r>
          <a:r>
            <a:rPr lang="en-US" sz="1400" dirty="0">
              <a:solidFill>
                <a:schemeClr val="tx1"/>
              </a:solidFill>
            </a:rPr>
            <a:t> data, </a:t>
          </a:r>
          <a:r>
            <a:rPr lang="en-US" sz="1400" dirty="0" err="1">
              <a:solidFill>
                <a:schemeClr val="tx1"/>
              </a:solidFill>
            </a:rPr>
            <a:t>dan</a:t>
          </a:r>
          <a:r>
            <a:rPr lang="en-US" sz="1400" dirty="0">
              <a:solidFill>
                <a:schemeClr val="tx1"/>
              </a:solidFill>
            </a:rPr>
            <a:t> </a:t>
          </a:r>
          <a:r>
            <a:rPr lang="en-US" sz="1400" dirty="0" err="1">
              <a:solidFill>
                <a:schemeClr val="tx1"/>
              </a:solidFill>
            </a:rPr>
            <a:t>semua</a:t>
          </a:r>
          <a:r>
            <a:rPr lang="en-US" sz="1400" dirty="0">
              <a:solidFill>
                <a:schemeClr val="tx1"/>
              </a:solidFill>
            </a:rPr>
            <a:t> </a:t>
          </a:r>
          <a:r>
            <a:rPr lang="en-US" sz="1400" dirty="0" err="1">
              <a:solidFill>
                <a:schemeClr val="tx1"/>
              </a:solidFill>
            </a:rPr>
            <a:t>rencana</a:t>
          </a:r>
          <a:r>
            <a:rPr lang="en-US" sz="1400" dirty="0">
              <a:solidFill>
                <a:schemeClr val="tx1"/>
              </a:solidFill>
            </a:rPr>
            <a:t> </a:t>
          </a:r>
          <a:r>
            <a:rPr lang="en-US" sz="1400" dirty="0" err="1">
              <a:solidFill>
                <a:schemeClr val="tx1"/>
              </a:solidFill>
            </a:rPr>
            <a:t>khusus</a:t>
          </a:r>
          <a:r>
            <a:rPr lang="en-US" sz="1400" dirty="0">
              <a:solidFill>
                <a:schemeClr val="tx1"/>
              </a:solidFill>
            </a:rPr>
            <a:t> </a:t>
          </a:r>
          <a:r>
            <a:rPr lang="en-US" sz="1400" dirty="0" err="1">
              <a:solidFill>
                <a:schemeClr val="tx1"/>
              </a:solidFill>
            </a:rPr>
            <a:t>dan</a:t>
          </a:r>
          <a:r>
            <a:rPr lang="en-US" sz="1400" dirty="0">
              <a:solidFill>
                <a:schemeClr val="tx1"/>
              </a:solidFill>
            </a:rPr>
            <a:t> </a:t>
          </a:r>
          <a:r>
            <a:rPr lang="en-US" sz="1400" dirty="0" err="1">
              <a:solidFill>
                <a:schemeClr val="tx1"/>
              </a:solidFill>
            </a:rPr>
            <a:t>kegiatan</a:t>
          </a:r>
          <a:r>
            <a:rPr lang="en-US" sz="1400" dirty="0">
              <a:solidFill>
                <a:schemeClr val="tx1"/>
              </a:solidFill>
            </a:rPr>
            <a:t> </a:t>
          </a:r>
          <a:r>
            <a:rPr lang="en-US" sz="1400" dirty="0" err="1">
              <a:solidFill>
                <a:schemeClr val="tx1"/>
              </a:solidFill>
            </a:rPr>
            <a:t>fungsi</a:t>
          </a:r>
          <a:r>
            <a:rPr lang="en-US" sz="1400" dirty="0">
              <a:solidFill>
                <a:schemeClr val="tx1"/>
              </a:solidFill>
            </a:rPr>
            <a:t> </a:t>
          </a:r>
          <a:r>
            <a:rPr lang="en-US" sz="1400" dirty="0" err="1">
              <a:solidFill>
                <a:schemeClr val="tx1"/>
              </a:solidFill>
            </a:rPr>
            <a:t>jaminan</a:t>
          </a:r>
          <a:r>
            <a:rPr lang="en-US" sz="1400" dirty="0">
              <a:solidFill>
                <a:schemeClr val="tx1"/>
              </a:solidFill>
            </a:rPr>
            <a:t> </a:t>
          </a:r>
          <a:r>
            <a:rPr lang="en-US" sz="1400" dirty="0" err="1">
              <a:solidFill>
                <a:schemeClr val="tx1"/>
              </a:solidFill>
            </a:rPr>
            <a:t>kualitas</a:t>
          </a:r>
          <a:r>
            <a:rPr lang="en-US" sz="1400" dirty="0">
              <a:solidFill>
                <a:schemeClr val="tx1"/>
              </a:solidFill>
            </a:rPr>
            <a:t>; </a:t>
          </a:r>
          <a:r>
            <a:rPr lang="en-US" sz="1400" dirty="0" err="1">
              <a:solidFill>
                <a:schemeClr val="tx1"/>
              </a:solidFill>
            </a:rPr>
            <a:t>penyusunan</a:t>
          </a:r>
          <a:r>
            <a:rPr lang="en-US" sz="1400" dirty="0">
              <a:solidFill>
                <a:schemeClr val="tx1"/>
              </a:solidFill>
            </a:rPr>
            <a:t> manual </a:t>
          </a:r>
          <a:r>
            <a:rPr lang="en-US" sz="1400" dirty="0" err="1">
              <a:solidFill>
                <a:schemeClr val="tx1"/>
              </a:solidFill>
            </a:rPr>
            <a:t>dan</a:t>
          </a:r>
          <a:r>
            <a:rPr lang="en-US" sz="1400" dirty="0">
              <a:solidFill>
                <a:schemeClr val="tx1"/>
              </a:solidFill>
            </a:rPr>
            <a:t> </a:t>
          </a:r>
          <a:r>
            <a:rPr lang="en-US" sz="1400" dirty="0" err="1">
              <a:solidFill>
                <a:schemeClr val="tx1"/>
              </a:solidFill>
            </a:rPr>
            <a:t>prosedur</a:t>
          </a:r>
          <a:r>
            <a:rPr lang="en-US" sz="1400" dirty="0">
              <a:solidFill>
                <a:schemeClr val="tx1"/>
              </a:solidFill>
            </a:rPr>
            <a:t> yang </a:t>
          </a:r>
          <a:r>
            <a:rPr lang="en-US" sz="1400" dirty="0" err="1">
              <a:solidFill>
                <a:schemeClr val="tx1"/>
              </a:solidFill>
            </a:rPr>
            <a:t>digunakan</a:t>
          </a:r>
          <a:r>
            <a:rPr lang="en-US" sz="1400" dirty="0">
              <a:solidFill>
                <a:schemeClr val="tx1"/>
              </a:solidFill>
            </a:rPr>
            <a:t> </a:t>
          </a:r>
          <a:r>
            <a:rPr lang="en-US" sz="1400" dirty="0" err="1">
              <a:solidFill>
                <a:schemeClr val="tx1"/>
              </a:solidFill>
            </a:rPr>
            <a:t>untuk</a:t>
          </a:r>
          <a:r>
            <a:rPr lang="en-US" sz="1400" dirty="0">
              <a:solidFill>
                <a:schemeClr val="tx1"/>
              </a:solidFill>
            </a:rPr>
            <a:t> </a:t>
          </a:r>
          <a:r>
            <a:rPr lang="en-US" sz="1400" dirty="0" err="1">
              <a:solidFill>
                <a:schemeClr val="tx1"/>
              </a:solidFill>
            </a:rPr>
            <a:t>mengkomunikasikan</a:t>
          </a:r>
          <a:r>
            <a:rPr lang="en-US" sz="1400" dirty="0">
              <a:solidFill>
                <a:schemeClr val="tx1"/>
              </a:solidFill>
            </a:rPr>
            <a:t> </a:t>
          </a:r>
          <a:r>
            <a:rPr lang="en-US" sz="1400" dirty="0" err="1">
              <a:solidFill>
                <a:schemeClr val="tx1"/>
              </a:solidFill>
            </a:rPr>
            <a:t>rencana</a:t>
          </a:r>
          <a:r>
            <a:rPr lang="en-US" sz="1400" dirty="0">
              <a:solidFill>
                <a:schemeClr val="tx1"/>
              </a:solidFill>
            </a:rPr>
            <a:t> </a:t>
          </a:r>
          <a:r>
            <a:rPr lang="en-US" sz="1400" dirty="0" err="1">
              <a:solidFill>
                <a:schemeClr val="tx1"/>
              </a:solidFill>
            </a:rPr>
            <a:t>mutu</a:t>
          </a:r>
          <a:r>
            <a:rPr lang="en-US" sz="1400" dirty="0">
              <a:solidFill>
                <a:schemeClr val="tx1"/>
              </a:solidFill>
            </a:rPr>
            <a:t>.</a:t>
          </a:r>
        </a:p>
      </dgm:t>
    </dgm:pt>
    <dgm:pt modelId="{1F6906CB-69EC-4903-9D17-E002AA026F60}" type="parTrans" cxnId="{E444354F-409C-4383-BD08-CAC089838CAD}">
      <dgm:prSet/>
      <dgm:spPr/>
      <dgm:t>
        <a:bodyPr/>
        <a:lstStyle/>
        <a:p>
          <a:pPr algn="just">
            <a:lnSpc>
              <a:spcPct val="100000"/>
            </a:lnSpc>
          </a:pPr>
          <a:endParaRPr lang="en-US" sz="1400"/>
        </a:p>
      </dgm:t>
    </dgm:pt>
    <dgm:pt modelId="{EF341686-CE0F-42FE-B106-9C7DA4E83CE9}" type="sibTrans" cxnId="{E444354F-409C-4383-BD08-CAC089838CAD}">
      <dgm:prSet/>
      <dgm:spPr/>
      <dgm:t>
        <a:bodyPr/>
        <a:lstStyle/>
        <a:p>
          <a:pPr algn="just">
            <a:lnSpc>
              <a:spcPct val="100000"/>
            </a:lnSpc>
          </a:pPr>
          <a:endParaRPr lang="en-US" sz="1400"/>
        </a:p>
      </dgm:t>
    </dgm:pt>
    <dgm:pt modelId="{6D785F02-E5D6-4CEE-9CC5-37EB3B676723}">
      <dgm:prSet phldrT="[Text]" custT="1"/>
      <dgm:spPr/>
      <dgm:t>
        <a:bodyPr/>
        <a:lstStyle/>
        <a:p>
          <a:pPr algn="just">
            <a:lnSpc>
              <a:spcPct val="100000"/>
            </a:lnSpc>
          </a:pPr>
          <a:r>
            <a:rPr lang="en-US" sz="1400" i="0" dirty="0" err="1">
              <a:solidFill>
                <a:schemeClr val="tx1"/>
              </a:solidFill>
            </a:rPr>
            <a:t>Biaya</a:t>
          </a:r>
          <a:r>
            <a:rPr lang="en-US" sz="1400" i="0" dirty="0">
              <a:solidFill>
                <a:schemeClr val="tx1"/>
              </a:solidFill>
            </a:rPr>
            <a:t> </a:t>
          </a:r>
          <a:r>
            <a:rPr lang="en-US" sz="1400" i="0" dirty="0" err="1">
              <a:solidFill>
                <a:schemeClr val="tx1"/>
              </a:solidFill>
            </a:rPr>
            <a:t>teknis</a:t>
          </a:r>
          <a:r>
            <a:rPr lang="en-US" sz="1400" i="0" dirty="0">
              <a:solidFill>
                <a:schemeClr val="tx1"/>
              </a:solidFill>
            </a:rPr>
            <a:t> </a:t>
          </a:r>
          <a:r>
            <a:rPr lang="en-US" sz="1400" i="1" dirty="0">
              <a:solidFill>
                <a:schemeClr val="tx1"/>
              </a:solidFill>
            </a:rPr>
            <a:t>process control</a:t>
          </a:r>
          <a:r>
            <a:rPr lang="en-US" sz="1400" i="0" dirty="0">
              <a:solidFill>
                <a:schemeClr val="tx1"/>
              </a:solidFill>
            </a:rPr>
            <a:t>, </a:t>
          </a:r>
          <a:r>
            <a:rPr lang="en-US" sz="1400" i="0" dirty="0" err="1">
              <a:solidFill>
                <a:schemeClr val="tx1"/>
              </a:solidFill>
            </a:rPr>
            <a:t>seperti</a:t>
          </a:r>
          <a:r>
            <a:rPr lang="en-US" sz="1400" i="0" dirty="0">
              <a:solidFill>
                <a:schemeClr val="tx1"/>
              </a:solidFill>
            </a:rPr>
            <a:t> diagram </a:t>
          </a:r>
          <a:r>
            <a:rPr lang="en-US" sz="1400" i="0" dirty="0" err="1">
              <a:solidFill>
                <a:schemeClr val="tx1"/>
              </a:solidFill>
            </a:rPr>
            <a:t>kontrol</a:t>
          </a:r>
          <a:r>
            <a:rPr lang="en-US" sz="1400" i="0" dirty="0">
              <a:solidFill>
                <a:schemeClr val="tx1"/>
              </a:solidFill>
            </a:rPr>
            <a:t>, yang </a:t>
          </a:r>
          <a:r>
            <a:rPr lang="en-US" sz="1400" i="0" dirty="0" err="1">
              <a:solidFill>
                <a:schemeClr val="tx1"/>
              </a:solidFill>
            </a:rPr>
            <a:t>memantau</a:t>
          </a:r>
          <a:r>
            <a:rPr lang="en-US" sz="1400" i="0" dirty="0">
              <a:solidFill>
                <a:schemeClr val="tx1"/>
              </a:solidFill>
            </a:rPr>
            <a:t> proses </a:t>
          </a:r>
          <a:r>
            <a:rPr lang="en-US" sz="1400" i="0" dirty="0" err="1">
              <a:solidFill>
                <a:schemeClr val="tx1"/>
              </a:solidFill>
            </a:rPr>
            <a:t>dalam</a:t>
          </a:r>
          <a:r>
            <a:rPr lang="en-US" sz="1400" i="0" dirty="0">
              <a:solidFill>
                <a:schemeClr val="tx1"/>
              </a:solidFill>
            </a:rPr>
            <a:t> </a:t>
          </a:r>
          <a:r>
            <a:rPr lang="en-US" sz="1400" i="0" dirty="0" err="1">
              <a:solidFill>
                <a:schemeClr val="tx1"/>
              </a:solidFill>
            </a:rPr>
            <a:t>upaya</a:t>
          </a:r>
          <a:r>
            <a:rPr lang="en-US" sz="1400" i="0" dirty="0">
              <a:solidFill>
                <a:schemeClr val="tx1"/>
              </a:solidFill>
            </a:rPr>
            <a:t> </a:t>
          </a:r>
          <a:r>
            <a:rPr lang="en-US" sz="1400" i="0" dirty="0" err="1">
              <a:solidFill>
                <a:schemeClr val="tx1"/>
              </a:solidFill>
            </a:rPr>
            <a:t>untuk</a:t>
          </a:r>
          <a:r>
            <a:rPr lang="en-US" sz="1400" i="0" dirty="0">
              <a:solidFill>
                <a:schemeClr val="tx1"/>
              </a:solidFill>
            </a:rPr>
            <a:t> </a:t>
          </a:r>
          <a:r>
            <a:rPr lang="en-US" sz="1400" i="0" dirty="0" err="1">
              <a:solidFill>
                <a:schemeClr val="tx1"/>
              </a:solidFill>
            </a:rPr>
            <a:t>mengurangi</a:t>
          </a:r>
          <a:r>
            <a:rPr lang="en-US" sz="1400" i="0" dirty="0">
              <a:solidFill>
                <a:schemeClr val="tx1"/>
              </a:solidFill>
            </a:rPr>
            <a:t> </a:t>
          </a:r>
          <a:r>
            <a:rPr lang="en-US" sz="1400" i="0" dirty="0" err="1">
              <a:solidFill>
                <a:schemeClr val="tx1"/>
              </a:solidFill>
            </a:rPr>
            <a:t>variasi</a:t>
          </a:r>
          <a:r>
            <a:rPr lang="en-US" sz="1400" i="0" dirty="0">
              <a:solidFill>
                <a:schemeClr val="tx1"/>
              </a:solidFill>
            </a:rPr>
            <a:t> </a:t>
          </a:r>
          <a:r>
            <a:rPr lang="en-US" sz="1400" i="0" dirty="0" err="1">
              <a:solidFill>
                <a:schemeClr val="tx1"/>
              </a:solidFill>
            </a:rPr>
            <a:t>dan</a:t>
          </a:r>
          <a:r>
            <a:rPr lang="en-US" sz="1400" i="0" dirty="0">
              <a:solidFill>
                <a:schemeClr val="tx1"/>
              </a:solidFill>
            </a:rPr>
            <a:t> </a:t>
          </a:r>
          <a:r>
            <a:rPr lang="en-US" sz="1400" i="0" dirty="0" err="1">
              <a:solidFill>
                <a:schemeClr val="tx1"/>
              </a:solidFill>
            </a:rPr>
            <a:t>membangun</a:t>
          </a:r>
          <a:r>
            <a:rPr lang="en-US" sz="1400" i="0" dirty="0">
              <a:solidFill>
                <a:schemeClr val="tx1"/>
              </a:solidFill>
            </a:rPr>
            <a:t> </a:t>
          </a:r>
          <a:r>
            <a:rPr lang="en-US" sz="1400" i="0" dirty="0" err="1">
              <a:solidFill>
                <a:schemeClr val="tx1"/>
              </a:solidFill>
            </a:rPr>
            <a:t>kualitas</a:t>
          </a:r>
          <a:r>
            <a:rPr lang="en-US" sz="1400" i="0" dirty="0">
              <a:solidFill>
                <a:schemeClr val="tx1"/>
              </a:solidFill>
            </a:rPr>
            <a:t> </a:t>
          </a:r>
          <a:r>
            <a:rPr lang="en-US" sz="1400" i="0" dirty="0" err="1">
              <a:solidFill>
                <a:schemeClr val="tx1"/>
              </a:solidFill>
            </a:rPr>
            <a:t>ke</a:t>
          </a:r>
          <a:r>
            <a:rPr lang="en-US" sz="1400" i="0" dirty="0">
              <a:solidFill>
                <a:schemeClr val="tx1"/>
              </a:solidFill>
            </a:rPr>
            <a:t> </a:t>
          </a:r>
          <a:r>
            <a:rPr lang="en-US" sz="1400" i="0" dirty="0" err="1">
              <a:solidFill>
                <a:schemeClr val="tx1"/>
              </a:solidFill>
            </a:rPr>
            <a:t>dalam</a:t>
          </a:r>
          <a:r>
            <a:rPr lang="en-US" sz="1400" i="0" dirty="0">
              <a:solidFill>
                <a:schemeClr val="tx1"/>
              </a:solidFill>
            </a:rPr>
            <a:t> </a:t>
          </a:r>
          <a:r>
            <a:rPr lang="en-US" sz="1400" i="0" dirty="0" err="1">
              <a:solidFill>
                <a:schemeClr val="tx1"/>
              </a:solidFill>
            </a:rPr>
            <a:t>produk</a:t>
          </a:r>
          <a:endParaRPr lang="en-US" sz="1400" i="0" dirty="0">
            <a:solidFill>
              <a:schemeClr val="tx1"/>
            </a:solidFill>
          </a:endParaRPr>
        </a:p>
      </dgm:t>
    </dgm:pt>
    <dgm:pt modelId="{B8E48F91-DD55-489E-8182-F3E02A2DDEFE}" type="parTrans" cxnId="{92DA804F-66D7-4EF7-9C2C-2C3ABD1E00B1}">
      <dgm:prSet/>
      <dgm:spPr/>
      <dgm:t>
        <a:bodyPr/>
        <a:lstStyle/>
        <a:p>
          <a:pPr algn="just">
            <a:lnSpc>
              <a:spcPct val="100000"/>
            </a:lnSpc>
          </a:pPr>
          <a:endParaRPr lang="en-US" sz="1400"/>
        </a:p>
      </dgm:t>
    </dgm:pt>
    <dgm:pt modelId="{676E7895-3115-40B1-842C-6A8C372AE9A0}" type="sibTrans" cxnId="{92DA804F-66D7-4EF7-9C2C-2C3ABD1E00B1}">
      <dgm:prSet/>
      <dgm:spPr/>
      <dgm:t>
        <a:bodyPr/>
        <a:lstStyle/>
        <a:p>
          <a:pPr algn="just">
            <a:lnSpc>
              <a:spcPct val="100000"/>
            </a:lnSpc>
          </a:pPr>
          <a:endParaRPr lang="en-US" sz="1400"/>
        </a:p>
      </dgm:t>
    </dgm:pt>
    <dgm:pt modelId="{6C6E7189-DB46-43FC-8DBB-68B56127F006}" type="pres">
      <dgm:prSet presAssocID="{808513A9-E9FE-4657-8604-57834B51192B}" presName="linear" presStyleCnt="0">
        <dgm:presLayoutVars>
          <dgm:dir/>
          <dgm:animLvl val="lvl"/>
          <dgm:resizeHandles val="exact"/>
        </dgm:presLayoutVars>
      </dgm:prSet>
      <dgm:spPr/>
    </dgm:pt>
    <dgm:pt modelId="{2017E879-7203-4169-8D52-096F12E61CA4}" type="pres">
      <dgm:prSet presAssocID="{9173AA1F-D24A-483E-8660-3177E8D64DAF}" presName="parentLin" presStyleCnt="0"/>
      <dgm:spPr/>
    </dgm:pt>
    <dgm:pt modelId="{4AAF135B-6549-474F-A783-BD80A78B587A}" type="pres">
      <dgm:prSet presAssocID="{9173AA1F-D24A-483E-8660-3177E8D64DAF}" presName="parentLeftMargin" presStyleLbl="node1" presStyleIdx="0" presStyleCnt="3"/>
      <dgm:spPr/>
    </dgm:pt>
    <dgm:pt modelId="{E41DFBA4-CBA0-4372-B17A-D608048A4CE7}" type="pres">
      <dgm:prSet presAssocID="{9173AA1F-D24A-483E-8660-3177E8D64DAF}" presName="parentText" presStyleLbl="node1" presStyleIdx="0" presStyleCnt="3">
        <dgm:presLayoutVars>
          <dgm:chMax val="0"/>
          <dgm:bulletEnabled val="1"/>
        </dgm:presLayoutVars>
      </dgm:prSet>
      <dgm:spPr/>
    </dgm:pt>
    <dgm:pt modelId="{399ABEAB-A436-40D1-8575-A8AAB9B511A6}" type="pres">
      <dgm:prSet presAssocID="{9173AA1F-D24A-483E-8660-3177E8D64DAF}" presName="negativeSpace" presStyleCnt="0"/>
      <dgm:spPr/>
    </dgm:pt>
    <dgm:pt modelId="{AF0F8B31-4BA5-4594-8A9A-A5C7123D5269}" type="pres">
      <dgm:prSet presAssocID="{9173AA1F-D24A-483E-8660-3177E8D64DAF}" presName="childText" presStyleLbl="conFgAcc1" presStyleIdx="0" presStyleCnt="3" custLinFactNeighborX="-143">
        <dgm:presLayoutVars>
          <dgm:bulletEnabled val="1"/>
        </dgm:presLayoutVars>
      </dgm:prSet>
      <dgm:spPr/>
    </dgm:pt>
    <dgm:pt modelId="{35EC6C5E-180C-4766-BDF5-A94A8F29E773}" type="pres">
      <dgm:prSet presAssocID="{E36EF707-2D55-48DC-ACF6-038F042B032C}" presName="spaceBetweenRectangles" presStyleCnt="0"/>
      <dgm:spPr/>
    </dgm:pt>
    <dgm:pt modelId="{557AFF91-20A4-4085-8CBA-C68025C356BA}" type="pres">
      <dgm:prSet presAssocID="{2179096A-58DE-4F1D-B3BA-A3913070972C}" presName="parentLin" presStyleCnt="0"/>
      <dgm:spPr/>
    </dgm:pt>
    <dgm:pt modelId="{2BB9C690-8C87-4CF9-B285-C4498D432704}" type="pres">
      <dgm:prSet presAssocID="{2179096A-58DE-4F1D-B3BA-A3913070972C}" presName="parentLeftMargin" presStyleLbl="node1" presStyleIdx="0" presStyleCnt="3"/>
      <dgm:spPr/>
    </dgm:pt>
    <dgm:pt modelId="{091A7EC0-1718-4E28-BC76-A6CDB5C05720}" type="pres">
      <dgm:prSet presAssocID="{2179096A-58DE-4F1D-B3BA-A3913070972C}" presName="parentText" presStyleLbl="node1" presStyleIdx="1" presStyleCnt="3">
        <dgm:presLayoutVars>
          <dgm:chMax val="0"/>
          <dgm:bulletEnabled val="1"/>
        </dgm:presLayoutVars>
      </dgm:prSet>
      <dgm:spPr/>
    </dgm:pt>
    <dgm:pt modelId="{E445A119-3424-42F7-A44C-4AEF441E893F}" type="pres">
      <dgm:prSet presAssocID="{2179096A-58DE-4F1D-B3BA-A3913070972C}" presName="negativeSpace" presStyleCnt="0"/>
      <dgm:spPr/>
    </dgm:pt>
    <dgm:pt modelId="{C788203D-CA42-4756-B16C-C0F4482D0DB5}" type="pres">
      <dgm:prSet presAssocID="{2179096A-58DE-4F1D-B3BA-A3913070972C}" presName="childText" presStyleLbl="conFgAcc1" presStyleIdx="1" presStyleCnt="3">
        <dgm:presLayoutVars>
          <dgm:bulletEnabled val="1"/>
        </dgm:presLayoutVars>
      </dgm:prSet>
      <dgm:spPr/>
    </dgm:pt>
    <dgm:pt modelId="{AF910A50-A5F8-4036-9253-A6FA3E87CE90}" type="pres">
      <dgm:prSet presAssocID="{D4496F8F-C4B8-4E11-A1D0-DF171EA42EAA}" presName="spaceBetweenRectangles" presStyleCnt="0"/>
      <dgm:spPr/>
    </dgm:pt>
    <dgm:pt modelId="{F06DFE12-5AE5-4B16-928A-5F16859FFB1F}" type="pres">
      <dgm:prSet presAssocID="{01AE7ABE-0436-4B86-847C-9222818C1388}" presName="parentLin" presStyleCnt="0"/>
      <dgm:spPr/>
    </dgm:pt>
    <dgm:pt modelId="{50C8A359-5576-4512-9120-02D2B168A471}" type="pres">
      <dgm:prSet presAssocID="{01AE7ABE-0436-4B86-847C-9222818C1388}" presName="parentLeftMargin" presStyleLbl="node1" presStyleIdx="1" presStyleCnt="3"/>
      <dgm:spPr/>
    </dgm:pt>
    <dgm:pt modelId="{61845BA0-A0EF-499A-AACA-D2D8A4DE15FA}" type="pres">
      <dgm:prSet presAssocID="{01AE7ABE-0436-4B86-847C-9222818C1388}" presName="parentText" presStyleLbl="node1" presStyleIdx="2" presStyleCnt="3">
        <dgm:presLayoutVars>
          <dgm:chMax val="0"/>
          <dgm:bulletEnabled val="1"/>
        </dgm:presLayoutVars>
      </dgm:prSet>
      <dgm:spPr/>
    </dgm:pt>
    <dgm:pt modelId="{171BDCE6-4767-417D-B7F8-1BBB37F6D936}" type="pres">
      <dgm:prSet presAssocID="{01AE7ABE-0436-4B86-847C-9222818C1388}" presName="negativeSpace" presStyleCnt="0"/>
      <dgm:spPr/>
    </dgm:pt>
    <dgm:pt modelId="{EF1EE8F8-F126-4DF0-A55E-FDBFC19226F8}" type="pres">
      <dgm:prSet presAssocID="{01AE7ABE-0436-4B86-847C-9222818C1388}" presName="childText" presStyleLbl="conFgAcc1" presStyleIdx="2" presStyleCnt="3">
        <dgm:presLayoutVars>
          <dgm:bulletEnabled val="1"/>
        </dgm:presLayoutVars>
      </dgm:prSet>
      <dgm:spPr/>
    </dgm:pt>
  </dgm:ptLst>
  <dgm:cxnLst>
    <dgm:cxn modelId="{63778029-DCE7-4DBF-8138-9EDCE3A9DBA7}" type="presOf" srcId="{2179096A-58DE-4F1D-B3BA-A3913070972C}" destId="{091A7EC0-1718-4E28-BC76-A6CDB5C05720}" srcOrd="1" destOrd="0" presId="urn:microsoft.com/office/officeart/2005/8/layout/list1"/>
    <dgm:cxn modelId="{E23EC437-2235-4791-9A5A-89566025EA16}" srcId="{808513A9-E9FE-4657-8604-57834B51192B}" destId="{2179096A-58DE-4F1D-B3BA-A3913070972C}" srcOrd="1" destOrd="0" parTransId="{47040374-77E8-42EB-8164-322CE081FCDB}" sibTransId="{D4496F8F-C4B8-4E11-A1D0-DF171EA42EAA}"/>
    <dgm:cxn modelId="{3CFEEB5C-7676-41E8-BD14-ED8B99544CBA}" srcId="{9173AA1F-D24A-483E-8660-3177E8D64DAF}" destId="{DF8BBC75-F88D-46BC-BD98-B9A7B4D41E47}" srcOrd="0" destOrd="0" parTransId="{6D29530F-E62D-4CF3-A1D4-5873C233854B}" sibTransId="{D39EFF9F-F3BC-4F2E-8995-09C703166B4D}"/>
    <dgm:cxn modelId="{E444354F-409C-4383-BD08-CAC089838CAD}" srcId="{2179096A-58DE-4F1D-B3BA-A3913070972C}" destId="{3B08F5EC-F9DD-42B2-9BDC-28B09B039D8D}" srcOrd="0" destOrd="0" parTransId="{1F6906CB-69EC-4903-9D17-E002AA026F60}" sibTransId="{EF341686-CE0F-42FE-B106-9C7DA4E83CE9}"/>
    <dgm:cxn modelId="{92DA804F-66D7-4EF7-9C2C-2C3ABD1E00B1}" srcId="{01AE7ABE-0436-4B86-847C-9222818C1388}" destId="{6D785F02-E5D6-4CEE-9CC5-37EB3B676723}" srcOrd="0" destOrd="0" parTransId="{B8E48F91-DD55-489E-8182-F3E02A2DDEFE}" sibTransId="{676E7895-3115-40B1-842C-6A8C372AE9A0}"/>
    <dgm:cxn modelId="{7FE07458-B2D9-473B-9A01-C2A680532B1E}" type="presOf" srcId="{2179096A-58DE-4F1D-B3BA-A3913070972C}" destId="{2BB9C690-8C87-4CF9-B285-C4498D432704}" srcOrd="0" destOrd="0" presId="urn:microsoft.com/office/officeart/2005/8/layout/list1"/>
    <dgm:cxn modelId="{C202DE5A-525F-43E0-AAFB-5C63B1643F05}" type="presOf" srcId="{DF8BBC75-F88D-46BC-BD98-B9A7B4D41E47}" destId="{AF0F8B31-4BA5-4594-8A9A-A5C7123D5269}" srcOrd="0" destOrd="0" presId="urn:microsoft.com/office/officeart/2005/8/layout/list1"/>
    <dgm:cxn modelId="{11999982-C09A-4F2F-98ED-7A6B91DFA93A}" type="presOf" srcId="{01AE7ABE-0436-4B86-847C-9222818C1388}" destId="{50C8A359-5576-4512-9120-02D2B168A471}" srcOrd="0" destOrd="0" presId="urn:microsoft.com/office/officeart/2005/8/layout/list1"/>
    <dgm:cxn modelId="{0D442A89-98B3-41D9-B428-95A6192D89A9}" type="presOf" srcId="{9173AA1F-D24A-483E-8660-3177E8D64DAF}" destId="{E41DFBA4-CBA0-4372-B17A-D608048A4CE7}" srcOrd="1" destOrd="0" presId="urn:microsoft.com/office/officeart/2005/8/layout/list1"/>
    <dgm:cxn modelId="{28FE40A6-B23A-4211-B387-B7679BF5518E}" type="presOf" srcId="{9173AA1F-D24A-483E-8660-3177E8D64DAF}" destId="{4AAF135B-6549-474F-A783-BD80A78B587A}" srcOrd="0" destOrd="0" presId="urn:microsoft.com/office/officeart/2005/8/layout/list1"/>
    <dgm:cxn modelId="{D6AD9DAE-033C-438A-A220-62FF642E74DE}" type="presOf" srcId="{808513A9-E9FE-4657-8604-57834B51192B}" destId="{6C6E7189-DB46-43FC-8DBB-68B56127F006}" srcOrd="0" destOrd="0" presId="urn:microsoft.com/office/officeart/2005/8/layout/list1"/>
    <dgm:cxn modelId="{F8ED8FB2-2242-4CB8-A380-85A27DC56E6B}" type="presOf" srcId="{3B08F5EC-F9DD-42B2-9BDC-28B09B039D8D}" destId="{C788203D-CA42-4756-B16C-C0F4482D0DB5}" srcOrd="0" destOrd="0" presId="urn:microsoft.com/office/officeart/2005/8/layout/list1"/>
    <dgm:cxn modelId="{268A3CC7-545D-483D-9915-2C6E894CA772}" srcId="{808513A9-E9FE-4657-8604-57834B51192B}" destId="{01AE7ABE-0436-4B86-847C-9222818C1388}" srcOrd="2" destOrd="0" parTransId="{69F06A6F-FCEF-4383-89C7-FFB6C0EE15AC}" sibTransId="{26056DD0-C140-4065-AB03-32CE633B047E}"/>
    <dgm:cxn modelId="{905005E0-3C17-4B33-97FE-5C3A3735FC9C}" type="presOf" srcId="{6D785F02-E5D6-4CEE-9CC5-37EB3B676723}" destId="{EF1EE8F8-F126-4DF0-A55E-FDBFC19226F8}" srcOrd="0" destOrd="0" presId="urn:microsoft.com/office/officeart/2005/8/layout/list1"/>
    <dgm:cxn modelId="{A90958E8-146F-4143-9BFA-8EB94508D984}" srcId="{808513A9-E9FE-4657-8604-57834B51192B}" destId="{9173AA1F-D24A-483E-8660-3177E8D64DAF}" srcOrd="0" destOrd="0" parTransId="{0D943954-56DF-489F-A2F8-9B9989DF31F5}" sibTransId="{E36EF707-2D55-48DC-ACF6-038F042B032C}"/>
    <dgm:cxn modelId="{96AFB9EC-7E3E-47BA-A7DE-EFFCEB4BCF3D}" type="presOf" srcId="{01AE7ABE-0436-4B86-847C-9222818C1388}" destId="{61845BA0-A0EF-499A-AACA-D2D8A4DE15FA}" srcOrd="1" destOrd="0" presId="urn:microsoft.com/office/officeart/2005/8/layout/list1"/>
    <dgm:cxn modelId="{AC0C4471-90E6-4E3B-8DA5-39460132DB38}" type="presParOf" srcId="{6C6E7189-DB46-43FC-8DBB-68B56127F006}" destId="{2017E879-7203-4169-8D52-096F12E61CA4}" srcOrd="0" destOrd="0" presId="urn:microsoft.com/office/officeart/2005/8/layout/list1"/>
    <dgm:cxn modelId="{545E306A-7AD1-4A72-A304-431DBFC481FD}" type="presParOf" srcId="{2017E879-7203-4169-8D52-096F12E61CA4}" destId="{4AAF135B-6549-474F-A783-BD80A78B587A}" srcOrd="0" destOrd="0" presId="urn:microsoft.com/office/officeart/2005/8/layout/list1"/>
    <dgm:cxn modelId="{0D502B09-5319-428C-9922-F2D46B012131}" type="presParOf" srcId="{2017E879-7203-4169-8D52-096F12E61CA4}" destId="{E41DFBA4-CBA0-4372-B17A-D608048A4CE7}" srcOrd="1" destOrd="0" presId="urn:microsoft.com/office/officeart/2005/8/layout/list1"/>
    <dgm:cxn modelId="{BE870105-8134-4DD3-9E6E-8C84A4D064E2}" type="presParOf" srcId="{6C6E7189-DB46-43FC-8DBB-68B56127F006}" destId="{399ABEAB-A436-40D1-8575-A8AAB9B511A6}" srcOrd="1" destOrd="0" presId="urn:microsoft.com/office/officeart/2005/8/layout/list1"/>
    <dgm:cxn modelId="{164DCB62-372B-478B-9E5F-35141879744A}" type="presParOf" srcId="{6C6E7189-DB46-43FC-8DBB-68B56127F006}" destId="{AF0F8B31-4BA5-4594-8A9A-A5C7123D5269}" srcOrd="2" destOrd="0" presId="urn:microsoft.com/office/officeart/2005/8/layout/list1"/>
    <dgm:cxn modelId="{C70CEE37-A5E0-4F26-83C3-DAA4928CB026}" type="presParOf" srcId="{6C6E7189-DB46-43FC-8DBB-68B56127F006}" destId="{35EC6C5E-180C-4766-BDF5-A94A8F29E773}" srcOrd="3" destOrd="0" presId="urn:microsoft.com/office/officeart/2005/8/layout/list1"/>
    <dgm:cxn modelId="{6ED42548-EF46-4360-B884-DEBD498FE443}" type="presParOf" srcId="{6C6E7189-DB46-43FC-8DBB-68B56127F006}" destId="{557AFF91-20A4-4085-8CBA-C68025C356BA}" srcOrd="4" destOrd="0" presId="urn:microsoft.com/office/officeart/2005/8/layout/list1"/>
    <dgm:cxn modelId="{0951226B-541C-43A7-99B2-C086C1A307D4}" type="presParOf" srcId="{557AFF91-20A4-4085-8CBA-C68025C356BA}" destId="{2BB9C690-8C87-4CF9-B285-C4498D432704}" srcOrd="0" destOrd="0" presId="urn:microsoft.com/office/officeart/2005/8/layout/list1"/>
    <dgm:cxn modelId="{D24AF491-C298-4192-B54E-774800D1EA83}" type="presParOf" srcId="{557AFF91-20A4-4085-8CBA-C68025C356BA}" destId="{091A7EC0-1718-4E28-BC76-A6CDB5C05720}" srcOrd="1" destOrd="0" presId="urn:microsoft.com/office/officeart/2005/8/layout/list1"/>
    <dgm:cxn modelId="{62CA251A-98F3-4E72-986F-3C2A26D99058}" type="presParOf" srcId="{6C6E7189-DB46-43FC-8DBB-68B56127F006}" destId="{E445A119-3424-42F7-A44C-4AEF441E893F}" srcOrd="5" destOrd="0" presId="urn:microsoft.com/office/officeart/2005/8/layout/list1"/>
    <dgm:cxn modelId="{1DBF5828-2D38-4AC8-B7EA-1DB92BE87B2F}" type="presParOf" srcId="{6C6E7189-DB46-43FC-8DBB-68B56127F006}" destId="{C788203D-CA42-4756-B16C-C0F4482D0DB5}" srcOrd="6" destOrd="0" presId="urn:microsoft.com/office/officeart/2005/8/layout/list1"/>
    <dgm:cxn modelId="{2027D354-C019-4113-BC1E-018B671E5C47}" type="presParOf" srcId="{6C6E7189-DB46-43FC-8DBB-68B56127F006}" destId="{AF910A50-A5F8-4036-9253-A6FA3E87CE90}" srcOrd="7" destOrd="0" presId="urn:microsoft.com/office/officeart/2005/8/layout/list1"/>
    <dgm:cxn modelId="{6836A84B-B2CD-4F1F-8D18-E3161D67D39D}" type="presParOf" srcId="{6C6E7189-DB46-43FC-8DBB-68B56127F006}" destId="{F06DFE12-5AE5-4B16-928A-5F16859FFB1F}" srcOrd="8" destOrd="0" presId="urn:microsoft.com/office/officeart/2005/8/layout/list1"/>
    <dgm:cxn modelId="{0EFA6353-A4D4-4CBE-8625-616F2DEEA4E2}" type="presParOf" srcId="{F06DFE12-5AE5-4B16-928A-5F16859FFB1F}" destId="{50C8A359-5576-4512-9120-02D2B168A471}" srcOrd="0" destOrd="0" presId="urn:microsoft.com/office/officeart/2005/8/layout/list1"/>
    <dgm:cxn modelId="{990446D0-9458-4F66-920E-E947A53764ED}" type="presParOf" srcId="{F06DFE12-5AE5-4B16-928A-5F16859FFB1F}" destId="{61845BA0-A0EF-499A-AACA-D2D8A4DE15FA}" srcOrd="1" destOrd="0" presId="urn:microsoft.com/office/officeart/2005/8/layout/list1"/>
    <dgm:cxn modelId="{24F602E7-CFD5-4EBD-8402-B86BFE1FC20B}" type="presParOf" srcId="{6C6E7189-DB46-43FC-8DBB-68B56127F006}" destId="{171BDCE6-4767-417D-B7F8-1BBB37F6D936}" srcOrd="9" destOrd="0" presId="urn:microsoft.com/office/officeart/2005/8/layout/list1"/>
    <dgm:cxn modelId="{0EF2E1BE-A426-4F4B-9A9F-95DCDD5A8BAD}" type="presParOf" srcId="{6C6E7189-DB46-43FC-8DBB-68B56127F006}" destId="{EF1EE8F8-F126-4DF0-A55E-FDBFC19226F8}"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4EDE0251-43AB-4BED-A71A-098A5A930F8E}">
      <dgm:prSet phldrT="[Text]" custT="1"/>
      <dgm:spPr>
        <a:xfrm rot="10800000">
          <a:off x="1612781" y="1865"/>
          <a:ext cx="4339282" cy="2079218"/>
        </a:xfrm>
      </dgm:spPr>
      <dgm:t>
        <a:bodyPr/>
        <a:lstStyle/>
        <a:p>
          <a:pPr marL="82550" indent="-82550" algn="just"/>
          <a:endParaRPr lang="en-US" sz="2400" b="0" dirty="0">
            <a:solidFill>
              <a:schemeClr val="tx1"/>
            </a:solidFill>
            <a:latin typeface="Calibri"/>
            <a:ea typeface="+mn-ea"/>
            <a:cs typeface="+mn-cs"/>
          </a:endParaRPr>
        </a:p>
      </dgm:t>
    </dgm:pt>
    <dgm:pt modelId="{6BED1E76-4331-4355-A781-9248F47E5EA6}" type="parTrans" cxnId="{0123BF22-D0B9-43C8-BFB8-3232C9014BED}">
      <dgm:prSet/>
      <dgm:spPr/>
      <dgm:t>
        <a:bodyPr/>
        <a:lstStyle/>
        <a:p>
          <a:endParaRPr lang="en-US"/>
        </a:p>
      </dgm:t>
    </dgm:pt>
    <dgm:pt modelId="{97378F11-B4B3-4875-ADE8-941FEE663EFB}" type="sibTrans" cxnId="{0123BF22-D0B9-43C8-BFB8-3232C9014BED}">
      <dgm:prSet/>
      <dgm:spPr/>
      <dgm:t>
        <a:bodyPr/>
        <a:lstStyle/>
        <a:p>
          <a:endParaRPr lang="en-US"/>
        </a:p>
      </dgm:t>
    </dgm:pt>
    <dgm:pt modelId="{870269B6-4112-4E4F-ABD8-795DDFDD3198}">
      <dgm:prSet phldrT="[Text]" custT="1"/>
      <dgm:spPr>
        <a:xfrm rot="10800000">
          <a:off x="1612781" y="1865"/>
          <a:ext cx="4339282" cy="2079218"/>
        </a:xfrm>
      </dgm:spPr>
      <dgm:t>
        <a:bodyPr/>
        <a:lstStyle/>
        <a:p>
          <a:pPr marL="82550" indent="-82550" algn="l"/>
          <a:r>
            <a:rPr lang="en-US" sz="2800" b="1" dirty="0">
              <a:effectLst>
                <a:outerShdw blurRad="38100" dist="38100" dir="2700000" algn="tl">
                  <a:srgbClr val="000000">
                    <a:alpha val="43137"/>
                  </a:srgbClr>
                </a:outerShdw>
              </a:effectLst>
            </a:rPr>
            <a:t>1. </a:t>
          </a:r>
          <a:r>
            <a:rPr lang="id-ID" sz="2800" b="1" dirty="0">
              <a:effectLst>
                <a:outerShdw blurRad="38100" dist="38100" dir="2700000" algn="tl">
                  <a:srgbClr val="000000">
                    <a:alpha val="43137"/>
                  </a:srgbClr>
                </a:outerShdw>
              </a:effectLst>
            </a:rPr>
            <a:t>Cost Estimates</a:t>
          </a:r>
          <a:endParaRPr lang="en-US" sz="2400" b="0" dirty="0">
            <a:solidFill>
              <a:schemeClr val="tx1"/>
            </a:solidFill>
            <a:latin typeface="Calibri"/>
            <a:ea typeface="+mn-ea"/>
            <a:cs typeface="+mn-cs"/>
          </a:endParaRPr>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224CF469-C495-45B8-9E4A-119EC6AA03FC}" type="pres">
      <dgm:prSet presAssocID="{7BE175C2-43D5-BF47-B71D-4EF4D2107E03}" presName="linear" presStyleCnt="0">
        <dgm:presLayoutVars>
          <dgm:animLvl val="lvl"/>
          <dgm:resizeHandles val="exact"/>
        </dgm:presLayoutVars>
      </dgm:prSet>
      <dgm:spPr/>
    </dgm:pt>
    <dgm:pt modelId="{CA5515A7-FA4D-4B85-9DD9-17359CF050D2}" type="pres">
      <dgm:prSet presAssocID="{870269B6-4112-4E4F-ABD8-795DDFDD3198}" presName="parentText" presStyleLbl="node1" presStyleIdx="0" presStyleCnt="1" custLinFactNeighborX="-6322" custLinFactNeighborY="-87017">
        <dgm:presLayoutVars>
          <dgm:chMax val="0"/>
          <dgm:bulletEnabled val="1"/>
        </dgm:presLayoutVars>
      </dgm:prSet>
      <dgm:spPr/>
    </dgm:pt>
    <dgm:pt modelId="{44DBF284-EFB8-48CB-AA9A-57838DF88D90}" type="pres">
      <dgm:prSet presAssocID="{870269B6-4112-4E4F-ABD8-795DDFDD3198}" presName="childText" presStyleLbl="revTx" presStyleIdx="0" presStyleCnt="1">
        <dgm:presLayoutVars>
          <dgm:bulletEnabled val="1"/>
        </dgm:presLayoutVars>
      </dgm:prSet>
      <dgm:spPr/>
    </dgm:pt>
  </dgm:ptLst>
  <dgm:cxnLst>
    <dgm:cxn modelId="{E6D25622-EABD-044C-816E-41F198C2B326}" srcId="{7BE175C2-43D5-BF47-B71D-4EF4D2107E03}" destId="{870269B6-4112-4E4F-ABD8-795DDFDD3198}" srcOrd="0" destOrd="0" parTransId="{A1011F09-7E36-094F-8195-C8FACF5F9B59}" sibTransId="{9CF3B767-8600-AA44-91F2-FBC1438A0182}"/>
    <dgm:cxn modelId="{0123BF22-D0B9-43C8-BFB8-3232C9014BED}" srcId="{870269B6-4112-4E4F-ABD8-795DDFDD3198}" destId="{4EDE0251-43AB-4BED-A71A-098A5A930F8E}" srcOrd="0" destOrd="0" parTransId="{6BED1E76-4331-4355-A781-9248F47E5EA6}" sibTransId="{97378F11-B4B3-4875-ADE8-941FEE663EFB}"/>
    <dgm:cxn modelId="{8A93CE34-F5A0-4257-92E8-82B269381BE8}" type="presOf" srcId="{7BE175C2-43D5-BF47-B71D-4EF4D2107E03}" destId="{224CF469-C495-45B8-9E4A-119EC6AA03FC}" srcOrd="0" destOrd="0" presId="urn:microsoft.com/office/officeart/2005/8/layout/vList2"/>
    <dgm:cxn modelId="{8C66533B-C189-4606-B5F6-5D0197066189}" type="presOf" srcId="{870269B6-4112-4E4F-ABD8-795DDFDD3198}" destId="{CA5515A7-FA4D-4B85-9DD9-17359CF050D2}" srcOrd="0" destOrd="0" presId="urn:microsoft.com/office/officeart/2005/8/layout/vList2"/>
    <dgm:cxn modelId="{423FFE92-A424-45F0-87DA-808CA18A203B}" type="presOf" srcId="{4EDE0251-43AB-4BED-A71A-098A5A930F8E}" destId="{44DBF284-EFB8-48CB-AA9A-57838DF88D90}" srcOrd="0" destOrd="0" presId="urn:microsoft.com/office/officeart/2005/8/layout/vList2"/>
    <dgm:cxn modelId="{2587C176-5A4E-459E-98D0-23841C40DF51}" type="presParOf" srcId="{224CF469-C495-45B8-9E4A-119EC6AA03FC}" destId="{CA5515A7-FA4D-4B85-9DD9-17359CF050D2}" srcOrd="0" destOrd="0" presId="urn:microsoft.com/office/officeart/2005/8/layout/vList2"/>
    <dgm:cxn modelId="{61422D50-543D-4456-9D6C-EE971977577D}" type="presParOf" srcId="{224CF469-C495-45B8-9E4A-119EC6AA03FC}" destId="{44DBF284-EFB8-48CB-AA9A-57838DF88D90}"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4EDE0251-43AB-4BED-A71A-098A5A930F8E}">
      <dgm:prSet phldrT="[Text]" custT="1"/>
      <dgm:spPr>
        <a:xfrm rot="10800000">
          <a:off x="1612781" y="1865"/>
          <a:ext cx="4339282" cy="2079218"/>
        </a:xfrm>
      </dgm:spPr>
      <dgm:t>
        <a:bodyPr/>
        <a:lstStyle/>
        <a:p>
          <a:pPr marL="82550" indent="-82550" algn="just"/>
          <a:endParaRPr lang="en-US" sz="2400" b="0" dirty="0">
            <a:solidFill>
              <a:schemeClr val="tx1"/>
            </a:solidFill>
            <a:latin typeface="Calibri"/>
            <a:ea typeface="+mn-ea"/>
            <a:cs typeface="+mn-cs"/>
          </a:endParaRPr>
        </a:p>
      </dgm:t>
    </dgm:pt>
    <dgm:pt modelId="{6BED1E76-4331-4355-A781-9248F47E5EA6}" type="parTrans" cxnId="{0123BF22-D0B9-43C8-BFB8-3232C9014BED}">
      <dgm:prSet/>
      <dgm:spPr/>
      <dgm:t>
        <a:bodyPr/>
        <a:lstStyle/>
        <a:p>
          <a:endParaRPr lang="en-US"/>
        </a:p>
      </dgm:t>
    </dgm:pt>
    <dgm:pt modelId="{97378F11-B4B3-4875-ADE8-941FEE663EFB}" type="sibTrans" cxnId="{0123BF22-D0B9-43C8-BFB8-3232C9014BED}">
      <dgm:prSet/>
      <dgm:spPr/>
      <dgm:t>
        <a:bodyPr/>
        <a:lstStyle/>
        <a:p>
          <a:endParaRPr lang="en-US"/>
        </a:p>
      </dgm:t>
    </dgm:pt>
    <dgm:pt modelId="{870269B6-4112-4E4F-ABD8-795DDFDD3198}">
      <dgm:prSet phldrT="[Text]" custT="1"/>
      <dgm:spPr>
        <a:xfrm rot="10800000">
          <a:off x="1612781" y="1865"/>
          <a:ext cx="4339282" cy="2079218"/>
        </a:xfrm>
      </dgm:spPr>
      <dgm:t>
        <a:bodyPr/>
        <a:lstStyle/>
        <a:p>
          <a:pPr marL="82550" indent="-82550" algn="l"/>
          <a:r>
            <a:rPr lang="en-US" sz="2800" b="1" dirty="0">
              <a:solidFill>
                <a:schemeClr val="bg1"/>
              </a:solidFill>
            </a:rPr>
            <a:t>2. Basis of estimates</a:t>
          </a:r>
          <a:endParaRPr lang="en-US" sz="2400" b="1" dirty="0">
            <a:solidFill>
              <a:schemeClr val="bg1"/>
            </a:solidFill>
            <a:latin typeface="Calibri"/>
            <a:ea typeface="+mn-ea"/>
            <a:cs typeface="+mn-cs"/>
          </a:endParaRPr>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224CF469-C495-45B8-9E4A-119EC6AA03FC}" type="pres">
      <dgm:prSet presAssocID="{7BE175C2-43D5-BF47-B71D-4EF4D2107E03}" presName="linear" presStyleCnt="0">
        <dgm:presLayoutVars>
          <dgm:animLvl val="lvl"/>
          <dgm:resizeHandles val="exact"/>
        </dgm:presLayoutVars>
      </dgm:prSet>
      <dgm:spPr/>
    </dgm:pt>
    <dgm:pt modelId="{CA5515A7-FA4D-4B85-9DD9-17359CF050D2}" type="pres">
      <dgm:prSet presAssocID="{870269B6-4112-4E4F-ABD8-795DDFDD3198}" presName="parentText" presStyleLbl="node1" presStyleIdx="0" presStyleCnt="1" custLinFactNeighborX="-5547" custLinFactNeighborY="-95067">
        <dgm:presLayoutVars>
          <dgm:chMax val="0"/>
          <dgm:bulletEnabled val="1"/>
        </dgm:presLayoutVars>
      </dgm:prSet>
      <dgm:spPr/>
    </dgm:pt>
    <dgm:pt modelId="{44DBF284-EFB8-48CB-AA9A-57838DF88D90}" type="pres">
      <dgm:prSet presAssocID="{870269B6-4112-4E4F-ABD8-795DDFDD3198}" presName="childText" presStyleLbl="revTx" presStyleIdx="0" presStyleCnt="1">
        <dgm:presLayoutVars>
          <dgm:bulletEnabled val="1"/>
        </dgm:presLayoutVars>
      </dgm:prSet>
      <dgm:spPr/>
    </dgm:pt>
  </dgm:ptLst>
  <dgm:cxnLst>
    <dgm:cxn modelId="{E6D25622-EABD-044C-816E-41F198C2B326}" srcId="{7BE175C2-43D5-BF47-B71D-4EF4D2107E03}" destId="{870269B6-4112-4E4F-ABD8-795DDFDD3198}" srcOrd="0" destOrd="0" parTransId="{A1011F09-7E36-094F-8195-C8FACF5F9B59}" sibTransId="{9CF3B767-8600-AA44-91F2-FBC1438A0182}"/>
    <dgm:cxn modelId="{0123BF22-D0B9-43C8-BFB8-3232C9014BED}" srcId="{870269B6-4112-4E4F-ABD8-795DDFDD3198}" destId="{4EDE0251-43AB-4BED-A71A-098A5A930F8E}" srcOrd="0" destOrd="0" parTransId="{6BED1E76-4331-4355-A781-9248F47E5EA6}" sibTransId="{97378F11-B4B3-4875-ADE8-941FEE663EFB}"/>
    <dgm:cxn modelId="{20FDBCA9-EB48-4F77-8C22-5457F0C4DD89}" type="presOf" srcId="{4EDE0251-43AB-4BED-A71A-098A5A930F8E}" destId="{44DBF284-EFB8-48CB-AA9A-57838DF88D90}" srcOrd="0" destOrd="0" presId="urn:microsoft.com/office/officeart/2005/8/layout/vList2"/>
    <dgm:cxn modelId="{44835EB8-DCCC-43BF-9AF4-A83EC663985C}" type="presOf" srcId="{870269B6-4112-4E4F-ABD8-795DDFDD3198}" destId="{CA5515A7-FA4D-4B85-9DD9-17359CF050D2}" srcOrd="0" destOrd="0" presId="urn:microsoft.com/office/officeart/2005/8/layout/vList2"/>
    <dgm:cxn modelId="{4A37E4D9-D98C-4A8A-804D-D195150FC5AA}" type="presOf" srcId="{7BE175C2-43D5-BF47-B71D-4EF4D2107E03}" destId="{224CF469-C495-45B8-9E4A-119EC6AA03FC}" srcOrd="0" destOrd="0" presId="urn:microsoft.com/office/officeart/2005/8/layout/vList2"/>
    <dgm:cxn modelId="{A6CEA068-7441-4AE4-993B-39B4B67F915E}" type="presParOf" srcId="{224CF469-C495-45B8-9E4A-119EC6AA03FC}" destId="{CA5515A7-FA4D-4B85-9DD9-17359CF050D2}" srcOrd="0" destOrd="0" presId="urn:microsoft.com/office/officeart/2005/8/layout/vList2"/>
    <dgm:cxn modelId="{636EDCD2-202C-462F-A1C8-F7AD563D4A2C}" type="presParOf" srcId="{224CF469-C495-45B8-9E4A-119EC6AA03FC}" destId="{44DBF284-EFB8-48CB-AA9A-57838DF88D90}"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4EDE0251-43AB-4BED-A71A-098A5A930F8E}">
      <dgm:prSet phldrT="[Text]" custT="1"/>
      <dgm:spPr>
        <a:xfrm rot="10800000">
          <a:off x="1612781" y="1865"/>
          <a:ext cx="4339282" cy="2079218"/>
        </a:xfrm>
      </dgm:spPr>
      <dgm:t>
        <a:bodyPr/>
        <a:lstStyle/>
        <a:p>
          <a:pPr marL="82550" indent="-82550" algn="just"/>
          <a:endParaRPr lang="en-US" sz="2400" b="0" dirty="0">
            <a:solidFill>
              <a:schemeClr val="tx1"/>
            </a:solidFill>
            <a:latin typeface="Calibri"/>
            <a:ea typeface="+mn-ea"/>
            <a:cs typeface="+mn-cs"/>
          </a:endParaRPr>
        </a:p>
      </dgm:t>
    </dgm:pt>
    <dgm:pt modelId="{6BED1E76-4331-4355-A781-9248F47E5EA6}" type="parTrans" cxnId="{0123BF22-D0B9-43C8-BFB8-3232C9014BED}">
      <dgm:prSet/>
      <dgm:spPr/>
      <dgm:t>
        <a:bodyPr/>
        <a:lstStyle/>
        <a:p>
          <a:endParaRPr lang="en-US"/>
        </a:p>
      </dgm:t>
    </dgm:pt>
    <dgm:pt modelId="{97378F11-B4B3-4875-ADE8-941FEE663EFB}" type="sibTrans" cxnId="{0123BF22-D0B9-43C8-BFB8-3232C9014BED}">
      <dgm:prSet/>
      <dgm:spPr/>
      <dgm:t>
        <a:bodyPr/>
        <a:lstStyle/>
        <a:p>
          <a:endParaRPr lang="en-US"/>
        </a:p>
      </dgm:t>
    </dgm:pt>
    <dgm:pt modelId="{870269B6-4112-4E4F-ABD8-795DDFDD3198}">
      <dgm:prSet phldrT="[Text]" custT="1"/>
      <dgm:spPr>
        <a:xfrm rot="10800000">
          <a:off x="1612781" y="1865"/>
          <a:ext cx="4339282" cy="2079218"/>
        </a:xfrm>
      </dgm:spPr>
      <dgm:t>
        <a:bodyPr/>
        <a:lstStyle/>
        <a:p>
          <a:pPr marL="82550" indent="-82550" algn="l"/>
          <a:r>
            <a:rPr lang="en-US" sz="2800" b="1" dirty="0">
              <a:solidFill>
                <a:schemeClr val="bg1"/>
              </a:solidFill>
            </a:rPr>
            <a:t>3. Project documents updates</a:t>
          </a:r>
          <a:endParaRPr lang="en-US" sz="2400" b="1" dirty="0">
            <a:solidFill>
              <a:schemeClr val="bg1"/>
            </a:solidFill>
            <a:latin typeface="Calibri"/>
            <a:ea typeface="+mn-ea"/>
            <a:cs typeface="+mn-cs"/>
          </a:endParaRPr>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224CF469-C495-45B8-9E4A-119EC6AA03FC}" type="pres">
      <dgm:prSet presAssocID="{7BE175C2-43D5-BF47-B71D-4EF4D2107E03}" presName="linear" presStyleCnt="0">
        <dgm:presLayoutVars>
          <dgm:animLvl val="lvl"/>
          <dgm:resizeHandles val="exact"/>
        </dgm:presLayoutVars>
      </dgm:prSet>
      <dgm:spPr/>
    </dgm:pt>
    <dgm:pt modelId="{CA5515A7-FA4D-4B85-9DD9-17359CF050D2}" type="pres">
      <dgm:prSet presAssocID="{870269B6-4112-4E4F-ABD8-795DDFDD3198}" presName="parentText" presStyleLbl="node1" presStyleIdx="0" presStyleCnt="1" custLinFactNeighborX="-5547" custLinFactNeighborY="-95067">
        <dgm:presLayoutVars>
          <dgm:chMax val="0"/>
          <dgm:bulletEnabled val="1"/>
        </dgm:presLayoutVars>
      </dgm:prSet>
      <dgm:spPr/>
    </dgm:pt>
    <dgm:pt modelId="{44DBF284-EFB8-48CB-AA9A-57838DF88D90}" type="pres">
      <dgm:prSet presAssocID="{870269B6-4112-4E4F-ABD8-795DDFDD3198}" presName="childText" presStyleLbl="revTx" presStyleIdx="0" presStyleCnt="1">
        <dgm:presLayoutVars>
          <dgm:bulletEnabled val="1"/>
        </dgm:presLayoutVars>
      </dgm:prSet>
      <dgm:spPr/>
    </dgm:pt>
  </dgm:ptLst>
  <dgm:cxnLst>
    <dgm:cxn modelId="{E6D25622-EABD-044C-816E-41F198C2B326}" srcId="{7BE175C2-43D5-BF47-B71D-4EF4D2107E03}" destId="{870269B6-4112-4E4F-ABD8-795DDFDD3198}" srcOrd="0" destOrd="0" parTransId="{A1011F09-7E36-094F-8195-C8FACF5F9B59}" sibTransId="{9CF3B767-8600-AA44-91F2-FBC1438A0182}"/>
    <dgm:cxn modelId="{0123BF22-D0B9-43C8-BFB8-3232C9014BED}" srcId="{870269B6-4112-4E4F-ABD8-795DDFDD3198}" destId="{4EDE0251-43AB-4BED-A71A-098A5A930F8E}" srcOrd="0" destOrd="0" parTransId="{6BED1E76-4331-4355-A781-9248F47E5EA6}" sibTransId="{97378F11-B4B3-4875-ADE8-941FEE663EFB}"/>
    <dgm:cxn modelId="{28449BC2-01AF-43B9-B2A6-45A3DD8546B7}" type="presOf" srcId="{7BE175C2-43D5-BF47-B71D-4EF4D2107E03}" destId="{224CF469-C495-45B8-9E4A-119EC6AA03FC}" srcOrd="0" destOrd="0" presId="urn:microsoft.com/office/officeart/2005/8/layout/vList2"/>
    <dgm:cxn modelId="{0C4139CB-D9EF-4563-8AC5-5551F896F798}" type="presOf" srcId="{4EDE0251-43AB-4BED-A71A-098A5A930F8E}" destId="{44DBF284-EFB8-48CB-AA9A-57838DF88D90}" srcOrd="0" destOrd="0" presId="urn:microsoft.com/office/officeart/2005/8/layout/vList2"/>
    <dgm:cxn modelId="{3F856AF1-4B21-43B5-AA40-E86636D2F811}" type="presOf" srcId="{870269B6-4112-4E4F-ABD8-795DDFDD3198}" destId="{CA5515A7-FA4D-4B85-9DD9-17359CF050D2}" srcOrd="0" destOrd="0" presId="urn:microsoft.com/office/officeart/2005/8/layout/vList2"/>
    <dgm:cxn modelId="{029F88DC-BC2C-4CFF-828A-F01BB6A22090}" type="presParOf" srcId="{224CF469-C495-45B8-9E4A-119EC6AA03FC}" destId="{CA5515A7-FA4D-4B85-9DD9-17359CF050D2}" srcOrd="0" destOrd="0" presId="urn:microsoft.com/office/officeart/2005/8/layout/vList2"/>
    <dgm:cxn modelId="{BEE2B223-B0EC-44CE-9B33-D1CA5875A9EB}" type="presParOf" srcId="{224CF469-C495-45B8-9E4A-119EC6AA03FC}" destId="{44DBF284-EFB8-48CB-AA9A-57838DF88D90}"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9.xml><?xml version="1.0" encoding="utf-8"?>
<dgm:dataModel xmlns:dgm="http://schemas.openxmlformats.org/drawingml/2006/diagram" xmlns:a="http://schemas.openxmlformats.org/drawingml/2006/main">
  <dgm:ptLst>
    <dgm:pt modelId="{DB33631C-DC2B-42E8-A407-DC3EBD94912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37C60CF-A321-4341-823F-5936E3387948}">
      <dgm:prSet phldrT="[Text]" custT="1"/>
      <dgm:spPr/>
      <dgm:t>
        <a:bodyPr/>
        <a:lstStyle/>
        <a:p>
          <a:r>
            <a:rPr lang="en-US" sz="2800" dirty="0">
              <a:solidFill>
                <a:schemeClr val="tx1"/>
              </a:solidFill>
            </a:rPr>
            <a:t>S</a:t>
          </a:r>
          <a:r>
            <a:rPr lang="id-ID" sz="2800" dirty="0">
              <a:solidFill>
                <a:schemeClr val="tx1"/>
              </a:solidFill>
            </a:rPr>
            <a:t>ebuah proses yang melibatkan pengalokasian estimasi biaya untuk pekerjaan perorangan dalam setiap waktu. Pekerjaan tersebut didasari pada WBS proyek yang dikerjakan. </a:t>
          </a:r>
          <a:endParaRPr lang="en-US" sz="2800" dirty="0">
            <a:solidFill>
              <a:schemeClr val="tx1"/>
            </a:solidFill>
          </a:endParaRPr>
        </a:p>
      </dgm:t>
    </dgm:pt>
    <dgm:pt modelId="{7558C0F6-B15A-47E0-ADCB-28FEE33ECC44}" type="parTrans" cxnId="{A69363FC-17C7-4AD5-90D1-0F86940E7D55}">
      <dgm:prSet/>
      <dgm:spPr/>
      <dgm:t>
        <a:bodyPr/>
        <a:lstStyle/>
        <a:p>
          <a:endParaRPr lang="en-US"/>
        </a:p>
      </dgm:t>
    </dgm:pt>
    <dgm:pt modelId="{5E9675F2-BB24-4400-999D-2881E4D16D3B}" type="sibTrans" cxnId="{A69363FC-17C7-4AD5-90D1-0F86940E7D55}">
      <dgm:prSet/>
      <dgm:spPr/>
      <dgm:t>
        <a:bodyPr/>
        <a:lstStyle/>
        <a:p>
          <a:endParaRPr lang="en-US"/>
        </a:p>
      </dgm:t>
    </dgm:pt>
    <dgm:pt modelId="{CD4927AD-EBD5-44D9-8607-218C5B6C3800}">
      <dgm:prSet custT="1"/>
      <dgm:spPr/>
      <dgm:t>
        <a:bodyPr/>
        <a:lstStyle/>
        <a:p>
          <a:r>
            <a:rPr lang="id-ID" sz="2800" dirty="0">
              <a:solidFill>
                <a:schemeClr val="tx1"/>
              </a:solidFill>
            </a:rPr>
            <a:t>Tujuan utama dari determine budget adalah untuk menghasilkan suatu cost baseline untuk memastikan performa proyek dan kebutuhan proyek. </a:t>
          </a:r>
          <a:endParaRPr lang="en-US" sz="2800" dirty="0">
            <a:solidFill>
              <a:schemeClr val="tx1"/>
            </a:solidFill>
          </a:endParaRPr>
        </a:p>
      </dgm:t>
    </dgm:pt>
    <dgm:pt modelId="{8B0845E5-9EAC-4302-B793-BF550B7E6EFD}" type="parTrans" cxnId="{F790CF8C-0F29-4EBD-BB2A-0C1E1988EEAC}">
      <dgm:prSet/>
      <dgm:spPr/>
      <dgm:t>
        <a:bodyPr/>
        <a:lstStyle/>
        <a:p>
          <a:endParaRPr lang="en-US"/>
        </a:p>
      </dgm:t>
    </dgm:pt>
    <dgm:pt modelId="{9F38E7A8-5F6D-4843-BA46-CD4D4C8463D9}" type="sibTrans" cxnId="{F790CF8C-0F29-4EBD-BB2A-0C1E1988EEAC}">
      <dgm:prSet/>
      <dgm:spPr/>
      <dgm:t>
        <a:bodyPr/>
        <a:lstStyle/>
        <a:p>
          <a:endParaRPr lang="en-US"/>
        </a:p>
      </dgm:t>
    </dgm:pt>
    <dgm:pt modelId="{EF553624-0326-46B6-9D77-A6CCD389E7BA}">
      <dgm:prSet custT="1"/>
      <dgm:spPr/>
      <dgm:t>
        <a:bodyPr/>
        <a:lstStyle/>
        <a:p>
          <a:r>
            <a:rPr lang="id-ID" sz="2400" dirty="0">
              <a:solidFill>
                <a:schemeClr val="tx1"/>
              </a:solidFill>
            </a:rPr>
            <a:t>Suatu cost baseline adalah suatu tahapan waktu dari budget yang digunakan oleh project manager untuk memastikan dan memantau penggunaan biaya. Proses dari determine budget juga akan menyediakan informasi untuk </a:t>
          </a:r>
          <a:r>
            <a:rPr lang="en-US" sz="2400" dirty="0" err="1">
              <a:solidFill>
                <a:schemeClr val="tx1"/>
              </a:solidFill>
            </a:rPr>
            <a:t>kebutuhan</a:t>
          </a:r>
          <a:r>
            <a:rPr lang="en-US" sz="2400" dirty="0">
              <a:solidFill>
                <a:schemeClr val="tx1"/>
              </a:solidFill>
            </a:rPr>
            <a:t> </a:t>
          </a:r>
          <a:r>
            <a:rPr lang="id-ID" sz="2400" dirty="0">
              <a:solidFill>
                <a:schemeClr val="tx1"/>
              </a:solidFill>
            </a:rPr>
            <a:t>pembiayaan</a:t>
          </a:r>
          <a:r>
            <a:rPr lang="id-ID" sz="2800" dirty="0">
              <a:solidFill>
                <a:schemeClr val="tx1"/>
              </a:solidFill>
            </a:rPr>
            <a:t>.</a:t>
          </a:r>
          <a:endParaRPr lang="en-US" sz="2800" dirty="0">
            <a:solidFill>
              <a:schemeClr val="tx1"/>
            </a:solidFill>
          </a:endParaRPr>
        </a:p>
      </dgm:t>
    </dgm:pt>
    <dgm:pt modelId="{D2333845-AEA8-4CF1-AF03-A3191A1F36A7}" type="parTrans" cxnId="{86ED24DA-E2E2-4F2C-B5DF-A7E48DF13A12}">
      <dgm:prSet/>
      <dgm:spPr/>
      <dgm:t>
        <a:bodyPr/>
        <a:lstStyle/>
        <a:p>
          <a:endParaRPr lang="en-US"/>
        </a:p>
      </dgm:t>
    </dgm:pt>
    <dgm:pt modelId="{61E88F93-2AF3-4499-B008-7340A668A4CE}" type="sibTrans" cxnId="{86ED24DA-E2E2-4F2C-B5DF-A7E48DF13A12}">
      <dgm:prSet/>
      <dgm:spPr/>
      <dgm:t>
        <a:bodyPr/>
        <a:lstStyle/>
        <a:p>
          <a:endParaRPr lang="en-US"/>
        </a:p>
      </dgm:t>
    </dgm:pt>
    <dgm:pt modelId="{9048F961-8D8C-4A76-9A34-0ABDC5473650}" type="pres">
      <dgm:prSet presAssocID="{DB33631C-DC2B-42E8-A407-DC3EBD949124}" presName="linear" presStyleCnt="0">
        <dgm:presLayoutVars>
          <dgm:dir/>
          <dgm:animLvl val="lvl"/>
          <dgm:resizeHandles val="exact"/>
        </dgm:presLayoutVars>
      </dgm:prSet>
      <dgm:spPr/>
    </dgm:pt>
    <dgm:pt modelId="{2A2934C0-9755-438C-8188-265344DD8F74}" type="pres">
      <dgm:prSet presAssocID="{237C60CF-A321-4341-823F-5936E3387948}" presName="parentLin" presStyleCnt="0"/>
      <dgm:spPr/>
    </dgm:pt>
    <dgm:pt modelId="{D3601622-CCF1-4F6E-AF59-39191F7F8269}" type="pres">
      <dgm:prSet presAssocID="{237C60CF-A321-4341-823F-5936E3387948}" presName="parentLeftMargin" presStyleLbl="node1" presStyleIdx="0" presStyleCnt="3"/>
      <dgm:spPr/>
    </dgm:pt>
    <dgm:pt modelId="{FE0B48A5-84D8-4CB5-9667-4898BA6FF6B9}" type="pres">
      <dgm:prSet presAssocID="{237C60CF-A321-4341-823F-5936E3387948}" presName="parentText" presStyleLbl="node1" presStyleIdx="0" presStyleCnt="3" custScaleX="142857">
        <dgm:presLayoutVars>
          <dgm:chMax val="0"/>
          <dgm:bulletEnabled val="1"/>
        </dgm:presLayoutVars>
      </dgm:prSet>
      <dgm:spPr/>
    </dgm:pt>
    <dgm:pt modelId="{9AC772D1-15C2-4805-BC38-12B135E5B567}" type="pres">
      <dgm:prSet presAssocID="{237C60CF-A321-4341-823F-5936E3387948}" presName="negativeSpace" presStyleCnt="0"/>
      <dgm:spPr/>
    </dgm:pt>
    <dgm:pt modelId="{644E56FD-F197-426F-9BA4-C4B5BED16491}" type="pres">
      <dgm:prSet presAssocID="{237C60CF-A321-4341-823F-5936E3387948}" presName="childText" presStyleLbl="conFgAcc1" presStyleIdx="0" presStyleCnt="3">
        <dgm:presLayoutVars>
          <dgm:bulletEnabled val="1"/>
        </dgm:presLayoutVars>
      </dgm:prSet>
      <dgm:spPr/>
    </dgm:pt>
    <dgm:pt modelId="{D1D42354-2682-423C-9D85-AD18A893B5F7}" type="pres">
      <dgm:prSet presAssocID="{5E9675F2-BB24-4400-999D-2881E4D16D3B}" presName="spaceBetweenRectangles" presStyleCnt="0"/>
      <dgm:spPr/>
    </dgm:pt>
    <dgm:pt modelId="{AA0A1689-0834-4504-B544-E2F8503AB212}" type="pres">
      <dgm:prSet presAssocID="{CD4927AD-EBD5-44D9-8607-218C5B6C3800}" presName="parentLin" presStyleCnt="0"/>
      <dgm:spPr/>
    </dgm:pt>
    <dgm:pt modelId="{AFA8C202-CD0C-48BE-B89C-2BFF6BE115CB}" type="pres">
      <dgm:prSet presAssocID="{CD4927AD-EBD5-44D9-8607-218C5B6C3800}" presName="parentLeftMargin" presStyleLbl="node1" presStyleIdx="0" presStyleCnt="3"/>
      <dgm:spPr/>
    </dgm:pt>
    <dgm:pt modelId="{32BFFEB4-7C6F-4AF4-9B57-C186723B8FEA}" type="pres">
      <dgm:prSet presAssocID="{CD4927AD-EBD5-44D9-8607-218C5B6C3800}" presName="parentText" presStyleLbl="node1" presStyleIdx="1" presStyleCnt="3" custScaleX="142857">
        <dgm:presLayoutVars>
          <dgm:chMax val="0"/>
          <dgm:bulletEnabled val="1"/>
        </dgm:presLayoutVars>
      </dgm:prSet>
      <dgm:spPr/>
    </dgm:pt>
    <dgm:pt modelId="{6FE5BE4E-A2A1-4190-BADC-13036BD664CF}" type="pres">
      <dgm:prSet presAssocID="{CD4927AD-EBD5-44D9-8607-218C5B6C3800}" presName="negativeSpace" presStyleCnt="0"/>
      <dgm:spPr/>
    </dgm:pt>
    <dgm:pt modelId="{1BDACD37-653E-456C-B885-BD11FB41D638}" type="pres">
      <dgm:prSet presAssocID="{CD4927AD-EBD5-44D9-8607-218C5B6C3800}" presName="childText" presStyleLbl="conFgAcc1" presStyleIdx="1" presStyleCnt="3">
        <dgm:presLayoutVars>
          <dgm:bulletEnabled val="1"/>
        </dgm:presLayoutVars>
      </dgm:prSet>
      <dgm:spPr/>
    </dgm:pt>
    <dgm:pt modelId="{6CE72713-780C-4D56-9764-89A4A34CC5A3}" type="pres">
      <dgm:prSet presAssocID="{9F38E7A8-5F6D-4843-BA46-CD4D4C8463D9}" presName="spaceBetweenRectangles" presStyleCnt="0"/>
      <dgm:spPr/>
    </dgm:pt>
    <dgm:pt modelId="{D15816D1-5CA9-46E6-8D64-74C4781D3DDC}" type="pres">
      <dgm:prSet presAssocID="{EF553624-0326-46B6-9D77-A6CCD389E7BA}" presName="parentLin" presStyleCnt="0"/>
      <dgm:spPr/>
    </dgm:pt>
    <dgm:pt modelId="{ACA395C4-68D0-4C46-A6FF-AEFA648EA367}" type="pres">
      <dgm:prSet presAssocID="{EF553624-0326-46B6-9D77-A6CCD389E7BA}" presName="parentLeftMargin" presStyleLbl="node1" presStyleIdx="1" presStyleCnt="3"/>
      <dgm:spPr/>
    </dgm:pt>
    <dgm:pt modelId="{953601B5-78C8-4B8C-9BA3-6F68111AD96C}" type="pres">
      <dgm:prSet presAssocID="{EF553624-0326-46B6-9D77-A6CCD389E7BA}" presName="parentText" presStyleLbl="node1" presStyleIdx="2" presStyleCnt="3" custScaleX="142857">
        <dgm:presLayoutVars>
          <dgm:chMax val="0"/>
          <dgm:bulletEnabled val="1"/>
        </dgm:presLayoutVars>
      </dgm:prSet>
      <dgm:spPr/>
    </dgm:pt>
    <dgm:pt modelId="{311FD8B6-8B14-40C8-8D87-8FBACD330F63}" type="pres">
      <dgm:prSet presAssocID="{EF553624-0326-46B6-9D77-A6CCD389E7BA}" presName="negativeSpace" presStyleCnt="0"/>
      <dgm:spPr/>
    </dgm:pt>
    <dgm:pt modelId="{86BE3C19-6FDD-46A2-BF07-9803AECFD884}" type="pres">
      <dgm:prSet presAssocID="{EF553624-0326-46B6-9D77-A6CCD389E7BA}" presName="childText" presStyleLbl="conFgAcc1" presStyleIdx="2" presStyleCnt="3">
        <dgm:presLayoutVars>
          <dgm:bulletEnabled val="1"/>
        </dgm:presLayoutVars>
      </dgm:prSet>
      <dgm:spPr/>
    </dgm:pt>
  </dgm:ptLst>
  <dgm:cxnLst>
    <dgm:cxn modelId="{00888D20-A6DA-4490-B08B-838C934D98B7}" type="presOf" srcId="{EF553624-0326-46B6-9D77-A6CCD389E7BA}" destId="{ACA395C4-68D0-4C46-A6FF-AEFA648EA367}" srcOrd="0" destOrd="0" presId="urn:microsoft.com/office/officeart/2005/8/layout/list1"/>
    <dgm:cxn modelId="{1202892D-3041-4D02-815C-C21E474DF813}" type="presOf" srcId="{DB33631C-DC2B-42E8-A407-DC3EBD949124}" destId="{9048F961-8D8C-4A76-9A34-0ABDC5473650}" srcOrd="0" destOrd="0" presId="urn:microsoft.com/office/officeart/2005/8/layout/list1"/>
    <dgm:cxn modelId="{9F3F1667-D346-4731-9ABC-A99D76BF9B30}" type="presOf" srcId="{237C60CF-A321-4341-823F-5936E3387948}" destId="{D3601622-CCF1-4F6E-AF59-39191F7F8269}" srcOrd="0" destOrd="0" presId="urn:microsoft.com/office/officeart/2005/8/layout/list1"/>
    <dgm:cxn modelId="{C99B4952-765D-492C-A147-2537C5495F65}" type="presOf" srcId="{EF553624-0326-46B6-9D77-A6CCD389E7BA}" destId="{953601B5-78C8-4B8C-9BA3-6F68111AD96C}" srcOrd="1" destOrd="0" presId="urn:microsoft.com/office/officeart/2005/8/layout/list1"/>
    <dgm:cxn modelId="{F790CF8C-0F29-4EBD-BB2A-0C1E1988EEAC}" srcId="{DB33631C-DC2B-42E8-A407-DC3EBD949124}" destId="{CD4927AD-EBD5-44D9-8607-218C5B6C3800}" srcOrd="1" destOrd="0" parTransId="{8B0845E5-9EAC-4302-B793-BF550B7E6EFD}" sibTransId="{9F38E7A8-5F6D-4843-BA46-CD4D4C8463D9}"/>
    <dgm:cxn modelId="{30AFBEAC-77DF-413E-A6A0-1FBC33D21FDD}" type="presOf" srcId="{CD4927AD-EBD5-44D9-8607-218C5B6C3800}" destId="{AFA8C202-CD0C-48BE-B89C-2BFF6BE115CB}" srcOrd="0" destOrd="0" presId="urn:microsoft.com/office/officeart/2005/8/layout/list1"/>
    <dgm:cxn modelId="{E5BDE9B2-B19E-4027-9991-232C224B12CB}" type="presOf" srcId="{237C60CF-A321-4341-823F-5936E3387948}" destId="{FE0B48A5-84D8-4CB5-9667-4898BA6FF6B9}" srcOrd="1" destOrd="0" presId="urn:microsoft.com/office/officeart/2005/8/layout/list1"/>
    <dgm:cxn modelId="{86ED24DA-E2E2-4F2C-B5DF-A7E48DF13A12}" srcId="{DB33631C-DC2B-42E8-A407-DC3EBD949124}" destId="{EF553624-0326-46B6-9D77-A6CCD389E7BA}" srcOrd="2" destOrd="0" parTransId="{D2333845-AEA8-4CF1-AF03-A3191A1F36A7}" sibTransId="{61E88F93-2AF3-4499-B008-7340A668A4CE}"/>
    <dgm:cxn modelId="{2E22B3DD-C23C-458B-8F99-B449BD2EED7D}" type="presOf" srcId="{CD4927AD-EBD5-44D9-8607-218C5B6C3800}" destId="{32BFFEB4-7C6F-4AF4-9B57-C186723B8FEA}" srcOrd="1" destOrd="0" presId="urn:microsoft.com/office/officeart/2005/8/layout/list1"/>
    <dgm:cxn modelId="{A69363FC-17C7-4AD5-90D1-0F86940E7D55}" srcId="{DB33631C-DC2B-42E8-A407-DC3EBD949124}" destId="{237C60CF-A321-4341-823F-5936E3387948}" srcOrd="0" destOrd="0" parTransId="{7558C0F6-B15A-47E0-ADCB-28FEE33ECC44}" sibTransId="{5E9675F2-BB24-4400-999D-2881E4D16D3B}"/>
    <dgm:cxn modelId="{24906AB8-C186-4FD9-B7FF-D29A9400DFE1}" type="presParOf" srcId="{9048F961-8D8C-4A76-9A34-0ABDC5473650}" destId="{2A2934C0-9755-438C-8188-265344DD8F74}" srcOrd="0" destOrd="0" presId="urn:microsoft.com/office/officeart/2005/8/layout/list1"/>
    <dgm:cxn modelId="{22DC2740-D768-43C2-9323-F262A4970A49}" type="presParOf" srcId="{2A2934C0-9755-438C-8188-265344DD8F74}" destId="{D3601622-CCF1-4F6E-AF59-39191F7F8269}" srcOrd="0" destOrd="0" presId="urn:microsoft.com/office/officeart/2005/8/layout/list1"/>
    <dgm:cxn modelId="{E8D6D57A-7A6B-49ED-A54F-CD7366E1082D}" type="presParOf" srcId="{2A2934C0-9755-438C-8188-265344DD8F74}" destId="{FE0B48A5-84D8-4CB5-9667-4898BA6FF6B9}" srcOrd="1" destOrd="0" presId="urn:microsoft.com/office/officeart/2005/8/layout/list1"/>
    <dgm:cxn modelId="{8A6357D6-D043-4E65-A254-E348566593CC}" type="presParOf" srcId="{9048F961-8D8C-4A76-9A34-0ABDC5473650}" destId="{9AC772D1-15C2-4805-BC38-12B135E5B567}" srcOrd="1" destOrd="0" presId="urn:microsoft.com/office/officeart/2005/8/layout/list1"/>
    <dgm:cxn modelId="{42CFD2F7-0C35-49B3-90E8-3A0ECD8C11FC}" type="presParOf" srcId="{9048F961-8D8C-4A76-9A34-0ABDC5473650}" destId="{644E56FD-F197-426F-9BA4-C4B5BED16491}" srcOrd="2" destOrd="0" presId="urn:microsoft.com/office/officeart/2005/8/layout/list1"/>
    <dgm:cxn modelId="{E93C77DE-EFC3-45DE-A871-2A02E69D5FA8}" type="presParOf" srcId="{9048F961-8D8C-4A76-9A34-0ABDC5473650}" destId="{D1D42354-2682-423C-9D85-AD18A893B5F7}" srcOrd="3" destOrd="0" presId="urn:microsoft.com/office/officeart/2005/8/layout/list1"/>
    <dgm:cxn modelId="{7C829214-CD2A-4976-893F-C299C203E7CA}" type="presParOf" srcId="{9048F961-8D8C-4A76-9A34-0ABDC5473650}" destId="{AA0A1689-0834-4504-B544-E2F8503AB212}" srcOrd="4" destOrd="0" presId="urn:microsoft.com/office/officeart/2005/8/layout/list1"/>
    <dgm:cxn modelId="{0B293BF8-893C-4A7E-9B06-37BAD6330338}" type="presParOf" srcId="{AA0A1689-0834-4504-B544-E2F8503AB212}" destId="{AFA8C202-CD0C-48BE-B89C-2BFF6BE115CB}" srcOrd="0" destOrd="0" presId="urn:microsoft.com/office/officeart/2005/8/layout/list1"/>
    <dgm:cxn modelId="{1C46F26E-CAA7-4F22-B2E8-38F7BBE6D472}" type="presParOf" srcId="{AA0A1689-0834-4504-B544-E2F8503AB212}" destId="{32BFFEB4-7C6F-4AF4-9B57-C186723B8FEA}" srcOrd="1" destOrd="0" presId="urn:microsoft.com/office/officeart/2005/8/layout/list1"/>
    <dgm:cxn modelId="{A595AE79-D287-4D26-849F-9FC78EC19F65}" type="presParOf" srcId="{9048F961-8D8C-4A76-9A34-0ABDC5473650}" destId="{6FE5BE4E-A2A1-4190-BADC-13036BD664CF}" srcOrd="5" destOrd="0" presId="urn:microsoft.com/office/officeart/2005/8/layout/list1"/>
    <dgm:cxn modelId="{57EA905D-3D83-47FE-95E5-05FF3543E08F}" type="presParOf" srcId="{9048F961-8D8C-4A76-9A34-0ABDC5473650}" destId="{1BDACD37-653E-456C-B885-BD11FB41D638}" srcOrd="6" destOrd="0" presId="urn:microsoft.com/office/officeart/2005/8/layout/list1"/>
    <dgm:cxn modelId="{0EADB04F-3DE5-4433-A04A-D4F5AAC917C1}" type="presParOf" srcId="{9048F961-8D8C-4A76-9A34-0ABDC5473650}" destId="{6CE72713-780C-4D56-9764-89A4A34CC5A3}" srcOrd="7" destOrd="0" presId="urn:microsoft.com/office/officeart/2005/8/layout/list1"/>
    <dgm:cxn modelId="{589AC65A-0BA9-4515-831B-A0B0C982DD48}" type="presParOf" srcId="{9048F961-8D8C-4A76-9A34-0ABDC5473650}" destId="{D15816D1-5CA9-46E6-8D64-74C4781D3DDC}" srcOrd="8" destOrd="0" presId="urn:microsoft.com/office/officeart/2005/8/layout/list1"/>
    <dgm:cxn modelId="{70848E77-7E73-43E8-8D34-4FEE1BA756CB}" type="presParOf" srcId="{D15816D1-5CA9-46E6-8D64-74C4781D3DDC}" destId="{ACA395C4-68D0-4C46-A6FF-AEFA648EA367}" srcOrd="0" destOrd="0" presId="urn:microsoft.com/office/officeart/2005/8/layout/list1"/>
    <dgm:cxn modelId="{06FE0393-7746-4717-B8F2-B2CFBB01C074}" type="presParOf" srcId="{D15816D1-5CA9-46E6-8D64-74C4781D3DDC}" destId="{953601B5-78C8-4B8C-9BA3-6F68111AD96C}" srcOrd="1" destOrd="0" presId="urn:microsoft.com/office/officeart/2005/8/layout/list1"/>
    <dgm:cxn modelId="{DADE035B-216D-42E4-9F3C-340EC82A3110}" type="presParOf" srcId="{9048F961-8D8C-4A76-9A34-0ABDC5473650}" destId="{311FD8B6-8B14-40C8-8D87-8FBACD330F63}" srcOrd="9" destOrd="0" presId="urn:microsoft.com/office/officeart/2005/8/layout/list1"/>
    <dgm:cxn modelId="{1B6114ED-FF7D-4EE3-AEC4-63E8809C2777}" type="presParOf" srcId="{9048F961-8D8C-4A76-9A34-0ABDC5473650}" destId="{86BE3C19-6FDD-46A2-BF07-9803AECFD884}"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D3146A-3D65-409F-A696-E91D4A23E3E4}">
      <dsp:nvSpPr>
        <dsp:cNvPr id="0" name=""/>
        <dsp:cNvSpPr/>
      </dsp:nvSpPr>
      <dsp:spPr>
        <a:xfrm>
          <a:off x="2540" y="217160"/>
          <a:ext cx="2476500" cy="604800"/>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dirty="0"/>
            <a:t>Input</a:t>
          </a:r>
        </a:p>
      </dsp:txBody>
      <dsp:txXfrm>
        <a:off x="2540" y="217160"/>
        <a:ext cx="2476500" cy="604800"/>
      </dsp:txXfrm>
    </dsp:sp>
    <dsp:sp modelId="{20A498B8-7D52-4524-A10C-F189E5B0B3C1}">
      <dsp:nvSpPr>
        <dsp:cNvPr id="0" name=""/>
        <dsp:cNvSpPr/>
      </dsp:nvSpPr>
      <dsp:spPr>
        <a:xfrm>
          <a:off x="2540" y="821960"/>
          <a:ext cx="2476500" cy="2824605"/>
        </a:xfrm>
        <a:prstGeom prst="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a:t>Project management plan</a:t>
          </a:r>
        </a:p>
        <a:p>
          <a:pPr marL="228600" lvl="1" indent="-228600" algn="l" defTabSz="933450">
            <a:lnSpc>
              <a:spcPct val="90000"/>
            </a:lnSpc>
            <a:spcBef>
              <a:spcPct val="0"/>
            </a:spcBef>
            <a:spcAft>
              <a:spcPct val="15000"/>
            </a:spcAft>
            <a:buChar char="•"/>
          </a:pPr>
          <a:r>
            <a:rPr lang="en-US" sz="2100" kern="1200" dirty="0"/>
            <a:t>Project Charter</a:t>
          </a:r>
        </a:p>
        <a:p>
          <a:pPr marL="228600" lvl="1" indent="-228600" algn="l" defTabSz="933450">
            <a:lnSpc>
              <a:spcPct val="90000"/>
            </a:lnSpc>
            <a:spcBef>
              <a:spcPct val="0"/>
            </a:spcBef>
            <a:spcAft>
              <a:spcPct val="15000"/>
            </a:spcAft>
            <a:buChar char="•"/>
          </a:pPr>
          <a:r>
            <a:rPr lang="en-US" sz="2100" kern="1200" dirty="0"/>
            <a:t>Enterprise environmental factors</a:t>
          </a:r>
        </a:p>
        <a:p>
          <a:pPr marL="228600" lvl="1" indent="-228600" algn="l" defTabSz="933450">
            <a:lnSpc>
              <a:spcPct val="90000"/>
            </a:lnSpc>
            <a:spcBef>
              <a:spcPct val="0"/>
            </a:spcBef>
            <a:spcAft>
              <a:spcPct val="15000"/>
            </a:spcAft>
            <a:buChar char="•"/>
          </a:pPr>
          <a:r>
            <a:rPr lang="en-US" sz="2100" kern="1200" dirty="0"/>
            <a:t>Organizational process assets</a:t>
          </a:r>
        </a:p>
      </dsp:txBody>
      <dsp:txXfrm>
        <a:off x="2540" y="821960"/>
        <a:ext cx="2476500" cy="2824605"/>
      </dsp:txXfrm>
    </dsp:sp>
    <dsp:sp modelId="{9BE35484-FF0D-4162-A913-B98E8060D527}">
      <dsp:nvSpPr>
        <dsp:cNvPr id="0" name=""/>
        <dsp:cNvSpPr/>
      </dsp:nvSpPr>
      <dsp:spPr>
        <a:xfrm>
          <a:off x="2825750" y="217160"/>
          <a:ext cx="2476500" cy="604800"/>
        </a:xfrm>
        <a:prstGeom prst="rect">
          <a:avLst/>
        </a:prstGeom>
        <a:gradFill rotWithShape="0">
          <a:gsLst>
            <a:gs pos="0">
              <a:schemeClr val="accent4">
                <a:hueOff val="5197846"/>
                <a:satOff val="-23984"/>
                <a:lumOff val="883"/>
                <a:alphaOff val="0"/>
                <a:satMod val="103000"/>
                <a:lumMod val="102000"/>
                <a:tint val="94000"/>
              </a:schemeClr>
            </a:gs>
            <a:gs pos="50000">
              <a:schemeClr val="accent4">
                <a:hueOff val="5197846"/>
                <a:satOff val="-23984"/>
                <a:lumOff val="883"/>
                <a:alphaOff val="0"/>
                <a:satMod val="110000"/>
                <a:lumMod val="100000"/>
                <a:shade val="100000"/>
              </a:schemeClr>
            </a:gs>
            <a:gs pos="100000">
              <a:schemeClr val="accent4">
                <a:hueOff val="5197846"/>
                <a:satOff val="-23984"/>
                <a:lumOff val="883"/>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dirty="0"/>
            <a:t>Tools &amp; Techniques</a:t>
          </a:r>
        </a:p>
      </dsp:txBody>
      <dsp:txXfrm>
        <a:off x="2825750" y="217160"/>
        <a:ext cx="2476500" cy="604800"/>
      </dsp:txXfrm>
    </dsp:sp>
    <dsp:sp modelId="{E355BEE5-95B4-47F3-9ECD-C756C6A29BB3}">
      <dsp:nvSpPr>
        <dsp:cNvPr id="0" name=""/>
        <dsp:cNvSpPr/>
      </dsp:nvSpPr>
      <dsp:spPr>
        <a:xfrm>
          <a:off x="2825750" y="821960"/>
          <a:ext cx="2476500" cy="2824605"/>
        </a:xfrm>
        <a:prstGeom prst="rect">
          <a:avLst/>
        </a:prstGeom>
        <a:solidFill>
          <a:schemeClr val="accent4">
            <a:tint val="40000"/>
            <a:alpha val="90000"/>
            <a:hueOff val="5756959"/>
            <a:satOff val="-30630"/>
            <a:lumOff val="-1745"/>
            <a:alphaOff val="0"/>
          </a:schemeClr>
        </a:solidFill>
        <a:ln w="6350" cap="flat" cmpd="sng" algn="ctr">
          <a:solidFill>
            <a:schemeClr val="accent4">
              <a:tint val="40000"/>
              <a:alpha val="90000"/>
              <a:hueOff val="5756959"/>
              <a:satOff val="-30630"/>
              <a:lumOff val="-1745"/>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a:t>Expert judgment</a:t>
          </a:r>
        </a:p>
        <a:p>
          <a:pPr marL="228600" lvl="1" indent="-228600" algn="l" defTabSz="933450">
            <a:lnSpc>
              <a:spcPct val="90000"/>
            </a:lnSpc>
            <a:spcBef>
              <a:spcPct val="0"/>
            </a:spcBef>
            <a:spcAft>
              <a:spcPct val="15000"/>
            </a:spcAft>
            <a:buChar char="•"/>
          </a:pPr>
          <a:r>
            <a:rPr kumimoji="0" lang="en-US" sz="2100" b="0" i="0" u="none" strike="noStrike" kern="1200" cap="none" spc="-4" normalizeH="0" baseline="0" noProof="0" dirty="0">
              <a:ln>
                <a:noFill/>
              </a:ln>
              <a:solidFill>
                <a:schemeClr val="tx1"/>
              </a:solidFill>
              <a:effectLst/>
              <a:uLnTx/>
              <a:uFillTx/>
              <a:latin typeface="Calibri"/>
              <a:ea typeface="+mn-ea"/>
              <a:cs typeface="Comic Sans MS"/>
            </a:rPr>
            <a:t>Analytical</a:t>
          </a:r>
          <a:r>
            <a:rPr kumimoji="0" lang="en-US" sz="2100" b="0" i="0" u="none" strike="noStrike" kern="1200" cap="none" spc="-64" normalizeH="0" baseline="0" noProof="0" dirty="0">
              <a:ln>
                <a:noFill/>
              </a:ln>
              <a:solidFill>
                <a:schemeClr val="tx1"/>
              </a:solidFill>
              <a:effectLst/>
              <a:uLnTx/>
              <a:uFillTx/>
              <a:latin typeface="Calibri"/>
              <a:ea typeface="+mn-ea"/>
              <a:cs typeface="Comic Sans MS"/>
            </a:rPr>
            <a:t> </a:t>
          </a:r>
          <a:r>
            <a:rPr kumimoji="0" lang="en-US" sz="2100" b="0" i="0" u="none" strike="noStrike" kern="1200" cap="none" spc="-4" normalizeH="0" baseline="0" noProof="0" dirty="0">
              <a:ln>
                <a:noFill/>
              </a:ln>
              <a:solidFill>
                <a:schemeClr val="tx1"/>
              </a:solidFill>
              <a:effectLst/>
              <a:uLnTx/>
              <a:uFillTx/>
              <a:latin typeface="Calibri"/>
              <a:ea typeface="+mn-ea"/>
              <a:cs typeface="Comic Sans MS"/>
            </a:rPr>
            <a:t>Techniques</a:t>
          </a:r>
          <a:endParaRPr lang="en-US" sz="2100" b="0" kern="1200" dirty="0">
            <a:solidFill>
              <a:schemeClr val="tx1"/>
            </a:solidFill>
          </a:endParaRPr>
        </a:p>
        <a:p>
          <a:pPr marL="228600" lvl="1" indent="-228600" algn="l" defTabSz="933450">
            <a:lnSpc>
              <a:spcPct val="90000"/>
            </a:lnSpc>
            <a:spcBef>
              <a:spcPct val="0"/>
            </a:spcBef>
            <a:spcAft>
              <a:spcPct val="15000"/>
            </a:spcAft>
            <a:buChar char="•"/>
          </a:pPr>
          <a:r>
            <a:rPr lang="en-US" sz="2100" b="0" kern="1200" dirty="0">
              <a:solidFill>
                <a:schemeClr val="tx1"/>
              </a:solidFill>
            </a:rPr>
            <a:t>Meeting</a:t>
          </a:r>
        </a:p>
      </dsp:txBody>
      <dsp:txXfrm>
        <a:off x="2825750" y="821960"/>
        <a:ext cx="2476500" cy="2824605"/>
      </dsp:txXfrm>
    </dsp:sp>
    <dsp:sp modelId="{45B802D6-53F6-4222-BDED-1AC23BE6857A}">
      <dsp:nvSpPr>
        <dsp:cNvPr id="0" name=""/>
        <dsp:cNvSpPr/>
      </dsp:nvSpPr>
      <dsp:spPr>
        <a:xfrm>
          <a:off x="5648960" y="217160"/>
          <a:ext cx="2476500" cy="604800"/>
        </a:xfrm>
        <a:prstGeom prst="rect">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a:t>Outputs</a:t>
          </a:r>
          <a:endParaRPr lang="en-US" sz="2100" kern="1200" dirty="0"/>
        </a:p>
      </dsp:txBody>
      <dsp:txXfrm>
        <a:off x="5648960" y="217160"/>
        <a:ext cx="2476500" cy="604800"/>
      </dsp:txXfrm>
    </dsp:sp>
    <dsp:sp modelId="{BE0718F4-DD6D-4EAE-90DE-5E21F522B80A}">
      <dsp:nvSpPr>
        <dsp:cNvPr id="0" name=""/>
        <dsp:cNvSpPr/>
      </dsp:nvSpPr>
      <dsp:spPr>
        <a:xfrm>
          <a:off x="5648960" y="821960"/>
          <a:ext cx="2476500" cy="2824605"/>
        </a:xfrm>
        <a:prstGeom prst="rect">
          <a:avLst/>
        </a:prstGeom>
        <a:solidFill>
          <a:schemeClr val="accent4">
            <a:tint val="40000"/>
            <a:alpha val="90000"/>
            <a:hueOff val="11513918"/>
            <a:satOff val="-61261"/>
            <a:lumOff val="-3490"/>
            <a:alphaOff val="0"/>
          </a:schemeClr>
        </a:solidFill>
        <a:ln w="6350" cap="flat" cmpd="sng" algn="ctr">
          <a:solidFill>
            <a:schemeClr val="accent4">
              <a:tint val="40000"/>
              <a:alpha val="90000"/>
              <a:hueOff val="11513918"/>
              <a:satOff val="-61261"/>
              <a:lumOff val="-349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kumimoji="0" lang="en-US" sz="2100" b="0" i="0" u="none" strike="noStrike" kern="1200" cap="none" spc="-4" normalizeH="0" baseline="0" noProof="0" dirty="0">
              <a:ln>
                <a:noFill/>
              </a:ln>
              <a:solidFill>
                <a:schemeClr val="tx1"/>
              </a:solidFill>
              <a:effectLst/>
              <a:uLnTx/>
              <a:uFillTx/>
              <a:latin typeface="Calibri"/>
              <a:ea typeface="+mn-ea"/>
              <a:cs typeface="Comic Sans MS"/>
            </a:rPr>
            <a:t>Cost </a:t>
          </a:r>
          <a:r>
            <a:rPr kumimoji="0" lang="en-US" sz="2100" b="0" i="0" u="none" strike="noStrike" kern="1200" cap="none" spc="0" normalizeH="0" baseline="0" noProof="0" dirty="0">
              <a:ln>
                <a:noFill/>
              </a:ln>
              <a:solidFill>
                <a:schemeClr val="tx1"/>
              </a:solidFill>
              <a:effectLst/>
              <a:uLnTx/>
              <a:uFillTx/>
              <a:latin typeface="Calibri"/>
              <a:ea typeface="+mn-ea"/>
              <a:cs typeface="Comic Sans MS"/>
            </a:rPr>
            <a:t>Management</a:t>
          </a:r>
          <a:r>
            <a:rPr kumimoji="0" lang="en-US" sz="2100" b="0" i="0" u="none" strike="noStrike" kern="1200" cap="none" spc="-83" normalizeH="0" baseline="0" noProof="0" dirty="0">
              <a:ln>
                <a:noFill/>
              </a:ln>
              <a:solidFill>
                <a:schemeClr val="tx1"/>
              </a:solidFill>
              <a:effectLst/>
              <a:uLnTx/>
              <a:uFillTx/>
              <a:latin typeface="Calibri"/>
              <a:ea typeface="+mn-ea"/>
              <a:cs typeface="Comic Sans MS"/>
            </a:rPr>
            <a:t> </a:t>
          </a:r>
          <a:r>
            <a:rPr kumimoji="0" lang="en-US" sz="2100" b="0" i="0" u="none" strike="noStrike" kern="1200" cap="none" spc="0" normalizeH="0" baseline="0" noProof="0" dirty="0">
              <a:ln>
                <a:noFill/>
              </a:ln>
              <a:solidFill>
                <a:schemeClr val="tx1"/>
              </a:solidFill>
              <a:effectLst/>
              <a:uLnTx/>
              <a:uFillTx/>
              <a:latin typeface="Calibri"/>
              <a:ea typeface="+mn-ea"/>
              <a:cs typeface="Comic Sans MS"/>
            </a:rPr>
            <a:t>Plan</a:t>
          </a:r>
          <a:endParaRPr lang="en-US" sz="2100" b="0" kern="1200" dirty="0">
            <a:solidFill>
              <a:schemeClr val="tx1"/>
            </a:solidFill>
          </a:endParaRPr>
        </a:p>
      </dsp:txBody>
      <dsp:txXfrm>
        <a:off x="5648960" y="821960"/>
        <a:ext cx="2476500" cy="282460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515A7-FA4D-4B85-9DD9-17359CF050D2}">
      <dsp:nvSpPr>
        <dsp:cNvPr id="0" name=""/>
        <dsp:cNvSpPr/>
      </dsp:nvSpPr>
      <dsp:spPr>
        <a:xfrm>
          <a:off x="0" y="0"/>
          <a:ext cx="8690159" cy="673920"/>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82550" lvl="0" indent="-82550" algn="l" defTabSz="1244600">
            <a:lnSpc>
              <a:spcPct val="90000"/>
            </a:lnSpc>
            <a:spcBef>
              <a:spcPct val="0"/>
            </a:spcBef>
            <a:spcAft>
              <a:spcPct val="35000"/>
            </a:spcAft>
            <a:buNone/>
          </a:pPr>
          <a:r>
            <a:rPr lang="en-US" sz="2800" b="1" kern="1200" dirty="0">
              <a:latin typeface="Calibri" panose="020F0502020204030204" pitchFamily="34" charset="0"/>
            </a:rPr>
            <a:t>BUDGETING</a:t>
          </a:r>
          <a:endParaRPr lang="en-US" sz="2400" b="1" kern="1200" dirty="0">
            <a:solidFill>
              <a:schemeClr val="bg1"/>
            </a:solidFill>
            <a:latin typeface="Calibri"/>
            <a:ea typeface="+mn-ea"/>
            <a:cs typeface="+mn-cs"/>
          </a:endParaRPr>
        </a:p>
      </dsp:txBody>
      <dsp:txXfrm>
        <a:off x="32898" y="32898"/>
        <a:ext cx="8624363" cy="608124"/>
      </dsp:txXfrm>
    </dsp:sp>
    <dsp:sp modelId="{44DBF284-EFB8-48CB-AA9A-57838DF88D90}">
      <dsp:nvSpPr>
        <dsp:cNvPr id="0" name=""/>
        <dsp:cNvSpPr/>
      </dsp:nvSpPr>
      <dsp:spPr>
        <a:xfrm>
          <a:off x="0" y="676240"/>
          <a:ext cx="8690159" cy="9936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75913" tIns="30480" rIns="170688" bIns="30480" numCol="1" spcCol="1270" anchor="t" anchorCtr="0">
          <a:noAutofit/>
        </a:bodyPr>
        <a:lstStyle/>
        <a:p>
          <a:pPr marL="82550" lvl="1" indent="-82550" algn="just" defTabSz="1066800">
            <a:lnSpc>
              <a:spcPct val="90000"/>
            </a:lnSpc>
            <a:spcBef>
              <a:spcPct val="0"/>
            </a:spcBef>
            <a:spcAft>
              <a:spcPct val="20000"/>
            </a:spcAft>
            <a:buChar char="•"/>
          </a:pPr>
          <a:endParaRPr lang="en-US" sz="2400" b="0" kern="1200" dirty="0">
            <a:solidFill>
              <a:schemeClr val="tx1"/>
            </a:solidFill>
            <a:latin typeface="Calibri"/>
            <a:ea typeface="+mn-ea"/>
            <a:cs typeface="+mn-cs"/>
          </a:endParaRPr>
        </a:p>
      </dsp:txBody>
      <dsp:txXfrm>
        <a:off x="0" y="676240"/>
        <a:ext cx="8690159" cy="9936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515A7-FA4D-4B85-9DD9-17359CF050D2}">
      <dsp:nvSpPr>
        <dsp:cNvPr id="0" name=""/>
        <dsp:cNvSpPr/>
      </dsp:nvSpPr>
      <dsp:spPr>
        <a:xfrm>
          <a:off x="0" y="0"/>
          <a:ext cx="8690159" cy="673920"/>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82550" lvl="0" indent="-82550" algn="l" defTabSz="1244600">
            <a:lnSpc>
              <a:spcPct val="90000"/>
            </a:lnSpc>
            <a:spcBef>
              <a:spcPct val="0"/>
            </a:spcBef>
            <a:spcAft>
              <a:spcPct val="35000"/>
            </a:spcAft>
            <a:buNone/>
          </a:pPr>
          <a:r>
            <a:rPr lang="en-US" sz="2800" b="1" kern="1200" dirty="0">
              <a:latin typeface="Calibri" panose="020F0502020204030204" pitchFamily="34" charset="0"/>
            </a:rPr>
            <a:t>ESTIMASI BUDGET PROYEK</a:t>
          </a:r>
          <a:endParaRPr lang="en-US" sz="2400" b="1" kern="1200" dirty="0">
            <a:solidFill>
              <a:schemeClr val="bg1"/>
            </a:solidFill>
            <a:latin typeface="Calibri"/>
            <a:ea typeface="+mn-ea"/>
            <a:cs typeface="+mn-cs"/>
          </a:endParaRPr>
        </a:p>
      </dsp:txBody>
      <dsp:txXfrm>
        <a:off x="32898" y="32898"/>
        <a:ext cx="8624363" cy="608124"/>
      </dsp:txXfrm>
    </dsp:sp>
    <dsp:sp modelId="{44DBF284-EFB8-48CB-AA9A-57838DF88D90}">
      <dsp:nvSpPr>
        <dsp:cNvPr id="0" name=""/>
        <dsp:cNvSpPr/>
      </dsp:nvSpPr>
      <dsp:spPr>
        <a:xfrm>
          <a:off x="0" y="676240"/>
          <a:ext cx="8690159" cy="9936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75913" tIns="30480" rIns="170688" bIns="30480" numCol="1" spcCol="1270" anchor="t" anchorCtr="0">
          <a:noAutofit/>
        </a:bodyPr>
        <a:lstStyle/>
        <a:p>
          <a:pPr marL="82550" lvl="1" indent="-82550" algn="just" defTabSz="1066800">
            <a:lnSpc>
              <a:spcPct val="90000"/>
            </a:lnSpc>
            <a:spcBef>
              <a:spcPct val="0"/>
            </a:spcBef>
            <a:spcAft>
              <a:spcPct val="20000"/>
            </a:spcAft>
            <a:buChar char="•"/>
          </a:pPr>
          <a:endParaRPr lang="en-US" sz="2400" b="0" kern="1200" dirty="0">
            <a:solidFill>
              <a:schemeClr val="tx1"/>
            </a:solidFill>
            <a:latin typeface="Calibri"/>
            <a:ea typeface="+mn-ea"/>
            <a:cs typeface="+mn-cs"/>
          </a:endParaRPr>
        </a:p>
      </dsp:txBody>
      <dsp:txXfrm>
        <a:off x="0" y="676240"/>
        <a:ext cx="8690159" cy="9936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515A7-FA4D-4B85-9DD9-17359CF050D2}">
      <dsp:nvSpPr>
        <dsp:cNvPr id="0" name=""/>
        <dsp:cNvSpPr/>
      </dsp:nvSpPr>
      <dsp:spPr>
        <a:xfrm>
          <a:off x="0" y="0"/>
          <a:ext cx="8690159" cy="802364"/>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82550" lvl="0" indent="-82550" algn="l" defTabSz="1244600">
            <a:lnSpc>
              <a:spcPct val="90000"/>
            </a:lnSpc>
            <a:spcBef>
              <a:spcPct val="0"/>
            </a:spcBef>
            <a:spcAft>
              <a:spcPct val="35000"/>
            </a:spcAft>
            <a:buNone/>
          </a:pPr>
          <a:r>
            <a:rPr lang="id-ID" sz="2800" kern="1200" dirty="0">
              <a:effectLst>
                <a:outerShdw blurRad="38100" dist="38100" dir="2700000" algn="tl">
                  <a:srgbClr val="000000">
                    <a:alpha val="43137"/>
                  </a:srgbClr>
                </a:outerShdw>
              </a:effectLst>
            </a:rPr>
            <a:t>Cost Management Plan</a:t>
          </a:r>
          <a:endParaRPr lang="en-US" sz="2800" b="0" kern="1200" dirty="0">
            <a:solidFill>
              <a:schemeClr val="tx1"/>
            </a:solidFill>
            <a:latin typeface="Calibri"/>
            <a:ea typeface="+mn-ea"/>
            <a:cs typeface="+mn-cs"/>
          </a:endParaRPr>
        </a:p>
      </dsp:txBody>
      <dsp:txXfrm>
        <a:off x="39168" y="39168"/>
        <a:ext cx="8611823" cy="724028"/>
      </dsp:txXfrm>
    </dsp:sp>
    <dsp:sp modelId="{44DBF284-EFB8-48CB-AA9A-57838DF88D90}">
      <dsp:nvSpPr>
        <dsp:cNvPr id="0" name=""/>
        <dsp:cNvSpPr/>
      </dsp:nvSpPr>
      <dsp:spPr>
        <a:xfrm>
          <a:off x="0" y="946703"/>
          <a:ext cx="8690159" cy="198099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75913"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id-ID" sz="2600" kern="1200" dirty="0">
              <a:solidFill>
                <a:schemeClr val="tx1"/>
              </a:solidFill>
            </a:rPr>
            <a:t>Cost Management Plan bertujuan untuk mendefinisikan bagaimana biaya proyek akan dikelola dan dikontrol.</a:t>
          </a:r>
          <a:endParaRPr lang="id-ID" sz="2600" b="0" kern="1200" dirty="0">
            <a:solidFill>
              <a:schemeClr val="tx1"/>
            </a:solidFill>
          </a:endParaRPr>
        </a:p>
        <a:p>
          <a:pPr marL="228600" lvl="1" indent="-228600" algn="l" defTabSz="1155700">
            <a:lnSpc>
              <a:spcPct val="90000"/>
            </a:lnSpc>
            <a:spcBef>
              <a:spcPct val="0"/>
            </a:spcBef>
            <a:spcAft>
              <a:spcPct val="20000"/>
            </a:spcAft>
            <a:buChar char="•"/>
          </a:pPr>
          <a:r>
            <a:rPr lang="id-ID" sz="2600" kern="1200" dirty="0">
              <a:solidFill>
                <a:schemeClr val="tx1"/>
              </a:solidFill>
            </a:rPr>
            <a:t>Hal ini termasuk metode yang digunakan untuk megetahui tingkat akurasi yang diperlukan untuk memperkirakan biaya aktivitas.</a:t>
          </a:r>
        </a:p>
      </dsp:txBody>
      <dsp:txXfrm>
        <a:off x="0" y="946703"/>
        <a:ext cx="8690159" cy="1980990"/>
      </dsp:txXfrm>
    </dsp:sp>
    <dsp:sp modelId="{BDFA52F3-62EA-4C96-BB5C-8FB251B716DA}">
      <dsp:nvSpPr>
        <dsp:cNvPr id="0" name=""/>
        <dsp:cNvSpPr/>
      </dsp:nvSpPr>
      <dsp:spPr>
        <a:xfrm>
          <a:off x="0" y="2927694"/>
          <a:ext cx="8690159" cy="802364"/>
        </a:xfrm>
        <a:prstGeom prst="roundRect">
          <a:avLst/>
        </a:prstGeom>
        <a:solidFill>
          <a:schemeClr val="accent5">
            <a:hueOff val="-7353344"/>
            <a:satOff val="-10228"/>
            <a:lumOff val="-392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rtl="0">
            <a:lnSpc>
              <a:spcPct val="90000"/>
            </a:lnSpc>
            <a:spcBef>
              <a:spcPct val="0"/>
            </a:spcBef>
            <a:spcAft>
              <a:spcPct val="35000"/>
            </a:spcAft>
            <a:buNone/>
          </a:pPr>
          <a:r>
            <a:rPr lang="en-US" sz="3300" kern="1200" dirty="0">
              <a:effectLst>
                <a:outerShdw blurRad="38100" dist="38100" dir="2700000" algn="tl">
                  <a:srgbClr val="000000">
                    <a:alpha val="43137"/>
                  </a:srgbClr>
                </a:outerShdw>
              </a:effectLst>
            </a:rPr>
            <a:t>Resource Management Plan</a:t>
          </a:r>
          <a:endParaRPr kumimoji="0" lang="en-US" sz="3300" b="0" i="0" u="none" strike="noStrike" kern="1200" cap="none" spc="-4" normalizeH="0" baseline="0" noProof="0" dirty="0">
            <a:ln>
              <a:noFill/>
            </a:ln>
            <a:solidFill>
              <a:schemeClr val="tx1"/>
            </a:solidFill>
            <a:effectLst/>
            <a:uLnTx/>
            <a:uFillTx/>
            <a:latin typeface="Calibri"/>
            <a:ea typeface="+mn-ea"/>
            <a:cs typeface="Comic Sans MS"/>
          </a:endParaRPr>
        </a:p>
      </dsp:txBody>
      <dsp:txXfrm>
        <a:off x="39168" y="2966862"/>
        <a:ext cx="8611823" cy="724028"/>
      </dsp:txXfrm>
    </dsp:sp>
    <dsp:sp modelId="{BF6C7C5C-4DA7-4263-BB84-81A1AE71CD95}">
      <dsp:nvSpPr>
        <dsp:cNvPr id="0" name=""/>
        <dsp:cNvSpPr/>
      </dsp:nvSpPr>
      <dsp:spPr>
        <a:xfrm>
          <a:off x="0" y="3730058"/>
          <a:ext cx="8690159" cy="150282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75913" tIns="41910" rIns="234696" bIns="41910" numCol="1" spcCol="1270" anchor="t" anchorCtr="0">
          <a:noAutofit/>
        </a:bodyPr>
        <a:lstStyle/>
        <a:p>
          <a:pPr marL="228600" lvl="1" indent="-228600" algn="l" defTabSz="1155700" rtl="0">
            <a:lnSpc>
              <a:spcPct val="90000"/>
            </a:lnSpc>
            <a:spcBef>
              <a:spcPct val="0"/>
            </a:spcBef>
            <a:spcAft>
              <a:spcPct val="20000"/>
            </a:spcAft>
            <a:buChar char="•"/>
          </a:pPr>
          <a:r>
            <a:rPr lang="en-US" sz="2600" kern="1200" dirty="0">
              <a:latin typeface="Times New Roman" pitchFamily="18" charset="0"/>
              <a:cs typeface="Times New Roman" pitchFamily="18" charset="0"/>
            </a:rPr>
            <a:t>Resource management plan </a:t>
          </a:r>
          <a:r>
            <a:rPr lang="en-US" sz="2600" kern="1200" dirty="0" err="1">
              <a:latin typeface="Times New Roman" pitchFamily="18" charset="0"/>
              <a:cs typeface="Times New Roman" pitchFamily="18" charset="0"/>
            </a:rPr>
            <a:t>menyediakan</a:t>
          </a:r>
          <a:r>
            <a:rPr lang="en-US" sz="2600" kern="1200" dirty="0">
              <a:latin typeface="Times New Roman" pitchFamily="18" charset="0"/>
              <a:cs typeface="Times New Roman" pitchFamily="18" charset="0"/>
            </a:rPr>
            <a:t> </a:t>
          </a:r>
          <a:r>
            <a:rPr lang="en-US" sz="2600" kern="1200" dirty="0" err="1">
              <a:latin typeface="Times New Roman" pitchFamily="18" charset="0"/>
              <a:cs typeface="Times New Roman" pitchFamily="18" charset="0"/>
            </a:rPr>
            <a:t>informasi</a:t>
          </a:r>
          <a:r>
            <a:rPr lang="en-US" sz="2600" kern="1200" dirty="0">
              <a:latin typeface="Times New Roman" pitchFamily="18" charset="0"/>
              <a:cs typeface="Times New Roman" pitchFamily="18" charset="0"/>
            </a:rPr>
            <a:t> </a:t>
          </a:r>
          <a:r>
            <a:rPr lang="en-US" sz="2600" kern="1200" dirty="0" err="1">
              <a:latin typeface="Times New Roman" pitchFamily="18" charset="0"/>
              <a:cs typeface="Times New Roman" pitchFamily="18" charset="0"/>
            </a:rPr>
            <a:t>pada</a:t>
          </a:r>
          <a:r>
            <a:rPr lang="en-US" sz="2600" kern="1200" dirty="0">
              <a:latin typeface="Times New Roman" pitchFamily="18" charset="0"/>
              <a:cs typeface="Times New Roman" pitchFamily="18" charset="0"/>
            </a:rPr>
            <a:t> </a:t>
          </a:r>
          <a:r>
            <a:rPr lang="en-US" sz="2600" kern="1200" dirty="0" err="1">
              <a:latin typeface="Times New Roman" pitchFamily="18" charset="0"/>
              <a:cs typeface="Times New Roman" pitchFamily="18" charset="0"/>
            </a:rPr>
            <a:t>tarif</a:t>
          </a:r>
          <a:r>
            <a:rPr lang="en-US" sz="2600" kern="1200" dirty="0">
              <a:latin typeface="Times New Roman" pitchFamily="18" charset="0"/>
              <a:cs typeface="Times New Roman" pitchFamily="18" charset="0"/>
            </a:rPr>
            <a:t> (</a:t>
          </a:r>
          <a:r>
            <a:rPr lang="en-US" sz="2600" kern="1200" dirty="0" err="1">
              <a:latin typeface="Times New Roman" pitchFamily="18" charset="0"/>
              <a:cs typeface="Times New Roman" pitchFamily="18" charset="0"/>
            </a:rPr>
            <a:t>personel</a:t>
          </a:r>
          <a:r>
            <a:rPr lang="en-US" sz="2600" kern="1200" dirty="0">
              <a:latin typeface="Times New Roman" pitchFamily="18" charset="0"/>
              <a:cs typeface="Times New Roman" pitchFamily="18" charset="0"/>
            </a:rPr>
            <a:t> </a:t>
          </a:r>
          <a:r>
            <a:rPr lang="en-US" sz="2600" kern="1200" dirty="0" err="1">
              <a:latin typeface="Times New Roman" pitchFamily="18" charset="0"/>
              <a:cs typeface="Times New Roman" pitchFamily="18" charset="0"/>
            </a:rPr>
            <a:t>dan</a:t>
          </a:r>
          <a:r>
            <a:rPr lang="en-US" sz="2600" kern="1200" dirty="0">
              <a:latin typeface="Times New Roman" pitchFamily="18" charset="0"/>
              <a:cs typeface="Times New Roman" pitchFamily="18" charset="0"/>
            </a:rPr>
            <a:t> </a:t>
          </a:r>
          <a:r>
            <a:rPr lang="en-US" sz="2600" kern="1200" dirty="0" err="1">
              <a:latin typeface="Times New Roman" pitchFamily="18" charset="0"/>
              <a:cs typeface="Times New Roman" pitchFamily="18" charset="0"/>
            </a:rPr>
            <a:t>sumber</a:t>
          </a:r>
          <a:r>
            <a:rPr lang="en-US" sz="2600" kern="1200" dirty="0">
              <a:latin typeface="Times New Roman" pitchFamily="18" charset="0"/>
              <a:cs typeface="Times New Roman" pitchFamily="18" charset="0"/>
            </a:rPr>
            <a:t> </a:t>
          </a:r>
          <a:r>
            <a:rPr lang="en-US" sz="2600" kern="1200" dirty="0" err="1">
              <a:latin typeface="Times New Roman" pitchFamily="18" charset="0"/>
              <a:cs typeface="Times New Roman" pitchFamily="18" charset="0"/>
            </a:rPr>
            <a:t>daya</a:t>
          </a:r>
          <a:r>
            <a:rPr lang="en-US" sz="2600" kern="1200" dirty="0">
              <a:latin typeface="Times New Roman" pitchFamily="18" charset="0"/>
              <a:cs typeface="Times New Roman" pitchFamily="18" charset="0"/>
            </a:rPr>
            <a:t> </a:t>
          </a:r>
          <a:r>
            <a:rPr lang="en-US" sz="2600" kern="1200" dirty="0" err="1">
              <a:latin typeface="Times New Roman" pitchFamily="18" charset="0"/>
              <a:cs typeface="Times New Roman" pitchFamily="18" charset="0"/>
            </a:rPr>
            <a:t>lainnya</a:t>
          </a:r>
          <a:r>
            <a:rPr lang="en-US" sz="2600" kern="1200" dirty="0">
              <a:latin typeface="Times New Roman" pitchFamily="18" charset="0"/>
              <a:cs typeface="Times New Roman" pitchFamily="18" charset="0"/>
            </a:rPr>
            <a:t>), </a:t>
          </a:r>
          <a:r>
            <a:rPr lang="en-US" sz="2600" kern="1200" dirty="0" err="1">
              <a:latin typeface="Times New Roman" pitchFamily="18" charset="0"/>
              <a:cs typeface="Times New Roman" pitchFamily="18" charset="0"/>
            </a:rPr>
            <a:t>estimasi</a:t>
          </a:r>
          <a:r>
            <a:rPr lang="en-US" sz="2600" kern="1200" dirty="0">
              <a:latin typeface="Times New Roman" pitchFamily="18" charset="0"/>
              <a:cs typeface="Times New Roman" pitchFamily="18" charset="0"/>
            </a:rPr>
            <a:t> </a:t>
          </a:r>
          <a:r>
            <a:rPr lang="en-US" sz="2600" kern="1200" dirty="0" err="1">
              <a:latin typeface="Times New Roman" pitchFamily="18" charset="0"/>
              <a:cs typeface="Times New Roman" pitchFamily="18" charset="0"/>
            </a:rPr>
            <a:t>biaya</a:t>
          </a:r>
          <a:r>
            <a:rPr lang="en-US" sz="2600" kern="1200" dirty="0">
              <a:latin typeface="Times New Roman" pitchFamily="18" charset="0"/>
              <a:cs typeface="Times New Roman" pitchFamily="18" charset="0"/>
            </a:rPr>
            <a:t> </a:t>
          </a:r>
          <a:r>
            <a:rPr lang="en-US" sz="2600" kern="1200" dirty="0" err="1">
              <a:latin typeface="Times New Roman" pitchFamily="18" charset="0"/>
              <a:cs typeface="Times New Roman" pitchFamily="18" charset="0"/>
            </a:rPr>
            <a:t>perjalanan</a:t>
          </a:r>
          <a:r>
            <a:rPr lang="en-US" sz="2600" kern="1200" dirty="0">
              <a:latin typeface="Times New Roman" pitchFamily="18" charset="0"/>
              <a:cs typeface="Times New Roman" pitchFamily="18" charset="0"/>
            </a:rPr>
            <a:t>, </a:t>
          </a:r>
          <a:r>
            <a:rPr lang="en-US" sz="2600" kern="1200" dirty="0" err="1">
              <a:latin typeface="Times New Roman" pitchFamily="18" charset="0"/>
              <a:cs typeface="Times New Roman" pitchFamily="18" charset="0"/>
            </a:rPr>
            <a:t>dan</a:t>
          </a:r>
          <a:r>
            <a:rPr lang="en-US" sz="2600" kern="1200" dirty="0">
              <a:latin typeface="Times New Roman" pitchFamily="18" charset="0"/>
              <a:cs typeface="Times New Roman" pitchFamily="18" charset="0"/>
            </a:rPr>
            <a:t> </a:t>
          </a:r>
          <a:r>
            <a:rPr lang="en-US" sz="2600" kern="1200" dirty="0" err="1">
              <a:latin typeface="Times New Roman" pitchFamily="18" charset="0"/>
              <a:cs typeface="Times New Roman" pitchFamily="18" charset="0"/>
            </a:rPr>
            <a:t>biaya</a:t>
          </a:r>
          <a:r>
            <a:rPr lang="en-US" sz="2600" kern="1200" dirty="0">
              <a:latin typeface="Times New Roman" pitchFamily="18" charset="0"/>
              <a:cs typeface="Times New Roman" pitchFamily="18" charset="0"/>
            </a:rPr>
            <a:t> </a:t>
          </a:r>
          <a:r>
            <a:rPr lang="en-US" sz="2600" kern="1200" dirty="0" err="1">
              <a:latin typeface="Times New Roman" pitchFamily="18" charset="0"/>
              <a:cs typeface="Times New Roman" pitchFamily="18" charset="0"/>
            </a:rPr>
            <a:t>perkiraan</a:t>
          </a:r>
          <a:r>
            <a:rPr lang="en-US" sz="2600" kern="1200" dirty="0">
              <a:latin typeface="Times New Roman" pitchFamily="18" charset="0"/>
              <a:cs typeface="Times New Roman" pitchFamily="18" charset="0"/>
            </a:rPr>
            <a:t> </a:t>
          </a:r>
          <a:r>
            <a:rPr lang="en-US" sz="2600" kern="1200" dirty="0" err="1">
              <a:latin typeface="Times New Roman" pitchFamily="18" charset="0"/>
              <a:cs typeface="Times New Roman" pitchFamily="18" charset="0"/>
            </a:rPr>
            <a:t>lainnya</a:t>
          </a:r>
          <a:r>
            <a:rPr lang="en-US" sz="2600" kern="1200" dirty="0">
              <a:latin typeface="Times New Roman" pitchFamily="18" charset="0"/>
              <a:cs typeface="Times New Roman" pitchFamily="18" charset="0"/>
            </a:rPr>
            <a:t> yang </a:t>
          </a:r>
          <a:r>
            <a:rPr lang="en-US" sz="2600" kern="1200" dirty="0" err="1">
              <a:latin typeface="Times New Roman" pitchFamily="18" charset="0"/>
              <a:cs typeface="Times New Roman" pitchFamily="18" charset="0"/>
            </a:rPr>
            <a:t>diperlukan</a:t>
          </a:r>
          <a:r>
            <a:rPr lang="en-US" sz="2600" kern="1200" dirty="0">
              <a:latin typeface="Times New Roman" pitchFamily="18" charset="0"/>
              <a:cs typeface="Times New Roman" pitchFamily="18" charset="0"/>
            </a:rPr>
            <a:t> </a:t>
          </a:r>
          <a:r>
            <a:rPr lang="en-US" sz="2600" kern="1200" dirty="0" err="1">
              <a:latin typeface="Times New Roman" pitchFamily="18" charset="0"/>
              <a:cs typeface="Times New Roman" pitchFamily="18" charset="0"/>
            </a:rPr>
            <a:t>untuk</a:t>
          </a:r>
          <a:r>
            <a:rPr lang="en-US" sz="2600" kern="1200" dirty="0">
              <a:latin typeface="Times New Roman" pitchFamily="18" charset="0"/>
              <a:cs typeface="Times New Roman" pitchFamily="18" charset="0"/>
            </a:rPr>
            <a:t> </a:t>
          </a:r>
          <a:r>
            <a:rPr lang="en-US" sz="2600" kern="1200" dirty="0" err="1">
              <a:latin typeface="Times New Roman" pitchFamily="18" charset="0"/>
              <a:cs typeface="Times New Roman" pitchFamily="18" charset="0"/>
            </a:rPr>
            <a:t>memperkirakan</a:t>
          </a:r>
          <a:r>
            <a:rPr lang="en-US" sz="2600" kern="1200" dirty="0">
              <a:latin typeface="Times New Roman" pitchFamily="18" charset="0"/>
              <a:cs typeface="Times New Roman" pitchFamily="18" charset="0"/>
            </a:rPr>
            <a:t> </a:t>
          </a:r>
          <a:r>
            <a:rPr lang="en-US" sz="2600" kern="1200" dirty="0" err="1">
              <a:latin typeface="Times New Roman" pitchFamily="18" charset="0"/>
              <a:cs typeface="Times New Roman" pitchFamily="18" charset="0"/>
            </a:rPr>
            <a:t>anggaran</a:t>
          </a:r>
          <a:r>
            <a:rPr lang="en-US" sz="2600" kern="1200" dirty="0">
              <a:latin typeface="Times New Roman" pitchFamily="18" charset="0"/>
              <a:cs typeface="Times New Roman" pitchFamily="18" charset="0"/>
            </a:rPr>
            <a:t> </a:t>
          </a:r>
          <a:r>
            <a:rPr lang="en-US" sz="2600" kern="1200" dirty="0" err="1">
              <a:latin typeface="Times New Roman" pitchFamily="18" charset="0"/>
              <a:cs typeface="Times New Roman" pitchFamily="18" charset="0"/>
            </a:rPr>
            <a:t>proyek</a:t>
          </a:r>
          <a:r>
            <a:rPr lang="en-US" sz="2600" kern="1200" dirty="0">
              <a:latin typeface="Times New Roman" pitchFamily="18" charset="0"/>
              <a:cs typeface="Times New Roman" pitchFamily="18" charset="0"/>
            </a:rPr>
            <a:t> </a:t>
          </a:r>
          <a:r>
            <a:rPr lang="en-US" sz="2600" kern="1200" dirty="0" err="1">
              <a:latin typeface="Times New Roman" pitchFamily="18" charset="0"/>
              <a:cs typeface="Times New Roman" pitchFamily="18" charset="0"/>
            </a:rPr>
            <a:t>secara</a:t>
          </a:r>
          <a:r>
            <a:rPr lang="en-US" sz="2600" kern="1200" dirty="0">
              <a:latin typeface="Times New Roman" pitchFamily="18" charset="0"/>
              <a:cs typeface="Times New Roman" pitchFamily="18" charset="0"/>
            </a:rPr>
            <a:t> </a:t>
          </a:r>
          <a:r>
            <a:rPr lang="en-US" sz="2600" kern="1200" dirty="0" err="1">
              <a:latin typeface="Times New Roman" pitchFamily="18" charset="0"/>
              <a:cs typeface="Times New Roman" pitchFamily="18" charset="0"/>
            </a:rPr>
            <a:t>keseluruhan</a:t>
          </a:r>
          <a:r>
            <a:rPr lang="en-US" sz="2600" kern="1200" dirty="0">
              <a:latin typeface="Times New Roman" pitchFamily="18" charset="0"/>
              <a:cs typeface="Times New Roman" pitchFamily="18" charset="0"/>
            </a:rPr>
            <a:t>.</a:t>
          </a:r>
          <a:endParaRPr kumimoji="0" lang="en-US" sz="2600" b="0" i="0" u="none" strike="noStrike" kern="1200" cap="none" spc="-4" normalizeH="0" baseline="0" noProof="0" dirty="0">
            <a:ln>
              <a:noFill/>
            </a:ln>
            <a:solidFill>
              <a:schemeClr val="tx1"/>
            </a:solidFill>
            <a:effectLst/>
            <a:uLnTx/>
            <a:uFillTx/>
            <a:latin typeface="Calibri"/>
            <a:ea typeface="+mn-ea"/>
            <a:cs typeface="Comic Sans MS"/>
          </a:endParaRPr>
        </a:p>
      </dsp:txBody>
      <dsp:txXfrm>
        <a:off x="0" y="3730058"/>
        <a:ext cx="8690159" cy="150282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515A7-FA4D-4B85-9DD9-17359CF050D2}">
      <dsp:nvSpPr>
        <dsp:cNvPr id="0" name=""/>
        <dsp:cNvSpPr/>
      </dsp:nvSpPr>
      <dsp:spPr>
        <a:xfrm>
          <a:off x="0" y="0"/>
          <a:ext cx="8690159" cy="675675"/>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82550" lvl="0" indent="-82550" algn="l" defTabSz="1244600">
            <a:lnSpc>
              <a:spcPct val="90000"/>
            </a:lnSpc>
            <a:spcBef>
              <a:spcPct val="0"/>
            </a:spcBef>
            <a:spcAft>
              <a:spcPct val="35000"/>
            </a:spcAft>
            <a:buNone/>
          </a:pPr>
          <a:r>
            <a:rPr lang="id-ID" sz="2800" kern="1200" dirty="0">
              <a:effectLst>
                <a:outerShdw blurRad="38100" dist="38100" dir="2700000" algn="tl">
                  <a:srgbClr val="000000">
                    <a:alpha val="43137"/>
                  </a:srgbClr>
                </a:outerShdw>
              </a:effectLst>
            </a:rPr>
            <a:t>Scope Baseline</a:t>
          </a:r>
          <a:endParaRPr lang="en-US" sz="2800" b="0" kern="1200" dirty="0">
            <a:solidFill>
              <a:schemeClr val="tx1"/>
            </a:solidFill>
            <a:latin typeface="Calibri"/>
            <a:ea typeface="+mn-ea"/>
            <a:cs typeface="+mn-cs"/>
          </a:endParaRPr>
        </a:p>
      </dsp:txBody>
      <dsp:txXfrm>
        <a:off x="32984" y="32984"/>
        <a:ext cx="8624191" cy="609707"/>
      </dsp:txXfrm>
    </dsp:sp>
    <dsp:sp modelId="{44DBF284-EFB8-48CB-AA9A-57838DF88D90}">
      <dsp:nvSpPr>
        <dsp:cNvPr id="0" name=""/>
        <dsp:cNvSpPr/>
      </dsp:nvSpPr>
      <dsp:spPr>
        <a:xfrm>
          <a:off x="0" y="851236"/>
          <a:ext cx="8690159" cy="423522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75913"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id-ID" sz="2600" b="1" kern="1200" dirty="0"/>
            <a:t>Projectscope statement </a:t>
          </a:r>
          <a:r>
            <a:rPr lang="id-ID" sz="2600" kern="1200" dirty="0"/>
            <a:t>: pembatasan formal dalam suatu periode untuk pengeluaran dari dana proyek bisa diwajibkan oleh prganisasi, dengan persetujuan ataau tujuan lain seperti agen pemerintah. Kendala dalam dana ini ditunjukkan dalam project scope statement.</a:t>
          </a:r>
          <a:endParaRPr lang="id-ID" sz="2600" b="0" kern="1200" dirty="0">
            <a:solidFill>
              <a:schemeClr val="tx1"/>
            </a:solidFill>
          </a:endParaRPr>
        </a:p>
        <a:p>
          <a:pPr marL="228600" lvl="1" indent="-228600" algn="l" defTabSz="1155700">
            <a:lnSpc>
              <a:spcPct val="90000"/>
            </a:lnSpc>
            <a:spcBef>
              <a:spcPct val="0"/>
            </a:spcBef>
            <a:spcAft>
              <a:spcPct val="20000"/>
            </a:spcAft>
            <a:buChar char="•"/>
          </a:pPr>
          <a:r>
            <a:rPr lang="id-ID" sz="2600" b="1" kern="1200"/>
            <a:t>Work breakdown structure </a:t>
          </a:r>
          <a:r>
            <a:rPr lang="id-ID" sz="2600" kern="1200"/>
            <a:t>: menunjukkan hubungan antar semua proyek yang deliverable dan komponennya yang bermacam-macam.</a:t>
          </a:r>
          <a:endParaRPr lang="id-ID" sz="2600" kern="1200" dirty="0"/>
        </a:p>
        <a:p>
          <a:pPr marL="228600" lvl="1" indent="-228600" algn="l" defTabSz="1155700">
            <a:lnSpc>
              <a:spcPct val="90000"/>
            </a:lnSpc>
            <a:spcBef>
              <a:spcPct val="0"/>
            </a:spcBef>
            <a:spcAft>
              <a:spcPct val="20000"/>
            </a:spcAft>
            <a:buChar char="•"/>
          </a:pPr>
          <a:r>
            <a:rPr lang="id-ID" sz="2600" b="1" kern="1200" dirty="0"/>
            <a:t>WBS dictionary</a:t>
          </a:r>
          <a:r>
            <a:rPr lang="id-ID" sz="2600" kern="1200" dirty="0"/>
            <a:t> : memberikan identifikasi dari maksud deliverable dan deskripsi masing masing pekerjaan dalam kompone WBS yang dibutuhkan untuk memproduksinya.</a:t>
          </a:r>
        </a:p>
      </dsp:txBody>
      <dsp:txXfrm>
        <a:off x="0" y="851236"/>
        <a:ext cx="8690159" cy="423522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515A7-FA4D-4B85-9DD9-17359CF050D2}">
      <dsp:nvSpPr>
        <dsp:cNvPr id="0" name=""/>
        <dsp:cNvSpPr/>
      </dsp:nvSpPr>
      <dsp:spPr>
        <a:xfrm>
          <a:off x="0" y="0"/>
          <a:ext cx="9045002" cy="917280"/>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82550" lvl="0" indent="-82550" algn="l" defTabSz="1600200">
            <a:lnSpc>
              <a:spcPct val="90000"/>
            </a:lnSpc>
            <a:spcBef>
              <a:spcPct val="0"/>
            </a:spcBef>
            <a:spcAft>
              <a:spcPct val="35000"/>
            </a:spcAft>
            <a:buNone/>
          </a:pPr>
          <a:r>
            <a:rPr lang="id-ID" sz="3600" kern="1200" dirty="0">
              <a:effectLst>
                <a:outerShdw blurRad="38100" dist="38100" dir="2700000" algn="tl">
                  <a:srgbClr val="000000">
                    <a:alpha val="43137"/>
                  </a:srgbClr>
                </a:outerShdw>
              </a:effectLst>
            </a:rPr>
            <a:t>Basis of Estimates</a:t>
          </a:r>
          <a:endParaRPr lang="en-US" sz="3600" b="0" kern="1200" dirty="0">
            <a:solidFill>
              <a:schemeClr val="tx1"/>
            </a:solidFill>
            <a:latin typeface="Calibri"/>
            <a:ea typeface="+mn-ea"/>
            <a:cs typeface="+mn-cs"/>
          </a:endParaRPr>
        </a:p>
      </dsp:txBody>
      <dsp:txXfrm>
        <a:off x="44778" y="44778"/>
        <a:ext cx="8955446" cy="827724"/>
      </dsp:txXfrm>
    </dsp:sp>
    <dsp:sp modelId="{44DBF284-EFB8-48CB-AA9A-57838DF88D90}">
      <dsp:nvSpPr>
        <dsp:cNvPr id="0" name=""/>
        <dsp:cNvSpPr/>
      </dsp:nvSpPr>
      <dsp:spPr>
        <a:xfrm>
          <a:off x="0" y="951559"/>
          <a:ext cx="9045002" cy="1343947"/>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87179"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id-ID" sz="2400" kern="1200" dirty="0">
              <a:latin typeface="Times New Roman" pitchFamily="18" charset="0"/>
              <a:cs typeface="Times New Roman" pitchFamily="18" charset="0"/>
            </a:rPr>
            <a:t>Detail pendukung untuk perkiraan biaya terkandung dalam basis of estimates, yang seharusnya menspesifikasikan semua asumsi dasar yang berhubungan dengan pencantuman dan pengecualian dari biaya tidak langsung atau biaya lain lain dalam project budget.</a:t>
          </a:r>
          <a:endParaRPr lang="id-ID" sz="2400" b="0" kern="1200" dirty="0">
            <a:solidFill>
              <a:schemeClr val="tx1"/>
            </a:solidFill>
          </a:endParaRPr>
        </a:p>
      </dsp:txBody>
      <dsp:txXfrm>
        <a:off x="0" y="951559"/>
        <a:ext cx="9045002" cy="1343947"/>
      </dsp:txXfrm>
    </dsp:sp>
    <dsp:sp modelId="{58F151C0-1F7D-4CB2-8011-13C2D3A75539}">
      <dsp:nvSpPr>
        <dsp:cNvPr id="0" name=""/>
        <dsp:cNvSpPr/>
      </dsp:nvSpPr>
      <dsp:spPr>
        <a:xfrm>
          <a:off x="0" y="2295507"/>
          <a:ext cx="9045002" cy="917280"/>
        </a:xfrm>
        <a:prstGeom prst="roundRect">
          <a:avLst/>
        </a:prstGeom>
        <a:solidFill>
          <a:schemeClr val="accent5">
            <a:hueOff val="-7353344"/>
            <a:satOff val="-10228"/>
            <a:lumOff val="-392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id-ID" sz="3200" kern="1200" dirty="0">
              <a:effectLst>
                <a:outerShdw blurRad="38100" dist="38100" dir="2700000" algn="tl">
                  <a:srgbClr val="000000">
                    <a:alpha val="43137"/>
                  </a:srgbClr>
                </a:outerShdw>
              </a:effectLst>
            </a:rPr>
            <a:t>Project Schedule</a:t>
          </a:r>
          <a:endParaRPr lang="id-ID" sz="3200" b="0" kern="1200" dirty="0">
            <a:solidFill>
              <a:schemeClr val="tx1"/>
            </a:solidFill>
          </a:endParaRPr>
        </a:p>
      </dsp:txBody>
      <dsp:txXfrm>
        <a:off x="44778" y="2340285"/>
        <a:ext cx="8955446" cy="827724"/>
      </dsp:txXfrm>
    </dsp:sp>
    <dsp:sp modelId="{364CBAF8-796D-4487-BA8D-E3A0DB6D3BB8}">
      <dsp:nvSpPr>
        <dsp:cNvPr id="0" name=""/>
        <dsp:cNvSpPr/>
      </dsp:nvSpPr>
      <dsp:spPr>
        <a:xfrm>
          <a:off x="0" y="3212787"/>
          <a:ext cx="9045002" cy="202860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87179" tIns="35560" rIns="199136" bIns="35560" numCol="1" spcCol="1270" anchor="t" anchorCtr="0">
          <a:noAutofit/>
        </a:bodyPr>
        <a:lstStyle/>
        <a:p>
          <a:pPr marL="285750" lvl="1" indent="-285750" algn="l" defTabSz="1244600">
            <a:lnSpc>
              <a:spcPct val="90000"/>
            </a:lnSpc>
            <a:spcBef>
              <a:spcPct val="0"/>
            </a:spcBef>
            <a:spcAft>
              <a:spcPct val="20000"/>
            </a:spcAft>
            <a:buChar char="•"/>
          </a:pPr>
          <a:r>
            <a:rPr lang="id-ID" sz="2800" kern="1200" dirty="0"/>
            <a:t>Rencana proyek termasuk tanggal rencana mulai dan berakhir suatu kegiatan proyek, milestone,work packages,dan cotrol accounts. Informasi ini bisa digunakan untuk mencaoai cost untuk periode kalender yang costnya sudah direncanakan dan timbul.</a:t>
          </a:r>
          <a:endParaRPr lang="id-ID" sz="3200" b="0" kern="1200" dirty="0">
            <a:solidFill>
              <a:schemeClr val="tx1"/>
            </a:solidFill>
          </a:endParaRPr>
        </a:p>
      </dsp:txBody>
      <dsp:txXfrm>
        <a:off x="0" y="3212787"/>
        <a:ext cx="9045002" cy="20286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515A7-FA4D-4B85-9DD9-17359CF050D2}">
      <dsp:nvSpPr>
        <dsp:cNvPr id="0" name=""/>
        <dsp:cNvSpPr/>
      </dsp:nvSpPr>
      <dsp:spPr>
        <a:xfrm>
          <a:off x="0" y="0"/>
          <a:ext cx="8690159" cy="887445"/>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82550" lvl="0" indent="-82550" algn="l" defTabSz="1244600">
            <a:lnSpc>
              <a:spcPct val="90000"/>
            </a:lnSpc>
            <a:spcBef>
              <a:spcPct val="0"/>
            </a:spcBef>
            <a:spcAft>
              <a:spcPct val="35000"/>
            </a:spcAft>
            <a:buNone/>
          </a:pPr>
          <a:r>
            <a:rPr lang="en-US" sz="2800" kern="1200" dirty="0">
              <a:effectLst>
                <a:outerShdw blurRad="38100" dist="38100" dir="2700000" algn="tl">
                  <a:srgbClr val="000000">
                    <a:alpha val="43137"/>
                  </a:srgbClr>
                </a:outerShdw>
              </a:effectLst>
            </a:rPr>
            <a:t>Cost estimates</a:t>
          </a:r>
          <a:endParaRPr lang="en-US" sz="2800" b="0" kern="1200" dirty="0">
            <a:solidFill>
              <a:schemeClr val="tx1"/>
            </a:solidFill>
            <a:latin typeface="Calibri"/>
            <a:ea typeface="+mn-ea"/>
            <a:cs typeface="+mn-cs"/>
          </a:endParaRPr>
        </a:p>
      </dsp:txBody>
      <dsp:txXfrm>
        <a:off x="43321" y="43321"/>
        <a:ext cx="8603517" cy="800803"/>
      </dsp:txXfrm>
    </dsp:sp>
    <dsp:sp modelId="{44DBF284-EFB8-48CB-AA9A-57838DF88D90}">
      <dsp:nvSpPr>
        <dsp:cNvPr id="0" name=""/>
        <dsp:cNvSpPr/>
      </dsp:nvSpPr>
      <dsp:spPr>
        <a:xfrm>
          <a:off x="0" y="1117799"/>
          <a:ext cx="8690159" cy="1263735"/>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75913"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en-US" sz="2900" kern="1200" dirty="0" err="1">
              <a:latin typeface="Times New Roman" pitchFamily="18" charset="0"/>
              <a:cs typeface="Times New Roman" pitchFamily="18" charset="0"/>
            </a:rPr>
            <a:t>Estimasi</a:t>
          </a:r>
          <a:r>
            <a:rPr lang="en-US" sz="2900" kern="1200" dirty="0">
              <a:latin typeface="Times New Roman" pitchFamily="18" charset="0"/>
              <a:cs typeface="Times New Roman" pitchFamily="18" charset="0"/>
            </a:rPr>
            <a:t> </a:t>
          </a:r>
          <a:r>
            <a:rPr lang="en-US" sz="2900" kern="1200" dirty="0" err="1">
              <a:latin typeface="Times New Roman" pitchFamily="18" charset="0"/>
              <a:cs typeface="Times New Roman" pitchFamily="18" charset="0"/>
            </a:rPr>
            <a:t>biaya</a:t>
          </a:r>
          <a:r>
            <a:rPr lang="en-US" sz="2900" kern="1200" dirty="0">
              <a:latin typeface="Times New Roman" pitchFamily="18" charset="0"/>
              <a:cs typeface="Times New Roman" pitchFamily="18" charset="0"/>
            </a:rPr>
            <a:t> </a:t>
          </a:r>
          <a:r>
            <a:rPr lang="en-US" sz="2900" kern="1200" dirty="0" err="1">
              <a:latin typeface="Times New Roman" pitchFamily="18" charset="0"/>
              <a:cs typeface="Times New Roman" pitchFamily="18" charset="0"/>
            </a:rPr>
            <a:t>untuk</a:t>
          </a:r>
          <a:r>
            <a:rPr lang="en-US" sz="2900" kern="1200" dirty="0">
              <a:latin typeface="Times New Roman" pitchFamily="18" charset="0"/>
              <a:cs typeface="Times New Roman" pitchFamily="18" charset="0"/>
            </a:rPr>
            <a:t> </a:t>
          </a:r>
          <a:r>
            <a:rPr lang="en-US" sz="2900" kern="1200" dirty="0" err="1">
              <a:latin typeface="Times New Roman" pitchFamily="18" charset="0"/>
              <a:cs typeface="Times New Roman" pitchFamily="18" charset="0"/>
            </a:rPr>
            <a:t>setiap</a:t>
          </a:r>
          <a:r>
            <a:rPr lang="en-US" sz="2900" kern="1200" dirty="0">
              <a:latin typeface="Times New Roman" pitchFamily="18" charset="0"/>
              <a:cs typeface="Times New Roman" pitchFamily="18" charset="0"/>
            </a:rPr>
            <a:t> </a:t>
          </a:r>
          <a:r>
            <a:rPr lang="en-US" sz="2900" kern="1200" dirty="0" err="1">
              <a:latin typeface="Times New Roman" pitchFamily="18" charset="0"/>
              <a:cs typeface="Times New Roman" pitchFamily="18" charset="0"/>
            </a:rPr>
            <a:t>aktivitas</a:t>
          </a:r>
          <a:r>
            <a:rPr lang="en-US" sz="2900" kern="1200" dirty="0">
              <a:latin typeface="Times New Roman" pitchFamily="18" charset="0"/>
              <a:cs typeface="Times New Roman" pitchFamily="18" charset="0"/>
            </a:rPr>
            <a:t> </a:t>
          </a:r>
          <a:r>
            <a:rPr lang="en-US" sz="2900" kern="1200" dirty="0" err="1">
              <a:latin typeface="Times New Roman" pitchFamily="18" charset="0"/>
              <a:cs typeface="Times New Roman" pitchFamily="18" charset="0"/>
            </a:rPr>
            <a:t>dalam</a:t>
          </a:r>
          <a:r>
            <a:rPr lang="en-US" sz="2900" kern="1200" dirty="0">
              <a:latin typeface="Times New Roman" pitchFamily="18" charset="0"/>
              <a:cs typeface="Times New Roman" pitchFamily="18" charset="0"/>
            </a:rPr>
            <a:t> </a:t>
          </a:r>
          <a:r>
            <a:rPr lang="en-US" sz="2900" kern="1200" dirty="0" err="1">
              <a:latin typeface="Times New Roman" pitchFamily="18" charset="0"/>
              <a:cs typeface="Times New Roman" pitchFamily="18" charset="0"/>
            </a:rPr>
            <a:t>paket</a:t>
          </a:r>
          <a:r>
            <a:rPr lang="en-US" sz="2900" kern="1200" dirty="0">
              <a:latin typeface="Times New Roman" pitchFamily="18" charset="0"/>
              <a:cs typeface="Times New Roman" pitchFamily="18" charset="0"/>
            </a:rPr>
            <a:t> </a:t>
          </a:r>
          <a:r>
            <a:rPr lang="en-US" sz="2900" kern="1200" dirty="0" err="1">
              <a:latin typeface="Times New Roman" pitchFamily="18" charset="0"/>
              <a:cs typeface="Times New Roman" pitchFamily="18" charset="0"/>
            </a:rPr>
            <a:t>pekerjaan</a:t>
          </a:r>
          <a:r>
            <a:rPr lang="en-US" sz="2900" kern="1200" dirty="0">
              <a:latin typeface="Times New Roman" pitchFamily="18" charset="0"/>
              <a:cs typeface="Times New Roman" pitchFamily="18" charset="0"/>
            </a:rPr>
            <a:t> </a:t>
          </a:r>
          <a:r>
            <a:rPr lang="en-US" sz="2900" kern="1200" dirty="0" err="1">
              <a:latin typeface="Times New Roman" pitchFamily="18" charset="0"/>
              <a:cs typeface="Times New Roman" pitchFamily="18" charset="0"/>
            </a:rPr>
            <a:t>diagregasi</a:t>
          </a:r>
          <a:r>
            <a:rPr lang="en-US" sz="2900" kern="1200" dirty="0">
              <a:latin typeface="Times New Roman" pitchFamily="18" charset="0"/>
              <a:cs typeface="Times New Roman" pitchFamily="18" charset="0"/>
            </a:rPr>
            <a:t> </a:t>
          </a:r>
          <a:r>
            <a:rPr lang="en-US" sz="2900" kern="1200" dirty="0" err="1">
              <a:latin typeface="Times New Roman" pitchFamily="18" charset="0"/>
              <a:cs typeface="Times New Roman" pitchFamily="18" charset="0"/>
            </a:rPr>
            <a:t>untuk</a:t>
          </a:r>
          <a:r>
            <a:rPr lang="en-US" sz="2900" kern="1200" dirty="0">
              <a:latin typeface="Times New Roman" pitchFamily="18" charset="0"/>
              <a:cs typeface="Times New Roman" pitchFamily="18" charset="0"/>
            </a:rPr>
            <a:t> </a:t>
          </a:r>
          <a:r>
            <a:rPr lang="en-US" sz="2900" kern="1200" dirty="0" err="1">
              <a:latin typeface="Times New Roman" pitchFamily="18" charset="0"/>
              <a:cs typeface="Times New Roman" pitchFamily="18" charset="0"/>
            </a:rPr>
            <a:t>mendapatkan</a:t>
          </a:r>
          <a:r>
            <a:rPr lang="en-US" sz="2900" kern="1200" dirty="0">
              <a:latin typeface="Times New Roman" pitchFamily="18" charset="0"/>
              <a:cs typeface="Times New Roman" pitchFamily="18" charset="0"/>
            </a:rPr>
            <a:t> </a:t>
          </a:r>
          <a:r>
            <a:rPr lang="en-US" sz="2900" kern="1200" dirty="0" err="1">
              <a:latin typeface="Times New Roman" pitchFamily="18" charset="0"/>
              <a:cs typeface="Times New Roman" pitchFamily="18" charset="0"/>
            </a:rPr>
            <a:t>estimasi</a:t>
          </a:r>
          <a:r>
            <a:rPr lang="en-US" sz="2900" kern="1200" dirty="0">
              <a:latin typeface="Times New Roman" pitchFamily="18" charset="0"/>
              <a:cs typeface="Times New Roman" pitchFamily="18" charset="0"/>
            </a:rPr>
            <a:t> </a:t>
          </a:r>
          <a:r>
            <a:rPr lang="en-US" sz="2900" kern="1200" dirty="0" err="1">
              <a:latin typeface="Times New Roman" pitchFamily="18" charset="0"/>
              <a:cs typeface="Times New Roman" pitchFamily="18" charset="0"/>
            </a:rPr>
            <a:t>biaya</a:t>
          </a:r>
          <a:r>
            <a:rPr lang="en-US" sz="2900" kern="1200" dirty="0">
              <a:latin typeface="Times New Roman" pitchFamily="18" charset="0"/>
              <a:cs typeface="Times New Roman" pitchFamily="18" charset="0"/>
            </a:rPr>
            <a:t> </a:t>
          </a:r>
          <a:r>
            <a:rPr lang="en-US" sz="2900" kern="1200" dirty="0" err="1">
              <a:latin typeface="Times New Roman" pitchFamily="18" charset="0"/>
              <a:cs typeface="Times New Roman" pitchFamily="18" charset="0"/>
            </a:rPr>
            <a:t>untuk</a:t>
          </a:r>
          <a:r>
            <a:rPr lang="en-US" sz="2900" kern="1200" dirty="0">
              <a:latin typeface="Times New Roman" pitchFamily="18" charset="0"/>
              <a:cs typeface="Times New Roman" pitchFamily="18" charset="0"/>
            </a:rPr>
            <a:t> </a:t>
          </a:r>
          <a:r>
            <a:rPr lang="en-US" sz="2900" kern="1200" dirty="0" err="1">
              <a:latin typeface="Times New Roman" pitchFamily="18" charset="0"/>
              <a:cs typeface="Times New Roman" pitchFamily="18" charset="0"/>
            </a:rPr>
            <a:t>setiap</a:t>
          </a:r>
          <a:r>
            <a:rPr lang="en-US" sz="2900" kern="1200" dirty="0">
              <a:latin typeface="Times New Roman" pitchFamily="18" charset="0"/>
              <a:cs typeface="Times New Roman" pitchFamily="18" charset="0"/>
            </a:rPr>
            <a:t> </a:t>
          </a:r>
          <a:r>
            <a:rPr lang="en-US" sz="2900" kern="1200" dirty="0" err="1">
              <a:latin typeface="Times New Roman" pitchFamily="18" charset="0"/>
              <a:cs typeface="Times New Roman" pitchFamily="18" charset="0"/>
            </a:rPr>
            <a:t>paket</a:t>
          </a:r>
          <a:r>
            <a:rPr lang="en-US" sz="2900" kern="1200" dirty="0">
              <a:latin typeface="Times New Roman" pitchFamily="18" charset="0"/>
              <a:cs typeface="Times New Roman" pitchFamily="18" charset="0"/>
            </a:rPr>
            <a:t> </a:t>
          </a:r>
          <a:r>
            <a:rPr lang="en-US" sz="2900" kern="1200" dirty="0" err="1">
              <a:latin typeface="Times New Roman" pitchFamily="18" charset="0"/>
              <a:cs typeface="Times New Roman" pitchFamily="18" charset="0"/>
            </a:rPr>
            <a:t>pekerjaan</a:t>
          </a:r>
          <a:endParaRPr lang="id-ID" sz="2900" b="0" kern="1200" dirty="0">
            <a:solidFill>
              <a:schemeClr val="tx1"/>
            </a:solidFill>
          </a:endParaRPr>
        </a:p>
      </dsp:txBody>
      <dsp:txXfrm>
        <a:off x="0" y="1117799"/>
        <a:ext cx="8690159" cy="1263735"/>
      </dsp:txXfrm>
    </dsp:sp>
    <dsp:sp modelId="{80763964-A101-48C1-BEAB-7B7892D35AAE}">
      <dsp:nvSpPr>
        <dsp:cNvPr id="0" name=""/>
        <dsp:cNvSpPr/>
      </dsp:nvSpPr>
      <dsp:spPr>
        <a:xfrm>
          <a:off x="0" y="2381534"/>
          <a:ext cx="8690159" cy="887445"/>
        </a:xfrm>
        <a:prstGeom prst="roundRect">
          <a:avLst/>
        </a:prstGeom>
        <a:solidFill>
          <a:schemeClr val="accent5">
            <a:hueOff val="-7353344"/>
            <a:satOff val="-10228"/>
            <a:lumOff val="-392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id-ID" sz="3700" kern="1200" dirty="0">
              <a:effectLst>
                <a:outerShdw blurRad="38100" dist="38100" dir="2700000" algn="tl">
                  <a:srgbClr val="000000">
                    <a:alpha val="43137"/>
                  </a:srgbClr>
                </a:outerShdw>
              </a:effectLst>
            </a:rPr>
            <a:t>Risk Register</a:t>
          </a:r>
          <a:endParaRPr lang="id-ID" sz="3700" b="0" kern="1200" dirty="0">
            <a:solidFill>
              <a:schemeClr val="tx1"/>
            </a:solidFill>
          </a:endParaRPr>
        </a:p>
      </dsp:txBody>
      <dsp:txXfrm>
        <a:off x="43321" y="2424855"/>
        <a:ext cx="8603517" cy="800803"/>
      </dsp:txXfrm>
    </dsp:sp>
    <dsp:sp modelId="{FC264248-9585-440F-B6A0-1700D092E834}">
      <dsp:nvSpPr>
        <dsp:cNvPr id="0" name=""/>
        <dsp:cNvSpPr/>
      </dsp:nvSpPr>
      <dsp:spPr>
        <a:xfrm>
          <a:off x="0" y="3268979"/>
          <a:ext cx="8690159" cy="1263735"/>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75913"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id-ID" sz="2900" kern="1200" dirty="0">
              <a:latin typeface="Times New Roman" pitchFamily="18" charset="0"/>
              <a:cs typeface="Times New Roman" pitchFamily="18" charset="0"/>
            </a:rPr>
            <a:t>Untuk mereview dan mempertimbangkan bagaimana menjumlahkan cost dari risk response. Update risk register termasuk update dokumen proyek..</a:t>
          </a:r>
          <a:endParaRPr lang="id-ID" sz="2900" b="0" kern="1200" dirty="0">
            <a:solidFill>
              <a:schemeClr val="tx1"/>
            </a:solidFill>
          </a:endParaRPr>
        </a:p>
      </dsp:txBody>
      <dsp:txXfrm>
        <a:off x="0" y="3268979"/>
        <a:ext cx="8690159" cy="126373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515A7-FA4D-4B85-9DD9-17359CF050D2}">
      <dsp:nvSpPr>
        <dsp:cNvPr id="0" name=""/>
        <dsp:cNvSpPr/>
      </dsp:nvSpPr>
      <dsp:spPr>
        <a:xfrm>
          <a:off x="0" y="157974"/>
          <a:ext cx="8690159" cy="772200"/>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82550" lvl="0" indent="-82550" algn="l" defTabSz="1422400">
            <a:lnSpc>
              <a:spcPct val="90000"/>
            </a:lnSpc>
            <a:spcBef>
              <a:spcPct val="0"/>
            </a:spcBef>
            <a:spcAft>
              <a:spcPct val="35000"/>
            </a:spcAft>
            <a:buNone/>
          </a:pPr>
          <a:r>
            <a:rPr lang="en-US" sz="3200" kern="1200" dirty="0">
              <a:effectLst>
                <a:outerShdw blurRad="38100" dist="38100" dir="2700000" algn="tl">
                  <a:srgbClr val="000000">
                    <a:alpha val="43137"/>
                  </a:srgbClr>
                </a:outerShdw>
              </a:effectLst>
            </a:rPr>
            <a:t>Business Case</a:t>
          </a:r>
          <a:endParaRPr lang="en-US" sz="3200" b="0" kern="1200" dirty="0">
            <a:solidFill>
              <a:schemeClr val="tx1"/>
            </a:solidFill>
            <a:latin typeface="Calibri"/>
            <a:ea typeface="+mn-ea"/>
            <a:cs typeface="+mn-cs"/>
          </a:endParaRPr>
        </a:p>
      </dsp:txBody>
      <dsp:txXfrm>
        <a:off x="37696" y="195670"/>
        <a:ext cx="8614767" cy="696808"/>
      </dsp:txXfrm>
    </dsp:sp>
    <dsp:sp modelId="{44DBF284-EFB8-48CB-AA9A-57838DF88D90}">
      <dsp:nvSpPr>
        <dsp:cNvPr id="0" name=""/>
        <dsp:cNvSpPr/>
      </dsp:nvSpPr>
      <dsp:spPr>
        <a:xfrm>
          <a:off x="0" y="1157330"/>
          <a:ext cx="8690159" cy="802642"/>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75913"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dirty="0">
              <a:latin typeface="Times New Roman" pitchFamily="18" charset="0"/>
              <a:cs typeface="Times New Roman" pitchFamily="18" charset="0"/>
            </a:rPr>
            <a:t>Business Case </a:t>
          </a:r>
          <a:r>
            <a:rPr lang="en-US" sz="2600" kern="1200" dirty="0" err="1">
              <a:latin typeface="Times New Roman" pitchFamily="18" charset="0"/>
              <a:cs typeface="Times New Roman" pitchFamily="18" charset="0"/>
            </a:rPr>
            <a:t>mengidentifikasi</a:t>
          </a:r>
          <a:r>
            <a:rPr lang="en-US" sz="2600" kern="1200" dirty="0">
              <a:latin typeface="Times New Roman" pitchFamily="18" charset="0"/>
              <a:cs typeface="Times New Roman" pitchFamily="18" charset="0"/>
            </a:rPr>
            <a:t> </a:t>
          </a:r>
          <a:r>
            <a:rPr lang="en-US" sz="2600" kern="1200" dirty="0" err="1">
              <a:latin typeface="Times New Roman" pitchFamily="18" charset="0"/>
              <a:cs typeface="Times New Roman" pitchFamily="18" charset="0"/>
            </a:rPr>
            <a:t>faktor</a:t>
          </a:r>
          <a:r>
            <a:rPr lang="en-US" sz="2600" kern="1200" dirty="0">
              <a:latin typeface="Times New Roman" pitchFamily="18" charset="0"/>
              <a:cs typeface="Times New Roman" pitchFamily="18" charset="0"/>
            </a:rPr>
            <a:t> </a:t>
          </a:r>
          <a:r>
            <a:rPr lang="en-US" sz="2600" kern="1200" dirty="0" err="1">
              <a:latin typeface="Times New Roman" pitchFamily="18" charset="0"/>
              <a:cs typeface="Times New Roman" pitchFamily="18" charset="0"/>
            </a:rPr>
            <a:t>penentu</a:t>
          </a:r>
          <a:r>
            <a:rPr lang="en-US" sz="2600" kern="1200" dirty="0">
              <a:latin typeface="Times New Roman" pitchFamily="18" charset="0"/>
              <a:cs typeface="Times New Roman" pitchFamily="18" charset="0"/>
            </a:rPr>
            <a:t> </a:t>
          </a:r>
          <a:r>
            <a:rPr lang="en-US" sz="2600" kern="1200" dirty="0" err="1">
              <a:latin typeface="Times New Roman" pitchFamily="18" charset="0"/>
              <a:cs typeface="Times New Roman" pitchFamily="18" charset="0"/>
            </a:rPr>
            <a:t>keberhasilan</a:t>
          </a:r>
          <a:r>
            <a:rPr lang="en-US" sz="2600" kern="1200" dirty="0">
              <a:latin typeface="Times New Roman" pitchFamily="18" charset="0"/>
              <a:cs typeface="Times New Roman" pitchFamily="18" charset="0"/>
            </a:rPr>
            <a:t> </a:t>
          </a:r>
          <a:r>
            <a:rPr lang="en-US" sz="2600" kern="1200" dirty="0" err="1">
              <a:latin typeface="Times New Roman" pitchFamily="18" charset="0"/>
              <a:cs typeface="Times New Roman" pitchFamily="18" charset="0"/>
            </a:rPr>
            <a:t>untuk</a:t>
          </a:r>
          <a:r>
            <a:rPr lang="en-US" sz="2600" kern="1200" dirty="0">
              <a:latin typeface="Times New Roman" pitchFamily="18" charset="0"/>
              <a:cs typeface="Times New Roman" pitchFamily="18" charset="0"/>
            </a:rPr>
            <a:t> </a:t>
          </a:r>
          <a:r>
            <a:rPr lang="en-US" sz="2600" kern="1200" dirty="0" err="1">
              <a:latin typeface="Times New Roman" pitchFamily="18" charset="0"/>
              <a:cs typeface="Times New Roman" pitchFamily="18" charset="0"/>
            </a:rPr>
            <a:t>proyek</a:t>
          </a:r>
          <a:r>
            <a:rPr lang="en-US" sz="2600" kern="1200" dirty="0">
              <a:latin typeface="Times New Roman" pitchFamily="18" charset="0"/>
              <a:cs typeface="Times New Roman" pitchFamily="18" charset="0"/>
            </a:rPr>
            <a:t>, </a:t>
          </a:r>
          <a:r>
            <a:rPr lang="en-US" sz="2600" kern="1200" dirty="0" err="1">
              <a:latin typeface="Times New Roman" pitchFamily="18" charset="0"/>
              <a:cs typeface="Times New Roman" pitchFamily="18" charset="0"/>
            </a:rPr>
            <a:t>termasuk</a:t>
          </a:r>
          <a:r>
            <a:rPr lang="en-US" sz="2600" kern="1200" dirty="0">
              <a:latin typeface="Times New Roman" pitchFamily="18" charset="0"/>
              <a:cs typeface="Times New Roman" pitchFamily="18" charset="0"/>
            </a:rPr>
            <a:t> </a:t>
          </a:r>
          <a:r>
            <a:rPr lang="en-US" sz="2600" kern="1200" dirty="0" err="1">
              <a:latin typeface="Times New Roman" pitchFamily="18" charset="0"/>
              <a:cs typeface="Times New Roman" pitchFamily="18" charset="0"/>
            </a:rPr>
            <a:t>faktor</a:t>
          </a:r>
          <a:r>
            <a:rPr lang="en-US" sz="2600" kern="1200" dirty="0">
              <a:latin typeface="Times New Roman" pitchFamily="18" charset="0"/>
              <a:cs typeface="Times New Roman" pitchFamily="18" charset="0"/>
            </a:rPr>
            <a:t> </a:t>
          </a:r>
          <a:r>
            <a:rPr lang="en-US" sz="2600" kern="1200" dirty="0" err="1">
              <a:latin typeface="Times New Roman" pitchFamily="18" charset="0"/>
              <a:cs typeface="Times New Roman" pitchFamily="18" charset="0"/>
            </a:rPr>
            <a:t>keberhasilan</a:t>
          </a:r>
          <a:r>
            <a:rPr lang="en-US" sz="2600" kern="1200" dirty="0">
              <a:latin typeface="Times New Roman" pitchFamily="18" charset="0"/>
              <a:cs typeface="Times New Roman" pitchFamily="18" charset="0"/>
            </a:rPr>
            <a:t> </a:t>
          </a:r>
          <a:r>
            <a:rPr lang="en-US" sz="2600" kern="1200" dirty="0" err="1">
              <a:latin typeface="Times New Roman" pitchFamily="18" charset="0"/>
              <a:cs typeface="Times New Roman" pitchFamily="18" charset="0"/>
            </a:rPr>
            <a:t>finansial</a:t>
          </a:r>
          <a:r>
            <a:rPr lang="en-US" sz="2600" kern="1200" dirty="0">
              <a:latin typeface="Times New Roman" pitchFamily="18" charset="0"/>
              <a:cs typeface="Times New Roman" pitchFamily="18" charset="0"/>
            </a:rPr>
            <a:t>.</a:t>
          </a:r>
          <a:endParaRPr lang="id-ID" sz="2600" b="0" kern="1200" dirty="0">
            <a:solidFill>
              <a:schemeClr val="tx1"/>
            </a:solidFill>
          </a:endParaRPr>
        </a:p>
      </dsp:txBody>
      <dsp:txXfrm>
        <a:off x="0" y="1157330"/>
        <a:ext cx="8690159" cy="802642"/>
      </dsp:txXfrm>
    </dsp:sp>
    <dsp:sp modelId="{80763964-A101-48C1-BEAB-7B7892D35AAE}">
      <dsp:nvSpPr>
        <dsp:cNvPr id="0" name=""/>
        <dsp:cNvSpPr/>
      </dsp:nvSpPr>
      <dsp:spPr>
        <a:xfrm>
          <a:off x="0" y="1959972"/>
          <a:ext cx="8690159" cy="772200"/>
        </a:xfrm>
        <a:prstGeom prst="roundRect">
          <a:avLst/>
        </a:prstGeom>
        <a:solidFill>
          <a:schemeClr val="accent5">
            <a:hueOff val="-7353344"/>
            <a:satOff val="-10228"/>
            <a:lumOff val="-392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effectLst>
                <a:outerShdw blurRad="38100" dist="38100" dir="2700000" algn="tl">
                  <a:srgbClr val="000000">
                    <a:alpha val="43137"/>
                  </a:srgbClr>
                </a:outerShdw>
              </a:effectLst>
            </a:rPr>
            <a:t>Benefits management plan</a:t>
          </a:r>
          <a:endParaRPr lang="id-ID" sz="3200" b="0" kern="1200" dirty="0">
            <a:solidFill>
              <a:schemeClr val="tx1"/>
            </a:solidFill>
          </a:endParaRPr>
        </a:p>
      </dsp:txBody>
      <dsp:txXfrm>
        <a:off x="37696" y="1997668"/>
        <a:ext cx="8614767" cy="696808"/>
      </dsp:txXfrm>
    </dsp:sp>
    <dsp:sp modelId="{FC264248-9585-440F-B6A0-1700D092E834}">
      <dsp:nvSpPr>
        <dsp:cNvPr id="0" name=""/>
        <dsp:cNvSpPr/>
      </dsp:nvSpPr>
      <dsp:spPr>
        <a:xfrm>
          <a:off x="0" y="2732172"/>
          <a:ext cx="8690159" cy="116127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75913"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b="0" kern="1200" dirty="0">
              <a:latin typeface="Times New Roman" pitchFamily="18" charset="0"/>
              <a:cs typeface="Times New Roman" pitchFamily="18" charset="0"/>
            </a:rPr>
            <a:t>Benefit management plan </a:t>
          </a:r>
          <a:r>
            <a:rPr lang="en-US" sz="2600" b="0" kern="1200" dirty="0" err="1">
              <a:latin typeface="Times New Roman" pitchFamily="18" charset="0"/>
              <a:cs typeface="Times New Roman" pitchFamily="18" charset="0"/>
            </a:rPr>
            <a:t>termasuk</a:t>
          </a:r>
          <a:r>
            <a:rPr lang="en-US" sz="2600" b="0" kern="1200" dirty="0">
              <a:latin typeface="Times New Roman" pitchFamily="18" charset="0"/>
              <a:cs typeface="Times New Roman" pitchFamily="18" charset="0"/>
            </a:rPr>
            <a:t> target benefits, </a:t>
          </a:r>
          <a:r>
            <a:rPr lang="en-US" sz="2600" b="0" kern="1200" dirty="0" err="1">
              <a:latin typeface="Times New Roman" pitchFamily="18" charset="0"/>
              <a:cs typeface="Times New Roman" pitchFamily="18" charset="0"/>
            </a:rPr>
            <a:t>seperti</a:t>
          </a:r>
          <a:r>
            <a:rPr lang="en-US" sz="2600" b="0" kern="1200" dirty="0">
              <a:latin typeface="Times New Roman" pitchFamily="18" charset="0"/>
              <a:cs typeface="Times New Roman" pitchFamily="18" charset="0"/>
            </a:rPr>
            <a:t> net present value calculations, timeframe </a:t>
          </a:r>
          <a:r>
            <a:rPr lang="en-US" sz="2600" b="0" kern="1200" dirty="0" err="1">
              <a:latin typeface="Times New Roman" pitchFamily="18" charset="0"/>
              <a:cs typeface="Times New Roman" pitchFamily="18" charset="0"/>
            </a:rPr>
            <a:t>untuk</a:t>
          </a:r>
          <a:r>
            <a:rPr lang="en-US" sz="2600" b="0" kern="1200" dirty="0">
              <a:latin typeface="Times New Roman" pitchFamily="18" charset="0"/>
              <a:cs typeface="Times New Roman" pitchFamily="18" charset="0"/>
            </a:rPr>
            <a:t> </a:t>
          </a:r>
          <a:r>
            <a:rPr lang="en-US" sz="2600" b="0" kern="1200" dirty="0" err="1">
              <a:latin typeface="Times New Roman" pitchFamily="18" charset="0"/>
              <a:cs typeface="Times New Roman" pitchFamily="18" charset="0"/>
            </a:rPr>
            <a:t>merealisasi</a:t>
          </a:r>
          <a:r>
            <a:rPr lang="en-US" sz="2600" b="0" kern="1200" dirty="0">
              <a:latin typeface="Times New Roman" pitchFamily="18" charset="0"/>
              <a:cs typeface="Times New Roman" pitchFamily="18" charset="0"/>
            </a:rPr>
            <a:t> benefits, </a:t>
          </a:r>
          <a:r>
            <a:rPr lang="en-US" sz="2600" b="0" kern="1200" dirty="0" err="1">
              <a:latin typeface="Times New Roman" pitchFamily="18" charset="0"/>
              <a:cs typeface="Times New Roman" pitchFamily="18" charset="0"/>
            </a:rPr>
            <a:t>dan</a:t>
          </a:r>
          <a:r>
            <a:rPr lang="en-US" sz="2600" b="0" kern="1200" dirty="0">
              <a:latin typeface="Times New Roman" pitchFamily="18" charset="0"/>
              <a:cs typeface="Times New Roman" pitchFamily="18" charset="0"/>
            </a:rPr>
            <a:t> the metrics associated with the benefits. </a:t>
          </a:r>
          <a:r>
            <a:rPr lang="id-ID" sz="2600" kern="1200" dirty="0">
              <a:latin typeface="Times New Roman" pitchFamily="18" charset="0"/>
              <a:cs typeface="Times New Roman" pitchFamily="18" charset="0"/>
            </a:rPr>
            <a:t>.</a:t>
          </a:r>
          <a:endParaRPr lang="id-ID" sz="2600" b="0" kern="1200" dirty="0">
            <a:solidFill>
              <a:schemeClr val="tx1"/>
            </a:solidFill>
          </a:endParaRPr>
        </a:p>
      </dsp:txBody>
      <dsp:txXfrm>
        <a:off x="0" y="2732172"/>
        <a:ext cx="8690159" cy="116127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515A7-FA4D-4B85-9DD9-17359CF050D2}">
      <dsp:nvSpPr>
        <dsp:cNvPr id="0" name=""/>
        <dsp:cNvSpPr/>
      </dsp:nvSpPr>
      <dsp:spPr>
        <a:xfrm>
          <a:off x="0" y="0"/>
          <a:ext cx="8690159" cy="779805"/>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82550" lvl="0" indent="-82550" algn="l" defTabSz="1422400">
            <a:lnSpc>
              <a:spcPct val="90000"/>
            </a:lnSpc>
            <a:spcBef>
              <a:spcPct val="0"/>
            </a:spcBef>
            <a:spcAft>
              <a:spcPct val="35000"/>
            </a:spcAft>
            <a:buNone/>
          </a:pPr>
          <a:r>
            <a:rPr lang="en-US" sz="3200" kern="1200" dirty="0">
              <a:effectLst>
                <a:outerShdw blurRad="38100" dist="38100" dir="2700000" algn="tl">
                  <a:srgbClr val="000000">
                    <a:alpha val="43137"/>
                  </a:srgbClr>
                </a:outerShdw>
              </a:effectLst>
            </a:rPr>
            <a:t>4. </a:t>
          </a:r>
          <a:r>
            <a:rPr lang="id-ID" sz="3200" kern="1200" dirty="0">
              <a:effectLst>
                <a:outerShdw blurRad="38100" dist="38100" dir="2700000" algn="tl">
                  <a:srgbClr val="000000">
                    <a:alpha val="43137"/>
                  </a:srgbClr>
                </a:outerShdw>
              </a:effectLst>
            </a:rPr>
            <a:t>Agreements</a:t>
          </a:r>
          <a:endParaRPr lang="en-US" sz="3200" b="0" kern="1200" dirty="0">
            <a:solidFill>
              <a:schemeClr val="tx1"/>
            </a:solidFill>
            <a:latin typeface="Calibri"/>
            <a:ea typeface="+mn-ea"/>
            <a:cs typeface="+mn-cs"/>
          </a:endParaRPr>
        </a:p>
      </dsp:txBody>
      <dsp:txXfrm>
        <a:off x="38067" y="38067"/>
        <a:ext cx="8614025" cy="703671"/>
      </dsp:txXfrm>
    </dsp:sp>
    <dsp:sp modelId="{44DBF284-EFB8-48CB-AA9A-57838DF88D90}">
      <dsp:nvSpPr>
        <dsp:cNvPr id="0" name=""/>
        <dsp:cNvSpPr/>
      </dsp:nvSpPr>
      <dsp:spPr>
        <a:xfrm>
          <a:off x="0" y="835363"/>
          <a:ext cx="8690159" cy="737954"/>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75913"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id-ID" sz="2400" kern="1200" dirty="0">
              <a:latin typeface="Times New Roman" pitchFamily="18" charset="0"/>
              <a:cs typeface="Times New Roman" pitchFamily="18" charset="0"/>
            </a:rPr>
            <a:t>Informasi persetujuan dan cost terkait produk, layanan, atau hasil yang akan atau telah tercapai termasuk dalam penentuan budget.</a:t>
          </a:r>
          <a:endParaRPr lang="id-ID" sz="2400" b="0" kern="1200" dirty="0">
            <a:solidFill>
              <a:schemeClr val="tx1"/>
            </a:solidFill>
          </a:endParaRPr>
        </a:p>
      </dsp:txBody>
      <dsp:txXfrm>
        <a:off x="0" y="835363"/>
        <a:ext cx="8690159" cy="737954"/>
      </dsp:txXfrm>
    </dsp:sp>
    <dsp:sp modelId="{85C6F883-8AAB-4CCB-8222-FF7D2C222E3B}">
      <dsp:nvSpPr>
        <dsp:cNvPr id="0" name=""/>
        <dsp:cNvSpPr/>
      </dsp:nvSpPr>
      <dsp:spPr>
        <a:xfrm>
          <a:off x="0" y="1573318"/>
          <a:ext cx="8690159" cy="779805"/>
        </a:xfrm>
        <a:prstGeom prst="roundRect">
          <a:avLst/>
        </a:prstGeom>
        <a:solidFill>
          <a:schemeClr val="accent5">
            <a:hueOff val="-3676672"/>
            <a:satOff val="-5114"/>
            <a:lumOff val="-1961"/>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b="0" kern="1200" dirty="0">
              <a:solidFill>
                <a:schemeClr val="tx1"/>
              </a:solidFill>
            </a:rPr>
            <a:t>5. Enterprise Environment Factors</a:t>
          </a:r>
          <a:endParaRPr lang="id-ID" sz="3100" b="0" kern="1200" dirty="0">
            <a:solidFill>
              <a:schemeClr val="tx1"/>
            </a:solidFill>
          </a:endParaRPr>
        </a:p>
      </dsp:txBody>
      <dsp:txXfrm>
        <a:off x="38067" y="1611385"/>
        <a:ext cx="8614025" cy="703671"/>
      </dsp:txXfrm>
    </dsp:sp>
    <dsp:sp modelId="{01A717A0-4B4A-49FF-93B9-844FBE04A4C5}">
      <dsp:nvSpPr>
        <dsp:cNvPr id="0" name=""/>
        <dsp:cNvSpPr/>
      </dsp:nvSpPr>
      <dsp:spPr>
        <a:xfrm>
          <a:off x="0" y="2353123"/>
          <a:ext cx="8690159" cy="1443824"/>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75913"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b="0" kern="1200" dirty="0" err="1">
              <a:solidFill>
                <a:schemeClr val="tx1"/>
              </a:solidFill>
            </a:rPr>
            <a:t>Faktor</a:t>
          </a:r>
          <a:r>
            <a:rPr lang="en-US" sz="2400" b="0" kern="1200" dirty="0">
              <a:solidFill>
                <a:schemeClr val="tx1"/>
              </a:solidFill>
            </a:rPr>
            <a:t> </a:t>
          </a:r>
          <a:r>
            <a:rPr lang="en-US" sz="2400" b="0" kern="1200" dirty="0" err="1">
              <a:solidFill>
                <a:schemeClr val="tx1"/>
              </a:solidFill>
            </a:rPr>
            <a:t>lingkungan</a:t>
          </a:r>
          <a:r>
            <a:rPr lang="en-US" sz="2400" b="0" kern="1200" dirty="0">
              <a:solidFill>
                <a:schemeClr val="tx1"/>
              </a:solidFill>
            </a:rPr>
            <a:t> </a:t>
          </a:r>
          <a:r>
            <a:rPr lang="en-US" sz="2400" b="0" kern="1200" dirty="0" err="1">
              <a:solidFill>
                <a:schemeClr val="tx1"/>
              </a:solidFill>
            </a:rPr>
            <a:t>perusahaan</a:t>
          </a:r>
          <a:r>
            <a:rPr lang="en-US" sz="2400" b="0" kern="1200" dirty="0">
              <a:solidFill>
                <a:schemeClr val="tx1"/>
              </a:solidFill>
            </a:rPr>
            <a:t> yang </a:t>
          </a:r>
          <a:r>
            <a:rPr lang="en-US" sz="2400" b="0" kern="1200" dirty="0" err="1">
              <a:solidFill>
                <a:schemeClr val="tx1"/>
              </a:solidFill>
            </a:rPr>
            <a:t>dapat</a:t>
          </a:r>
          <a:r>
            <a:rPr lang="en-US" sz="2400" b="0" kern="1200" dirty="0">
              <a:solidFill>
                <a:schemeClr val="tx1"/>
              </a:solidFill>
            </a:rPr>
            <a:t> </a:t>
          </a:r>
          <a:r>
            <a:rPr lang="en-US" sz="2400" b="0" kern="1200" dirty="0" err="1">
              <a:solidFill>
                <a:schemeClr val="tx1"/>
              </a:solidFill>
            </a:rPr>
            <a:t>memengaruhi</a:t>
          </a:r>
          <a:r>
            <a:rPr lang="en-US" sz="2400" b="0" kern="1200" dirty="0">
              <a:solidFill>
                <a:schemeClr val="tx1"/>
              </a:solidFill>
            </a:rPr>
            <a:t> proses </a:t>
          </a:r>
          <a:r>
            <a:rPr lang="en-US" sz="2400" b="0" kern="1200" dirty="0" err="1">
              <a:solidFill>
                <a:schemeClr val="tx1"/>
              </a:solidFill>
            </a:rPr>
            <a:t>Estimasi</a:t>
          </a:r>
          <a:r>
            <a:rPr lang="en-US" sz="2400" b="0" kern="1200" dirty="0">
              <a:solidFill>
                <a:schemeClr val="tx1"/>
              </a:solidFill>
            </a:rPr>
            <a:t> </a:t>
          </a:r>
          <a:r>
            <a:rPr lang="en-US" sz="2400" b="0" kern="1200" dirty="0" err="1">
              <a:solidFill>
                <a:schemeClr val="tx1"/>
              </a:solidFill>
            </a:rPr>
            <a:t>Biaya</a:t>
          </a:r>
          <a:r>
            <a:rPr lang="en-US" sz="2400" b="0" kern="1200" dirty="0">
              <a:solidFill>
                <a:schemeClr val="tx1"/>
              </a:solidFill>
            </a:rPr>
            <a:t> </a:t>
          </a:r>
          <a:r>
            <a:rPr lang="en-US" sz="2400" b="0" kern="1200" dirty="0" err="1">
              <a:solidFill>
                <a:schemeClr val="tx1"/>
              </a:solidFill>
            </a:rPr>
            <a:t>termasuk</a:t>
          </a:r>
          <a:r>
            <a:rPr lang="en-US" sz="2400" b="0" kern="1200" dirty="0">
              <a:solidFill>
                <a:schemeClr val="tx1"/>
              </a:solidFill>
            </a:rPr>
            <a:t> </a:t>
          </a:r>
          <a:r>
            <a:rPr lang="en-US" sz="2400" b="0" kern="1200" dirty="0" err="1">
              <a:solidFill>
                <a:schemeClr val="tx1"/>
              </a:solidFill>
            </a:rPr>
            <a:t>tetapi</a:t>
          </a:r>
          <a:r>
            <a:rPr lang="en-US" sz="2400" b="0" kern="1200" dirty="0">
              <a:solidFill>
                <a:schemeClr val="tx1"/>
              </a:solidFill>
            </a:rPr>
            <a:t> </a:t>
          </a:r>
          <a:r>
            <a:rPr lang="en-US" sz="2400" b="0" kern="1200" dirty="0" err="1">
              <a:solidFill>
                <a:schemeClr val="tx1"/>
              </a:solidFill>
            </a:rPr>
            <a:t>tidak</a:t>
          </a:r>
          <a:r>
            <a:rPr lang="en-US" sz="2400" b="0" kern="1200" dirty="0">
              <a:solidFill>
                <a:schemeClr val="tx1"/>
              </a:solidFill>
            </a:rPr>
            <a:t> </a:t>
          </a:r>
          <a:r>
            <a:rPr lang="en-US" sz="2400" b="0" kern="1200" dirty="0" err="1">
              <a:solidFill>
                <a:schemeClr val="tx1"/>
              </a:solidFill>
            </a:rPr>
            <a:t>terbatas</a:t>
          </a:r>
          <a:r>
            <a:rPr lang="en-US" sz="2400" b="0" kern="1200" dirty="0">
              <a:solidFill>
                <a:schemeClr val="tx1"/>
              </a:solidFill>
            </a:rPr>
            <a:t> </a:t>
          </a:r>
          <a:r>
            <a:rPr lang="en-US" sz="2400" b="0" kern="1200" dirty="0" err="1">
              <a:solidFill>
                <a:schemeClr val="tx1"/>
              </a:solidFill>
            </a:rPr>
            <a:t>pada</a:t>
          </a:r>
          <a:r>
            <a:rPr lang="en-US" sz="2400" b="0" kern="1200" dirty="0">
              <a:solidFill>
                <a:schemeClr val="tx1"/>
              </a:solidFill>
            </a:rPr>
            <a:t> </a:t>
          </a:r>
          <a:r>
            <a:rPr lang="en-US" sz="2400" b="0" kern="1200" dirty="0" err="1">
              <a:solidFill>
                <a:schemeClr val="tx1"/>
              </a:solidFill>
            </a:rPr>
            <a:t>nilai</a:t>
          </a:r>
          <a:r>
            <a:rPr lang="en-US" sz="2400" b="0" kern="1200" dirty="0">
              <a:solidFill>
                <a:schemeClr val="tx1"/>
              </a:solidFill>
            </a:rPr>
            <a:t> </a:t>
          </a:r>
          <a:r>
            <a:rPr lang="en-US" sz="2400" b="0" kern="1200" dirty="0" err="1">
              <a:solidFill>
                <a:schemeClr val="tx1"/>
              </a:solidFill>
            </a:rPr>
            <a:t>tukar</a:t>
          </a:r>
          <a:r>
            <a:rPr lang="en-US" sz="2400" b="0" kern="1200" dirty="0">
              <a:solidFill>
                <a:schemeClr val="tx1"/>
              </a:solidFill>
            </a:rPr>
            <a:t>. </a:t>
          </a:r>
          <a:r>
            <a:rPr lang="en-US" sz="2400" b="0" kern="1200" dirty="0" err="1">
              <a:solidFill>
                <a:schemeClr val="tx1"/>
              </a:solidFill>
            </a:rPr>
            <a:t>fluktuasi</a:t>
          </a:r>
          <a:r>
            <a:rPr lang="en-US" sz="2400" b="0" kern="1200" dirty="0">
              <a:solidFill>
                <a:schemeClr val="tx1"/>
              </a:solidFill>
            </a:rPr>
            <a:t> </a:t>
          </a:r>
          <a:r>
            <a:rPr lang="en-US" sz="2400" b="0" kern="1200" dirty="0" err="1">
              <a:solidFill>
                <a:schemeClr val="tx1"/>
              </a:solidFill>
            </a:rPr>
            <a:t>mata</a:t>
          </a:r>
          <a:r>
            <a:rPr lang="en-US" sz="2400" b="0" kern="1200" dirty="0">
              <a:solidFill>
                <a:schemeClr val="tx1"/>
              </a:solidFill>
            </a:rPr>
            <a:t> </a:t>
          </a:r>
          <a:r>
            <a:rPr lang="en-US" sz="2400" b="0" kern="1200" dirty="0" err="1">
              <a:solidFill>
                <a:schemeClr val="tx1"/>
              </a:solidFill>
            </a:rPr>
            <a:t>uang</a:t>
          </a:r>
          <a:r>
            <a:rPr lang="en-US" sz="2400" b="0" kern="1200" dirty="0">
              <a:solidFill>
                <a:schemeClr val="tx1"/>
              </a:solidFill>
            </a:rPr>
            <a:t> </a:t>
          </a:r>
          <a:r>
            <a:rPr lang="en-US" sz="2400" b="0" kern="1200" dirty="0" err="1">
              <a:solidFill>
                <a:schemeClr val="tx1"/>
              </a:solidFill>
            </a:rPr>
            <a:t>perlu</a:t>
          </a:r>
          <a:r>
            <a:rPr lang="en-US" sz="2400" b="0" kern="1200" dirty="0">
              <a:solidFill>
                <a:schemeClr val="tx1"/>
              </a:solidFill>
            </a:rPr>
            <a:t> </a:t>
          </a:r>
          <a:r>
            <a:rPr lang="en-US" sz="2400" b="0" kern="1200" dirty="0" err="1">
              <a:solidFill>
                <a:schemeClr val="tx1"/>
              </a:solidFill>
            </a:rPr>
            <a:t>dipahami</a:t>
          </a:r>
          <a:r>
            <a:rPr lang="en-US" sz="2400" b="0" kern="1200" dirty="0">
              <a:solidFill>
                <a:schemeClr val="tx1"/>
              </a:solidFill>
            </a:rPr>
            <a:t> </a:t>
          </a:r>
          <a:r>
            <a:rPr lang="en-US" sz="2400" b="0" kern="1200" dirty="0" err="1">
              <a:solidFill>
                <a:schemeClr val="tx1"/>
              </a:solidFill>
            </a:rPr>
            <a:t>dan</a:t>
          </a:r>
          <a:r>
            <a:rPr lang="en-US" sz="2400" b="0" kern="1200" dirty="0">
              <a:solidFill>
                <a:schemeClr val="tx1"/>
              </a:solidFill>
            </a:rPr>
            <a:t> </a:t>
          </a:r>
          <a:r>
            <a:rPr lang="en-US" sz="2400" b="0" kern="1200" dirty="0" err="1">
              <a:solidFill>
                <a:schemeClr val="tx1"/>
              </a:solidFill>
            </a:rPr>
            <a:t>dimasukkan</a:t>
          </a:r>
          <a:r>
            <a:rPr lang="en-US" sz="2400" b="0" kern="1200" dirty="0">
              <a:solidFill>
                <a:schemeClr val="tx1"/>
              </a:solidFill>
            </a:rPr>
            <a:t> </a:t>
          </a:r>
          <a:r>
            <a:rPr lang="en-US" sz="2400" b="0" kern="1200" dirty="0" err="1">
              <a:solidFill>
                <a:schemeClr val="tx1"/>
              </a:solidFill>
            </a:rPr>
            <a:t>ke</a:t>
          </a:r>
          <a:r>
            <a:rPr lang="en-US" sz="2400" b="0" kern="1200" dirty="0">
              <a:solidFill>
                <a:schemeClr val="tx1"/>
              </a:solidFill>
            </a:rPr>
            <a:t> </a:t>
          </a:r>
          <a:r>
            <a:rPr lang="en-US" sz="2400" b="0" kern="1200" dirty="0" err="1">
              <a:solidFill>
                <a:schemeClr val="tx1"/>
              </a:solidFill>
            </a:rPr>
            <a:t>dalam</a:t>
          </a:r>
          <a:r>
            <a:rPr lang="en-US" sz="2400" b="0" kern="1200" dirty="0">
              <a:solidFill>
                <a:schemeClr val="tx1"/>
              </a:solidFill>
            </a:rPr>
            <a:t> proses </a:t>
          </a:r>
          <a:r>
            <a:rPr lang="en-US" sz="2400" b="0" kern="1200" dirty="0" err="1">
              <a:solidFill>
                <a:schemeClr val="tx1"/>
              </a:solidFill>
            </a:rPr>
            <a:t>Menentukan</a:t>
          </a:r>
          <a:r>
            <a:rPr lang="en-US" sz="2400" b="0" kern="1200" dirty="0">
              <a:solidFill>
                <a:schemeClr val="tx1"/>
              </a:solidFill>
            </a:rPr>
            <a:t> </a:t>
          </a:r>
          <a:r>
            <a:rPr lang="en-US" sz="2400" b="0" kern="1200" dirty="0" err="1">
              <a:solidFill>
                <a:schemeClr val="tx1"/>
              </a:solidFill>
            </a:rPr>
            <a:t>Anggaran</a:t>
          </a:r>
          <a:r>
            <a:rPr lang="en-US" sz="2400" b="0" kern="1200" dirty="0">
              <a:solidFill>
                <a:schemeClr val="tx1"/>
              </a:solidFill>
            </a:rPr>
            <a:t>.</a:t>
          </a:r>
          <a:endParaRPr lang="id-ID" sz="2400" b="0" kern="1200" dirty="0">
            <a:solidFill>
              <a:schemeClr val="tx1"/>
            </a:solidFill>
          </a:endParaRPr>
        </a:p>
      </dsp:txBody>
      <dsp:txXfrm>
        <a:off x="0" y="2353123"/>
        <a:ext cx="8690159" cy="1443824"/>
      </dsp:txXfrm>
    </dsp:sp>
    <dsp:sp modelId="{80763964-A101-48C1-BEAB-7B7892D35AAE}">
      <dsp:nvSpPr>
        <dsp:cNvPr id="0" name=""/>
        <dsp:cNvSpPr/>
      </dsp:nvSpPr>
      <dsp:spPr>
        <a:xfrm>
          <a:off x="0" y="3796948"/>
          <a:ext cx="8690159" cy="779805"/>
        </a:xfrm>
        <a:prstGeom prst="roundRect">
          <a:avLst/>
        </a:prstGeom>
        <a:solidFill>
          <a:schemeClr val="accent5">
            <a:hueOff val="-7353344"/>
            <a:satOff val="-10228"/>
            <a:lumOff val="-392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effectLst>
                <a:outerShdw blurRad="38100" dist="38100" dir="2700000" algn="tl">
                  <a:srgbClr val="000000">
                    <a:alpha val="43137"/>
                  </a:srgbClr>
                </a:outerShdw>
              </a:effectLst>
            </a:rPr>
            <a:t>6. </a:t>
          </a:r>
          <a:r>
            <a:rPr lang="id-ID" sz="3200" kern="1200" dirty="0">
              <a:effectLst>
                <a:outerShdw blurRad="38100" dist="38100" dir="2700000" algn="tl">
                  <a:srgbClr val="000000">
                    <a:alpha val="43137"/>
                  </a:srgbClr>
                </a:outerShdw>
              </a:effectLst>
            </a:rPr>
            <a:t>Organiational Process Assets</a:t>
          </a:r>
          <a:endParaRPr lang="id-ID" sz="3200" b="0" kern="1200" dirty="0">
            <a:solidFill>
              <a:schemeClr val="tx1"/>
            </a:solidFill>
          </a:endParaRPr>
        </a:p>
      </dsp:txBody>
      <dsp:txXfrm>
        <a:off x="38067" y="3835015"/>
        <a:ext cx="8614025" cy="703671"/>
      </dsp:txXfrm>
    </dsp:sp>
    <dsp:sp modelId="{FC264248-9585-440F-B6A0-1700D092E834}">
      <dsp:nvSpPr>
        <dsp:cNvPr id="0" name=""/>
        <dsp:cNvSpPr/>
      </dsp:nvSpPr>
      <dsp:spPr>
        <a:xfrm>
          <a:off x="0" y="4576752"/>
          <a:ext cx="8690159" cy="1058805"/>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75913"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dirty="0" err="1">
              <a:latin typeface="Times New Roman" pitchFamily="18" charset="0"/>
              <a:cs typeface="Times New Roman" pitchFamily="18" charset="0"/>
            </a:rPr>
            <a:t>Termasuk</a:t>
          </a:r>
          <a:r>
            <a:rPr lang="en-US" sz="2400" kern="1200" dirty="0">
              <a:latin typeface="Times New Roman" pitchFamily="18" charset="0"/>
              <a:cs typeface="Times New Roman" pitchFamily="18" charset="0"/>
            </a:rPr>
            <a:t> </a:t>
          </a:r>
          <a:r>
            <a:rPr lang="en-US" sz="2400" kern="1200" dirty="0" err="1">
              <a:latin typeface="Times New Roman" pitchFamily="18" charset="0"/>
              <a:cs typeface="Times New Roman" pitchFamily="18" charset="0"/>
            </a:rPr>
            <a:t>didalamnya</a:t>
          </a:r>
          <a:r>
            <a:rPr lang="en-US" sz="2400" kern="1200" dirty="0">
              <a:latin typeface="Times New Roman" pitchFamily="18" charset="0"/>
              <a:cs typeface="Times New Roman" pitchFamily="18" charset="0"/>
            </a:rPr>
            <a:t> </a:t>
          </a:r>
          <a:r>
            <a:rPr lang="id-ID" sz="2400" kern="1200" dirty="0">
              <a:latin typeface="Times New Roman" pitchFamily="18" charset="0"/>
              <a:cs typeface="Times New Roman" pitchFamily="18" charset="0"/>
            </a:rPr>
            <a:t>Cost budgeting formal dan informal yang sudah ada terkait aturan, prosedur, dan petunjuk</a:t>
          </a:r>
          <a:r>
            <a:rPr lang="en-US" sz="2400" kern="1200" dirty="0">
              <a:latin typeface="Times New Roman" pitchFamily="18" charset="0"/>
              <a:cs typeface="Times New Roman" pitchFamily="18" charset="0"/>
            </a:rPr>
            <a:t> </a:t>
          </a:r>
          <a:r>
            <a:rPr lang="en-US" sz="2400" kern="1200" dirty="0" err="1">
              <a:latin typeface="Times New Roman" pitchFamily="18" charset="0"/>
              <a:cs typeface="Times New Roman" pitchFamily="18" charset="0"/>
            </a:rPr>
            <a:t>seperti</a:t>
          </a:r>
          <a:r>
            <a:rPr lang="en-US" sz="2400" kern="1200" dirty="0">
              <a:latin typeface="Times New Roman" pitchFamily="18" charset="0"/>
              <a:cs typeface="Times New Roman" pitchFamily="18" charset="0"/>
            </a:rPr>
            <a:t> :</a:t>
          </a:r>
          <a:r>
            <a:rPr lang="id-ID" sz="2400" kern="1200" dirty="0">
              <a:latin typeface="Times New Roman" pitchFamily="18" charset="0"/>
              <a:cs typeface="Times New Roman" pitchFamily="18" charset="0"/>
            </a:rPr>
            <a:t>Cost budgeting tools</a:t>
          </a:r>
          <a:r>
            <a:rPr lang="en-US" sz="2400" kern="1200" dirty="0">
              <a:latin typeface="Times New Roman" pitchFamily="18" charset="0"/>
              <a:cs typeface="Times New Roman" pitchFamily="18" charset="0"/>
            </a:rPr>
            <a:t> , </a:t>
          </a:r>
          <a:r>
            <a:rPr lang="id-ID" sz="2400" kern="1200" dirty="0">
              <a:latin typeface="Times New Roman" pitchFamily="18" charset="0"/>
              <a:cs typeface="Times New Roman" pitchFamily="18" charset="0"/>
            </a:rPr>
            <a:t>Reporting methods.</a:t>
          </a:r>
          <a:endParaRPr lang="id-ID" sz="2400" b="0" kern="1200" dirty="0">
            <a:solidFill>
              <a:schemeClr val="tx1"/>
            </a:solidFill>
          </a:endParaRPr>
        </a:p>
      </dsp:txBody>
      <dsp:txXfrm>
        <a:off x="0" y="4576752"/>
        <a:ext cx="8690159" cy="105880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515A7-FA4D-4B85-9DD9-17359CF050D2}">
      <dsp:nvSpPr>
        <dsp:cNvPr id="0" name=""/>
        <dsp:cNvSpPr/>
      </dsp:nvSpPr>
      <dsp:spPr>
        <a:xfrm>
          <a:off x="0" y="0"/>
          <a:ext cx="8690159" cy="673920"/>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82550" lvl="0" indent="-82550" algn="l" defTabSz="1244600">
            <a:lnSpc>
              <a:spcPct val="90000"/>
            </a:lnSpc>
            <a:spcBef>
              <a:spcPct val="0"/>
            </a:spcBef>
            <a:spcAft>
              <a:spcPct val="35000"/>
            </a:spcAft>
            <a:buNone/>
          </a:pPr>
          <a:r>
            <a:rPr lang="en-US" sz="2800" b="1" kern="1200" dirty="0">
              <a:latin typeface="Calibri" panose="020F0502020204030204" pitchFamily="34" charset="0"/>
            </a:rPr>
            <a:t>Control Cost</a:t>
          </a:r>
          <a:endParaRPr lang="en-US" sz="2400" b="1" kern="1200" dirty="0">
            <a:solidFill>
              <a:schemeClr val="bg1"/>
            </a:solidFill>
            <a:latin typeface="Calibri"/>
            <a:ea typeface="+mn-ea"/>
            <a:cs typeface="+mn-cs"/>
          </a:endParaRPr>
        </a:p>
      </dsp:txBody>
      <dsp:txXfrm>
        <a:off x="32898" y="32898"/>
        <a:ext cx="8624363" cy="608124"/>
      </dsp:txXfrm>
    </dsp:sp>
    <dsp:sp modelId="{44DBF284-EFB8-48CB-AA9A-57838DF88D90}">
      <dsp:nvSpPr>
        <dsp:cNvPr id="0" name=""/>
        <dsp:cNvSpPr/>
      </dsp:nvSpPr>
      <dsp:spPr>
        <a:xfrm>
          <a:off x="0" y="676240"/>
          <a:ext cx="8690159" cy="9936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75913" tIns="30480" rIns="170688" bIns="30480" numCol="1" spcCol="1270" anchor="t" anchorCtr="0">
          <a:noAutofit/>
        </a:bodyPr>
        <a:lstStyle/>
        <a:p>
          <a:pPr marL="82550" lvl="1" indent="-82550" algn="just" defTabSz="1066800">
            <a:lnSpc>
              <a:spcPct val="90000"/>
            </a:lnSpc>
            <a:spcBef>
              <a:spcPct val="0"/>
            </a:spcBef>
            <a:spcAft>
              <a:spcPct val="20000"/>
            </a:spcAft>
            <a:buChar char="•"/>
          </a:pPr>
          <a:endParaRPr lang="en-US" sz="2400" b="0" kern="1200" dirty="0">
            <a:solidFill>
              <a:schemeClr val="tx1"/>
            </a:solidFill>
            <a:latin typeface="Calibri"/>
            <a:ea typeface="+mn-ea"/>
            <a:cs typeface="+mn-cs"/>
          </a:endParaRPr>
        </a:p>
      </dsp:txBody>
      <dsp:txXfrm>
        <a:off x="0" y="676240"/>
        <a:ext cx="8690159" cy="9936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515A7-FA4D-4B85-9DD9-17359CF050D2}">
      <dsp:nvSpPr>
        <dsp:cNvPr id="0" name=""/>
        <dsp:cNvSpPr/>
      </dsp:nvSpPr>
      <dsp:spPr>
        <a:xfrm>
          <a:off x="0" y="0"/>
          <a:ext cx="8690159" cy="673920"/>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82550" lvl="0" indent="-82550" algn="l" defTabSz="1244600">
            <a:lnSpc>
              <a:spcPct val="90000"/>
            </a:lnSpc>
            <a:spcBef>
              <a:spcPct val="0"/>
            </a:spcBef>
            <a:spcAft>
              <a:spcPct val="35000"/>
            </a:spcAft>
            <a:buNone/>
          </a:pPr>
          <a:r>
            <a:rPr lang="en-US" sz="2800" b="1" kern="1200" dirty="0" err="1">
              <a:latin typeface="Calibri" panose="020F0502020204030204" pitchFamily="34" charset="0"/>
            </a:rPr>
            <a:t>Pengendalian</a:t>
          </a:r>
          <a:r>
            <a:rPr lang="en-US" sz="2800" b="1" kern="1200" dirty="0">
              <a:latin typeface="Calibri" panose="020F0502020204030204" pitchFamily="34" charset="0"/>
            </a:rPr>
            <a:t> </a:t>
          </a:r>
          <a:r>
            <a:rPr lang="en-US" sz="2800" b="1" kern="1200" dirty="0" err="1">
              <a:latin typeface="Calibri" panose="020F0502020204030204" pitchFamily="34" charset="0"/>
            </a:rPr>
            <a:t>biaya</a:t>
          </a:r>
          <a:r>
            <a:rPr lang="en-US" sz="2800" b="1" kern="1200" dirty="0">
              <a:latin typeface="Calibri" panose="020F0502020204030204" pitchFamily="34" charset="0"/>
            </a:rPr>
            <a:t> </a:t>
          </a:r>
          <a:r>
            <a:rPr lang="en-US" sz="2800" b="1" kern="1200" dirty="0" err="1">
              <a:latin typeface="Calibri" panose="020F0502020204030204" pitchFamily="34" charset="0"/>
            </a:rPr>
            <a:t>proyek</a:t>
          </a:r>
          <a:r>
            <a:rPr lang="en-US" sz="2800" b="1" kern="1200" dirty="0">
              <a:latin typeface="Calibri" panose="020F0502020204030204" pitchFamily="34" charset="0"/>
            </a:rPr>
            <a:t> </a:t>
          </a:r>
          <a:r>
            <a:rPr lang="en-US" sz="2800" b="1" kern="1200" dirty="0" err="1">
              <a:latin typeface="Calibri" panose="020F0502020204030204" pitchFamily="34" charset="0"/>
            </a:rPr>
            <a:t>meliputi</a:t>
          </a:r>
          <a:r>
            <a:rPr lang="en-US" sz="2800" b="1" kern="1200" dirty="0">
              <a:latin typeface="Calibri" panose="020F0502020204030204" pitchFamily="34" charset="0"/>
            </a:rPr>
            <a:t>:</a:t>
          </a:r>
          <a:endParaRPr lang="en-US" sz="2400" b="1" kern="1200" dirty="0">
            <a:solidFill>
              <a:schemeClr val="bg1"/>
            </a:solidFill>
            <a:latin typeface="Calibri"/>
            <a:ea typeface="+mn-ea"/>
            <a:cs typeface="+mn-cs"/>
          </a:endParaRPr>
        </a:p>
      </dsp:txBody>
      <dsp:txXfrm>
        <a:off x="32898" y="32898"/>
        <a:ext cx="8624363" cy="608124"/>
      </dsp:txXfrm>
    </dsp:sp>
    <dsp:sp modelId="{44DBF284-EFB8-48CB-AA9A-57838DF88D90}">
      <dsp:nvSpPr>
        <dsp:cNvPr id="0" name=""/>
        <dsp:cNvSpPr/>
      </dsp:nvSpPr>
      <dsp:spPr>
        <a:xfrm>
          <a:off x="0" y="676240"/>
          <a:ext cx="8690159" cy="9936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75913" tIns="30480" rIns="170688" bIns="30480" numCol="1" spcCol="1270" anchor="t" anchorCtr="0">
          <a:noAutofit/>
        </a:bodyPr>
        <a:lstStyle/>
        <a:p>
          <a:pPr marL="82550" lvl="1" indent="-82550" algn="just" defTabSz="1066800">
            <a:lnSpc>
              <a:spcPct val="90000"/>
            </a:lnSpc>
            <a:spcBef>
              <a:spcPct val="0"/>
            </a:spcBef>
            <a:spcAft>
              <a:spcPct val="20000"/>
            </a:spcAft>
            <a:buChar char="•"/>
          </a:pPr>
          <a:endParaRPr lang="en-US" sz="2400" b="0" kern="1200" dirty="0">
            <a:solidFill>
              <a:schemeClr val="tx1"/>
            </a:solidFill>
            <a:latin typeface="Calibri"/>
            <a:ea typeface="+mn-ea"/>
            <a:cs typeface="+mn-cs"/>
          </a:endParaRPr>
        </a:p>
      </dsp:txBody>
      <dsp:txXfrm>
        <a:off x="0" y="676240"/>
        <a:ext cx="8690159" cy="993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DDF508-B38B-40B6-9BF3-7DB3095826DE}">
      <dsp:nvSpPr>
        <dsp:cNvPr id="0" name=""/>
        <dsp:cNvSpPr/>
      </dsp:nvSpPr>
      <dsp:spPr>
        <a:xfrm>
          <a:off x="8784" y="122829"/>
          <a:ext cx="9112783" cy="3152633"/>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err="1"/>
            <a:t>Termasuk</a:t>
          </a:r>
          <a:r>
            <a:rPr lang="en-US" sz="3200" kern="1200" dirty="0"/>
            <a:t> </a:t>
          </a:r>
          <a:r>
            <a:rPr lang="en-US" sz="3200" kern="1200" dirty="0" err="1"/>
            <a:t>didalamnya</a:t>
          </a:r>
          <a:r>
            <a:rPr lang="en-US" sz="3200" kern="1200" dirty="0"/>
            <a:t> </a:t>
          </a:r>
          <a:r>
            <a:rPr lang="en-US" sz="3200" kern="1200" dirty="0" err="1"/>
            <a:t>mengidentifikasi</a:t>
          </a:r>
          <a:r>
            <a:rPr lang="en-US" sz="3200" kern="1200" dirty="0"/>
            <a:t> </a:t>
          </a:r>
          <a:r>
            <a:rPr lang="en-US" sz="3200" kern="1200" dirty="0" err="1"/>
            <a:t>dan</a:t>
          </a:r>
          <a:r>
            <a:rPr lang="en-US" sz="3200" kern="1200" dirty="0"/>
            <a:t> </a:t>
          </a:r>
          <a:r>
            <a:rPr lang="en-US" sz="3200" kern="1200" dirty="0" err="1"/>
            <a:t>menggambarkan</a:t>
          </a:r>
          <a:r>
            <a:rPr lang="en-US" sz="3200" kern="1200" dirty="0"/>
            <a:t> </a:t>
          </a:r>
          <a:r>
            <a:rPr lang="en-US" sz="3200" kern="1200" dirty="0" err="1"/>
            <a:t>berbagai</a:t>
          </a:r>
          <a:r>
            <a:rPr lang="en-US" sz="3200" kern="1200" dirty="0"/>
            <a:t> alternative </a:t>
          </a:r>
          <a:r>
            <a:rPr lang="en-US" sz="3200" kern="1200" dirty="0" err="1"/>
            <a:t>pembiayaan</a:t>
          </a:r>
          <a:r>
            <a:rPr lang="en-US" sz="3200" kern="1200" dirty="0"/>
            <a:t> </a:t>
          </a:r>
          <a:r>
            <a:rPr lang="en-US" sz="3200" kern="1200" dirty="0" err="1"/>
            <a:t>untuk</a:t>
          </a:r>
          <a:r>
            <a:rPr lang="en-US" sz="3200" kern="1200" dirty="0"/>
            <a:t> </a:t>
          </a:r>
          <a:r>
            <a:rPr lang="en-US" sz="3200" kern="1200" dirty="0" err="1"/>
            <a:t>memulai</a:t>
          </a:r>
          <a:r>
            <a:rPr lang="en-US" sz="3200" kern="1200" dirty="0"/>
            <a:t> </a:t>
          </a:r>
          <a:r>
            <a:rPr lang="en-US" sz="3200" kern="1200" dirty="0" err="1"/>
            <a:t>dan</a:t>
          </a:r>
          <a:r>
            <a:rPr lang="en-US" sz="3200" kern="1200" dirty="0"/>
            <a:t> </a:t>
          </a:r>
          <a:r>
            <a:rPr lang="en-US" sz="3200" kern="1200" dirty="0" err="1"/>
            <a:t>menyelesaikan</a:t>
          </a:r>
          <a:r>
            <a:rPr lang="en-US" sz="3200" kern="1200" dirty="0"/>
            <a:t> </a:t>
          </a:r>
          <a:r>
            <a:rPr lang="en-US" sz="3200" kern="1200" dirty="0" err="1"/>
            <a:t>proyek</a:t>
          </a:r>
          <a:r>
            <a:rPr lang="en-US" sz="3200" kern="1200" dirty="0"/>
            <a:t>, </a:t>
          </a:r>
          <a:r>
            <a:rPr lang="en-US" sz="3200" kern="1200" dirty="0" err="1"/>
            <a:t>digambarkan</a:t>
          </a:r>
          <a:r>
            <a:rPr lang="en-US" sz="3200" kern="1200" dirty="0"/>
            <a:t> trade-off </a:t>
          </a:r>
          <a:r>
            <a:rPr lang="en-US" sz="3200" kern="1200" dirty="0" err="1"/>
            <a:t>biaya</a:t>
          </a:r>
          <a:r>
            <a:rPr lang="en-US" sz="3200" kern="1200" dirty="0"/>
            <a:t> &amp; </a:t>
          </a:r>
          <a:r>
            <a:rPr lang="en-US" sz="3200" kern="1200" dirty="0" err="1"/>
            <a:t>resiko</a:t>
          </a:r>
          <a:r>
            <a:rPr lang="en-US" sz="3200" kern="1200" dirty="0"/>
            <a:t> </a:t>
          </a:r>
          <a:r>
            <a:rPr lang="en-US" sz="3200" kern="1200" dirty="0" err="1"/>
            <a:t>antara</a:t>
          </a:r>
          <a:r>
            <a:rPr lang="en-US" sz="3200" kern="1200" dirty="0"/>
            <a:t> </a:t>
          </a:r>
          <a:r>
            <a:rPr lang="en-US" sz="3200" kern="1200" dirty="0" err="1"/>
            <a:t>membeli</a:t>
          </a:r>
          <a:r>
            <a:rPr lang="en-US" sz="3200" kern="1200" dirty="0"/>
            <a:t>, </a:t>
          </a:r>
          <a:r>
            <a:rPr lang="en-US" sz="3200" kern="1200" dirty="0" err="1"/>
            <a:t>menyewa</a:t>
          </a:r>
          <a:r>
            <a:rPr lang="en-US" sz="3200" kern="1200" dirty="0"/>
            <a:t>, </a:t>
          </a:r>
          <a:r>
            <a:rPr lang="en-US" sz="3200" kern="1200" dirty="0" err="1"/>
            <a:t>serta</a:t>
          </a:r>
          <a:r>
            <a:rPr lang="en-US" sz="3200" kern="1200" dirty="0"/>
            <a:t> sharing </a:t>
          </a:r>
          <a:r>
            <a:rPr lang="en-US" sz="3200" kern="1200" dirty="0" err="1"/>
            <a:t>sumber</a:t>
          </a:r>
          <a:r>
            <a:rPr lang="en-US" sz="3200" kern="1200" dirty="0"/>
            <a:t> </a:t>
          </a:r>
          <a:r>
            <a:rPr lang="en-US" sz="3200" kern="1200" dirty="0" err="1"/>
            <a:t>daya</a:t>
          </a:r>
          <a:r>
            <a:rPr lang="en-US" sz="3200" kern="1200" dirty="0"/>
            <a:t> </a:t>
          </a:r>
          <a:r>
            <a:rPr lang="en-US" sz="3200" kern="1200" dirty="0" err="1"/>
            <a:t>dalam</a:t>
          </a:r>
          <a:r>
            <a:rPr lang="en-US" sz="3200" kern="1200" dirty="0"/>
            <a:t> </a:t>
          </a:r>
          <a:r>
            <a:rPr lang="en-US" sz="3200" kern="1200" dirty="0" err="1"/>
            <a:t>rangka</a:t>
          </a:r>
          <a:r>
            <a:rPr lang="en-US" sz="3200" kern="1200" dirty="0"/>
            <a:t> </a:t>
          </a:r>
          <a:r>
            <a:rPr lang="en-US" sz="3200" kern="1200" dirty="0" err="1"/>
            <a:t>mencapai</a:t>
          </a:r>
          <a:r>
            <a:rPr lang="en-US" sz="3200" kern="1200" dirty="0"/>
            <a:t> </a:t>
          </a:r>
          <a:r>
            <a:rPr lang="en-US" sz="3200" kern="1200" dirty="0" err="1"/>
            <a:t>pembiayaan</a:t>
          </a:r>
          <a:r>
            <a:rPr lang="en-US" sz="3200" kern="1200" dirty="0"/>
            <a:t> yang optimal.</a:t>
          </a:r>
          <a:r>
            <a:rPr lang="id-ID" sz="3200" kern="1200" dirty="0"/>
            <a:t> </a:t>
          </a:r>
          <a:endParaRPr lang="en-US" sz="3200" kern="1200" dirty="0">
            <a:solidFill>
              <a:schemeClr val="bg1"/>
            </a:solidFill>
          </a:endParaRPr>
        </a:p>
      </dsp:txBody>
      <dsp:txXfrm>
        <a:off x="8784" y="122829"/>
        <a:ext cx="9112783" cy="315263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515A7-FA4D-4B85-9DD9-17359CF050D2}">
      <dsp:nvSpPr>
        <dsp:cNvPr id="0" name=""/>
        <dsp:cNvSpPr/>
      </dsp:nvSpPr>
      <dsp:spPr>
        <a:xfrm>
          <a:off x="0" y="0"/>
          <a:ext cx="8690159" cy="727228"/>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82550" lvl="0" indent="-82550" algn="l" defTabSz="1244600">
            <a:lnSpc>
              <a:spcPct val="90000"/>
            </a:lnSpc>
            <a:spcBef>
              <a:spcPct val="0"/>
            </a:spcBef>
            <a:spcAft>
              <a:spcPct val="35000"/>
            </a:spcAft>
            <a:buNone/>
          </a:pPr>
          <a:r>
            <a:rPr lang="en-US" sz="2800" b="1" kern="1200" dirty="0">
              <a:solidFill>
                <a:schemeClr val="tx1"/>
              </a:solidFill>
              <a:effectLst/>
            </a:rPr>
            <a:t>1. Project </a:t>
          </a:r>
          <a:r>
            <a:rPr lang="id-ID" sz="2800" b="1" kern="1200" dirty="0">
              <a:solidFill>
                <a:schemeClr val="tx1"/>
              </a:solidFill>
              <a:effectLst/>
            </a:rPr>
            <a:t>Management Plan</a:t>
          </a:r>
          <a:endParaRPr lang="en-US" sz="2800" b="1" kern="1200" dirty="0">
            <a:solidFill>
              <a:schemeClr val="tx1"/>
            </a:solidFill>
            <a:effectLst/>
            <a:latin typeface="Calibri"/>
            <a:ea typeface="+mn-ea"/>
            <a:cs typeface="+mn-cs"/>
          </a:endParaRPr>
        </a:p>
      </dsp:txBody>
      <dsp:txXfrm>
        <a:off x="35500" y="35500"/>
        <a:ext cx="8619159" cy="656228"/>
      </dsp:txXfrm>
    </dsp:sp>
    <dsp:sp modelId="{44DBF284-EFB8-48CB-AA9A-57838DF88D90}">
      <dsp:nvSpPr>
        <dsp:cNvPr id="0" name=""/>
        <dsp:cNvSpPr/>
      </dsp:nvSpPr>
      <dsp:spPr>
        <a:xfrm>
          <a:off x="0" y="897170"/>
          <a:ext cx="8690159" cy="3167099"/>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7591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b="1" kern="1200" dirty="0">
              <a:solidFill>
                <a:schemeClr val="tx1"/>
              </a:solidFill>
            </a:rPr>
            <a:t>Cost Baseline</a:t>
          </a:r>
          <a:r>
            <a:rPr lang="en-US" sz="2300" kern="1200" dirty="0">
              <a:solidFill>
                <a:schemeClr val="tx1"/>
              </a:solidFill>
            </a:rPr>
            <a:t>, </a:t>
          </a:r>
          <a:r>
            <a:rPr lang="en-US" sz="2300" kern="1200" dirty="0" err="1">
              <a:solidFill>
                <a:schemeClr val="tx1"/>
              </a:solidFill>
            </a:rPr>
            <a:t>menjelaskan</a:t>
          </a:r>
          <a:r>
            <a:rPr lang="en-US" sz="2300" kern="1200" dirty="0">
              <a:solidFill>
                <a:schemeClr val="tx1"/>
              </a:solidFill>
            </a:rPr>
            <a:t> </a:t>
          </a:r>
          <a:r>
            <a:rPr lang="en-US" sz="2300" kern="1200" dirty="0" err="1">
              <a:solidFill>
                <a:schemeClr val="tx1"/>
              </a:solidFill>
            </a:rPr>
            <a:t>bagaimana</a:t>
          </a:r>
          <a:r>
            <a:rPr lang="en-US" sz="2300" kern="1200" dirty="0">
              <a:solidFill>
                <a:schemeClr val="tx1"/>
              </a:solidFill>
            </a:rPr>
            <a:t> </a:t>
          </a:r>
          <a:r>
            <a:rPr lang="en-US" sz="2300" kern="1200" dirty="0" err="1">
              <a:solidFill>
                <a:schemeClr val="tx1"/>
              </a:solidFill>
            </a:rPr>
            <a:t>biaya</a:t>
          </a:r>
          <a:r>
            <a:rPr lang="en-US" sz="2300" kern="1200" dirty="0">
              <a:solidFill>
                <a:schemeClr val="tx1"/>
              </a:solidFill>
            </a:rPr>
            <a:t> </a:t>
          </a:r>
          <a:r>
            <a:rPr lang="en-US" sz="2300" kern="1200" dirty="0" err="1">
              <a:solidFill>
                <a:schemeClr val="tx1"/>
              </a:solidFill>
            </a:rPr>
            <a:t>proyek</a:t>
          </a:r>
          <a:r>
            <a:rPr lang="en-US" sz="2300" kern="1200" dirty="0">
              <a:solidFill>
                <a:schemeClr val="tx1"/>
              </a:solidFill>
            </a:rPr>
            <a:t> </a:t>
          </a:r>
          <a:r>
            <a:rPr lang="en-US" sz="2300" kern="1200" dirty="0" err="1">
              <a:solidFill>
                <a:schemeClr val="tx1"/>
              </a:solidFill>
            </a:rPr>
            <a:t>akan</a:t>
          </a:r>
          <a:r>
            <a:rPr lang="en-US" sz="2300" kern="1200" dirty="0">
              <a:solidFill>
                <a:schemeClr val="tx1"/>
              </a:solidFill>
            </a:rPr>
            <a:t> </a:t>
          </a:r>
          <a:r>
            <a:rPr lang="en-US" sz="2300" kern="1200" dirty="0" err="1">
              <a:solidFill>
                <a:schemeClr val="tx1"/>
              </a:solidFill>
            </a:rPr>
            <a:t>dikelola</a:t>
          </a:r>
          <a:r>
            <a:rPr lang="en-US" sz="2300" kern="1200" dirty="0">
              <a:solidFill>
                <a:schemeClr val="tx1"/>
              </a:solidFill>
            </a:rPr>
            <a:t> </a:t>
          </a:r>
          <a:r>
            <a:rPr lang="en-US" sz="2300" kern="1200" dirty="0" err="1">
              <a:solidFill>
                <a:schemeClr val="tx1"/>
              </a:solidFill>
            </a:rPr>
            <a:t>dan</a:t>
          </a:r>
          <a:r>
            <a:rPr lang="en-US" sz="2300" kern="1200" dirty="0">
              <a:solidFill>
                <a:schemeClr val="tx1"/>
              </a:solidFill>
            </a:rPr>
            <a:t> </a:t>
          </a:r>
          <a:r>
            <a:rPr lang="en-US" sz="2300" kern="1200" dirty="0" err="1">
              <a:solidFill>
                <a:schemeClr val="tx1"/>
              </a:solidFill>
            </a:rPr>
            <a:t>dikendalikan</a:t>
          </a:r>
          <a:r>
            <a:rPr lang="en-US" sz="2300" kern="1200" dirty="0">
              <a:solidFill>
                <a:schemeClr val="tx1"/>
              </a:solidFill>
            </a:rPr>
            <a:t>.</a:t>
          </a:r>
          <a:endParaRPr lang="id-ID" sz="2300" b="0" kern="1200" dirty="0">
            <a:solidFill>
              <a:schemeClr val="tx1"/>
            </a:solidFill>
          </a:endParaRPr>
        </a:p>
        <a:p>
          <a:pPr marL="228600" lvl="1" indent="-228600" algn="l" defTabSz="1022350">
            <a:lnSpc>
              <a:spcPct val="90000"/>
            </a:lnSpc>
            <a:spcBef>
              <a:spcPct val="0"/>
            </a:spcBef>
            <a:spcAft>
              <a:spcPct val="20000"/>
            </a:spcAft>
            <a:buChar char="•"/>
          </a:pPr>
          <a:r>
            <a:rPr lang="en-US" sz="2300" b="1" kern="1200" dirty="0">
              <a:solidFill>
                <a:schemeClr val="tx1"/>
              </a:solidFill>
            </a:rPr>
            <a:t>Cost Management Plan</a:t>
          </a:r>
          <a:r>
            <a:rPr lang="en-US" sz="2300" kern="1200" dirty="0">
              <a:solidFill>
                <a:schemeClr val="tx1"/>
              </a:solidFill>
            </a:rPr>
            <a:t>, Baseline </a:t>
          </a:r>
          <a:r>
            <a:rPr lang="en-US" sz="2300" kern="1200" dirty="0" err="1">
              <a:solidFill>
                <a:schemeClr val="tx1"/>
              </a:solidFill>
            </a:rPr>
            <a:t>biaya</a:t>
          </a:r>
          <a:r>
            <a:rPr lang="en-US" sz="2300" kern="1200" dirty="0">
              <a:solidFill>
                <a:schemeClr val="tx1"/>
              </a:solidFill>
            </a:rPr>
            <a:t> </a:t>
          </a:r>
          <a:r>
            <a:rPr lang="en-US" sz="2300" kern="1200" dirty="0" err="1">
              <a:solidFill>
                <a:schemeClr val="tx1"/>
              </a:solidFill>
            </a:rPr>
            <a:t>dibandingkan</a:t>
          </a:r>
          <a:r>
            <a:rPr lang="en-US" sz="2300" kern="1200" dirty="0">
              <a:solidFill>
                <a:schemeClr val="tx1"/>
              </a:solidFill>
            </a:rPr>
            <a:t> </a:t>
          </a:r>
          <a:r>
            <a:rPr lang="en-US" sz="2300" kern="1200" dirty="0" err="1">
              <a:solidFill>
                <a:schemeClr val="tx1"/>
              </a:solidFill>
            </a:rPr>
            <a:t>dengan</a:t>
          </a:r>
          <a:r>
            <a:rPr lang="en-US" sz="2300" kern="1200" dirty="0">
              <a:solidFill>
                <a:schemeClr val="tx1"/>
              </a:solidFill>
            </a:rPr>
            <a:t> </a:t>
          </a:r>
          <a:r>
            <a:rPr lang="en-US" sz="2300" kern="1200" dirty="0" err="1">
              <a:solidFill>
                <a:schemeClr val="tx1"/>
              </a:solidFill>
            </a:rPr>
            <a:t>hasil</a:t>
          </a:r>
          <a:r>
            <a:rPr lang="en-US" sz="2300" kern="1200" dirty="0">
              <a:solidFill>
                <a:schemeClr val="tx1"/>
              </a:solidFill>
            </a:rPr>
            <a:t> </a:t>
          </a:r>
          <a:r>
            <a:rPr lang="en-US" sz="2300" kern="1200" dirty="0" err="1">
              <a:solidFill>
                <a:schemeClr val="tx1"/>
              </a:solidFill>
            </a:rPr>
            <a:t>aktual</a:t>
          </a:r>
          <a:r>
            <a:rPr lang="en-US" sz="2300" kern="1200" dirty="0">
              <a:solidFill>
                <a:schemeClr val="tx1"/>
              </a:solidFill>
            </a:rPr>
            <a:t> </a:t>
          </a:r>
          <a:r>
            <a:rPr lang="en-US" sz="2300" kern="1200" dirty="0" err="1">
              <a:solidFill>
                <a:schemeClr val="tx1"/>
              </a:solidFill>
            </a:rPr>
            <a:t>untuk</a:t>
          </a:r>
          <a:r>
            <a:rPr lang="en-US" sz="2300" kern="1200" dirty="0">
              <a:solidFill>
                <a:schemeClr val="tx1"/>
              </a:solidFill>
            </a:rPr>
            <a:t> </a:t>
          </a:r>
          <a:r>
            <a:rPr lang="en-US" sz="2300" kern="1200" dirty="0" err="1">
              <a:solidFill>
                <a:schemeClr val="tx1"/>
              </a:solidFill>
            </a:rPr>
            <a:t>menentukan</a:t>
          </a:r>
          <a:r>
            <a:rPr lang="en-US" sz="2300" kern="1200" dirty="0">
              <a:solidFill>
                <a:schemeClr val="tx1"/>
              </a:solidFill>
            </a:rPr>
            <a:t> </a:t>
          </a:r>
          <a:r>
            <a:rPr lang="en-US" sz="2300" kern="1200" dirty="0" err="1">
              <a:solidFill>
                <a:schemeClr val="tx1"/>
              </a:solidFill>
            </a:rPr>
            <a:t>apakah</a:t>
          </a:r>
          <a:r>
            <a:rPr lang="en-US" sz="2300" kern="1200" dirty="0">
              <a:solidFill>
                <a:schemeClr val="tx1"/>
              </a:solidFill>
            </a:rPr>
            <a:t> </a:t>
          </a:r>
          <a:r>
            <a:rPr lang="en-US" sz="2300" kern="1200" dirty="0" err="1">
              <a:solidFill>
                <a:schemeClr val="tx1"/>
              </a:solidFill>
            </a:rPr>
            <a:t>perubahan</a:t>
          </a:r>
          <a:r>
            <a:rPr lang="en-US" sz="2300" kern="1200" dirty="0">
              <a:solidFill>
                <a:schemeClr val="tx1"/>
              </a:solidFill>
            </a:rPr>
            <a:t>, </a:t>
          </a:r>
          <a:r>
            <a:rPr lang="en-US" sz="2300" kern="1200" dirty="0" err="1">
              <a:solidFill>
                <a:schemeClr val="tx1"/>
              </a:solidFill>
            </a:rPr>
            <a:t>tindakan</a:t>
          </a:r>
          <a:r>
            <a:rPr lang="en-US" sz="2300" kern="1200" dirty="0">
              <a:solidFill>
                <a:schemeClr val="tx1"/>
              </a:solidFill>
            </a:rPr>
            <a:t> </a:t>
          </a:r>
          <a:r>
            <a:rPr lang="en-US" sz="2300" kern="1200" dirty="0" err="1">
              <a:solidFill>
                <a:schemeClr val="tx1"/>
              </a:solidFill>
            </a:rPr>
            <a:t>korektif</a:t>
          </a:r>
          <a:r>
            <a:rPr lang="en-US" sz="2300" kern="1200" dirty="0">
              <a:solidFill>
                <a:schemeClr val="tx1"/>
              </a:solidFill>
            </a:rPr>
            <a:t>, </a:t>
          </a:r>
          <a:r>
            <a:rPr lang="en-US" sz="2300" kern="1200" dirty="0" err="1">
              <a:solidFill>
                <a:schemeClr val="tx1"/>
              </a:solidFill>
            </a:rPr>
            <a:t>atau</a:t>
          </a:r>
          <a:r>
            <a:rPr lang="en-US" sz="2300" kern="1200" dirty="0">
              <a:solidFill>
                <a:schemeClr val="tx1"/>
              </a:solidFill>
            </a:rPr>
            <a:t> </a:t>
          </a:r>
          <a:r>
            <a:rPr lang="en-US" sz="2300" kern="1200" dirty="0" err="1">
              <a:solidFill>
                <a:schemeClr val="tx1"/>
              </a:solidFill>
            </a:rPr>
            <a:t>tindakan</a:t>
          </a:r>
          <a:r>
            <a:rPr lang="en-US" sz="2300" kern="1200" dirty="0">
              <a:solidFill>
                <a:schemeClr val="tx1"/>
              </a:solidFill>
            </a:rPr>
            <a:t> </a:t>
          </a:r>
          <a:r>
            <a:rPr lang="en-US" sz="2300" kern="1200" dirty="0" err="1">
              <a:solidFill>
                <a:schemeClr val="tx1"/>
              </a:solidFill>
            </a:rPr>
            <a:t>pencegahan</a:t>
          </a:r>
          <a:r>
            <a:rPr lang="en-US" sz="2300" kern="1200" dirty="0">
              <a:solidFill>
                <a:schemeClr val="tx1"/>
              </a:solidFill>
            </a:rPr>
            <a:t> </a:t>
          </a:r>
          <a:r>
            <a:rPr lang="en-US" sz="2300" kern="1200" dirty="0" err="1">
              <a:solidFill>
                <a:schemeClr val="tx1"/>
              </a:solidFill>
            </a:rPr>
            <a:t>diperlukan</a:t>
          </a:r>
          <a:endParaRPr lang="id-ID" sz="2300" b="0" kern="1200" dirty="0">
            <a:solidFill>
              <a:schemeClr val="tx1"/>
            </a:solidFill>
          </a:endParaRPr>
        </a:p>
        <a:p>
          <a:pPr marL="228600" lvl="1" indent="-228600" algn="l" defTabSz="1022350">
            <a:lnSpc>
              <a:spcPct val="90000"/>
            </a:lnSpc>
            <a:spcBef>
              <a:spcPct val="0"/>
            </a:spcBef>
            <a:spcAft>
              <a:spcPct val="20000"/>
            </a:spcAft>
            <a:buChar char="•"/>
          </a:pPr>
          <a:r>
            <a:rPr lang="en-US" sz="2300" b="1" kern="1200" dirty="0"/>
            <a:t>Performance measurement baseline</a:t>
          </a:r>
          <a:r>
            <a:rPr lang="en-US" sz="2300" kern="1200" dirty="0"/>
            <a:t>, </a:t>
          </a:r>
          <a:r>
            <a:rPr lang="en-US" sz="2300" kern="1200" dirty="0" err="1"/>
            <a:t>Ketika</a:t>
          </a:r>
          <a:r>
            <a:rPr lang="en-US" sz="2300" kern="1200" dirty="0"/>
            <a:t> </a:t>
          </a:r>
          <a:r>
            <a:rPr lang="en-US" sz="2300" kern="1200" dirty="0" err="1"/>
            <a:t>menggunakan</a:t>
          </a:r>
          <a:r>
            <a:rPr lang="en-US" sz="2300" kern="1200" dirty="0"/>
            <a:t> earned value analysis, the performance measurement baseline </a:t>
          </a:r>
          <a:r>
            <a:rPr lang="en-US" sz="2300" kern="1200" dirty="0" err="1"/>
            <a:t>dibandingkan</a:t>
          </a:r>
          <a:r>
            <a:rPr lang="en-US" sz="2300" kern="1200" dirty="0"/>
            <a:t> </a:t>
          </a:r>
          <a:r>
            <a:rPr lang="en-US" sz="2300" kern="1200" dirty="0" err="1"/>
            <a:t>dengan</a:t>
          </a:r>
          <a:r>
            <a:rPr lang="en-US" sz="2300" kern="1200" dirty="0"/>
            <a:t> </a:t>
          </a:r>
          <a:r>
            <a:rPr lang="en-US" sz="2300" kern="1200" dirty="0" err="1"/>
            <a:t>hasil</a:t>
          </a:r>
          <a:r>
            <a:rPr lang="en-US" sz="2300" kern="1200" dirty="0"/>
            <a:t> </a:t>
          </a:r>
          <a:r>
            <a:rPr lang="en-US" sz="2300" kern="1200" dirty="0" err="1"/>
            <a:t>aktual</a:t>
          </a:r>
          <a:r>
            <a:rPr lang="en-US" sz="2300" kern="1200" dirty="0"/>
            <a:t> </a:t>
          </a:r>
          <a:r>
            <a:rPr lang="en-US" sz="2300" kern="1200" dirty="0" err="1"/>
            <a:t>untuk</a:t>
          </a:r>
          <a:r>
            <a:rPr lang="en-US" sz="2300" kern="1200" dirty="0"/>
            <a:t> </a:t>
          </a:r>
          <a:r>
            <a:rPr lang="en-US" sz="2300" kern="1200" dirty="0" err="1"/>
            <a:t>menentukan</a:t>
          </a:r>
          <a:r>
            <a:rPr lang="en-US" sz="2300" kern="1200" dirty="0"/>
            <a:t> </a:t>
          </a:r>
          <a:r>
            <a:rPr lang="en-US" sz="2300" kern="1200" dirty="0" err="1"/>
            <a:t>apakah</a:t>
          </a:r>
          <a:r>
            <a:rPr lang="en-US" sz="2300" kern="1200" dirty="0"/>
            <a:t> </a:t>
          </a:r>
          <a:r>
            <a:rPr lang="en-US" sz="2300" kern="1200" dirty="0" err="1"/>
            <a:t>diperlukan</a:t>
          </a:r>
          <a:r>
            <a:rPr lang="en-US" sz="2300" kern="1200" dirty="0"/>
            <a:t> </a:t>
          </a:r>
          <a:r>
            <a:rPr lang="en-US" sz="2300" kern="1200" dirty="0" err="1"/>
            <a:t>perubahan</a:t>
          </a:r>
          <a:r>
            <a:rPr lang="en-US" sz="2300" kern="1200" dirty="0"/>
            <a:t>, </a:t>
          </a:r>
          <a:r>
            <a:rPr lang="en-US" sz="2300" kern="1200" dirty="0" err="1"/>
            <a:t>tindakan</a:t>
          </a:r>
          <a:r>
            <a:rPr lang="en-US" sz="2300" kern="1200" dirty="0"/>
            <a:t> </a:t>
          </a:r>
          <a:r>
            <a:rPr lang="en-US" sz="2300" kern="1200" dirty="0" err="1"/>
            <a:t>korektif</a:t>
          </a:r>
          <a:r>
            <a:rPr lang="en-US" sz="2300" kern="1200" dirty="0"/>
            <a:t>, </a:t>
          </a:r>
          <a:r>
            <a:rPr lang="en-US" sz="2300" kern="1200" dirty="0" err="1"/>
            <a:t>atau</a:t>
          </a:r>
          <a:r>
            <a:rPr lang="en-US" sz="2300" kern="1200" dirty="0"/>
            <a:t> </a:t>
          </a:r>
          <a:r>
            <a:rPr lang="en-US" sz="2300" kern="1200" dirty="0" err="1"/>
            <a:t>tindakan</a:t>
          </a:r>
          <a:r>
            <a:rPr lang="en-US" sz="2300" kern="1200" dirty="0"/>
            <a:t> </a:t>
          </a:r>
          <a:r>
            <a:rPr lang="en-US" sz="2300" kern="1200" dirty="0" err="1"/>
            <a:t>preventif</a:t>
          </a:r>
          <a:r>
            <a:rPr lang="en-US" sz="2300" kern="1200" dirty="0"/>
            <a:t>.</a:t>
          </a:r>
          <a:endParaRPr lang="id-ID" sz="2300" b="0" kern="1200" dirty="0">
            <a:solidFill>
              <a:schemeClr val="tx1"/>
            </a:solidFill>
          </a:endParaRPr>
        </a:p>
      </dsp:txBody>
      <dsp:txXfrm>
        <a:off x="0" y="897170"/>
        <a:ext cx="8690159" cy="3167099"/>
      </dsp:txXfrm>
    </dsp:sp>
    <dsp:sp modelId="{296791C4-5475-49B4-96AB-BF77311D9F33}">
      <dsp:nvSpPr>
        <dsp:cNvPr id="0" name=""/>
        <dsp:cNvSpPr/>
      </dsp:nvSpPr>
      <dsp:spPr>
        <a:xfrm>
          <a:off x="0" y="4064270"/>
          <a:ext cx="8690159" cy="727228"/>
        </a:xfrm>
        <a:prstGeom prst="roundRect">
          <a:avLst/>
        </a:prstGeom>
        <a:solidFill>
          <a:schemeClr val="accent5">
            <a:hueOff val="-7353344"/>
            <a:satOff val="-10228"/>
            <a:lumOff val="-392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1" kern="1200" dirty="0">
              <a:solidFill>
                <a:schemeClr val="tx1"/>
              </a:solidFill>
            </a:rPr>
            <a:t>2. Project documents</a:t>
          </a:r>
          <a:endParaRPr lang="id-ID" sz="3000" b="1" kern="1200" dirty="0">
            <a:solidFill>
              <a:schemeClr val="tx1"/>
            </a:solidFill>
          </a:endParaRPr>
        </a:p>
      </dsp:txBody>
      <dsp:txXfrm>
        <a:off x="35500" y="4099770"/>
        <a:ext cx="8619159" cy="656228"/>
      </dsp:txXfrm>
    </dsp:sp>
    <dsp:sp modelId="{93F8071C-9A4A-4E53-A809-0C42DF58491F}">
      <dsp:nvSpPr>
        <dsp:cNvPr id="0" name=""/>
        <dsp:cNvSpPr/>
      </dsp:nvSpPr>
      <dsp:spPr>
        <a:xfrm>
          <a:off x="0" y="4791498"/>
          <a:ext cx="8690159" cy="729675"/>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7591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b="0" kern="1200" dirty="0" err="1">
              <a:solidFill>
                <a:schemeClr val="tx1"/>
              </a:solidFill>
            </a:rPr>
            <a:t>Pelajaran</a:t>
          </a:r>
          <a:r>
            <a:rPr lang="en-US" sz="2300" b="0" kern="1200" dirty="0">
              <a:solidFill>
                <a:schemeClr val="tx1"/>
              </a:solidFill>
            </a:rPr>
            <a:t> yang </a:t>
          </a:r>
          <a:r>
            <a:rPr lang="en-US" sz="2300" b="0" kern="1200" dirty="0" err="1">
              <a:solidFill>
                <a:schemeClr val="tx1"/>
              </a:solidFill>
            </a:rPr>
            <a:t>dipelajari</a:t>
          </a:r>
          <a:r>
            <a:rPr lang="en-US" sz="2300" b="0" kern="1200" dirty="0">
              <a:solidFill>
                <a:schemeClr val="tx1"/>
              </a:solidFill>
            </a:rPr>
            <a:t> </a:t>
          </a:r>
          <a:r>
            <a:rPr lang="en-US" sz="2300" b="0" kern="1200" dirty="0" err="1">
              <a:solidFill>
                <a:schemeClr val="tx1"/>
              </a:solidFill>
            </a:rPr>
            <a:t>sebelumnya</a:t>
          </a:r>
          <a:r>
            <a:rPr lang="en-US" sz="2300" b="0" kern="1200" dirty="0">
              <a:solidFill>
                <a:schemeClr val="tx1"/>
              </a:solidFill>
            </a:rPr>
            <a:t> </a:t>
          </a:r>
          <a:r>
            <a:rPr lang="en-US" sz="2300" b="0" kern="1200" dirty="0" err="1">
              <a:solidFill>
                <a:schemeClr val="tx1"/>
              </a:solidFill>
            </a:rPr>
            <a:t>dalam</a:t>
          </a:r>
          <a:r>
            <a:rPr lang="en-US" sz="2300" b="0" kern="1200" dirty="0">
              <a:solidFill>
                <a:schemeClr val="tx1"/>
              </a:solidFill>
            </a:rPr>
            <a:t> </a:t>
          </a:r>
          <a:r>
            <a:rPr lang="en-US" sz="2300" b="0" kern="1200" dirty="0" err="1">
              <a:solidFill>
                <a:schemeClr val="tx1"/>
              </a:solidFill>
            </a:rPr>
            <a:t>proyek</a:t>
          </a:r>
          <a:r>
            <a:rPr lang="en-US" sz="2300" b="0" kern="1200" dirty="0">
              <a:solidFill>
                <a:schemeClr val="tx1"/>
              </a:solidFill>
            </a:rPr>
            <a:t> </a:t>
          </a:r>
          <a:r>
            <a:rPr lang="en-US" sz="2300" b="0" kern="1200" dirty="0" err="1">
              <a:solidFill>
                <a:schemeClr val="tx1"/>
              </a:solidFill>
            </a:rPr>
            <a:t>dapat</a:t>
          </a:r>
          <a:r>
            <a:rPr lang="en-US" sz="2300" b="0" kern="1200" dirty="0">
              <a:solidFill>
                <a:schemeClr val="tx1"/>
              </a:solidFill>
            </a:rPr>
            <a:t> </a:t>
          </a:r>
          <a:r>
            <a:rPr lang="en-US" sz="2300" b="0" kern="1200" dirty="0" err="1">
              <a:solidFill>
                <a:schemeClr val="tx1"/>
              </a:solidFill>
            </a:rPr>
            <a:t>diterapkan</a:t>
          </a:r>
          <a:r>
            <a:rPr lang="en-US" sz="2300" b="0" kern="1200" dirty="0">
              <a:solidFill>
                <a:schemeClr val="tx1"/>
              </a:solidFill>
            </a:rPr>
            <a:t> </a:t>
          </a:r>
          <a:r>
            <a:rPr lang="en-US" sz="2300" b="0" kern="1200" dirty="0" err="1">
              <a:solidFill>
                <a:schemeClr val="tx1"/>
              </a:solidFill>
            </a:rPr>
            <a:t>nanti</a:t>
          </a:r>
          <a:r>
            <a:rPr lang="en-US" sz="2300" b="0" kern="1200" dirty="0">
              <a:solidFill>
                <a:schemeClr val="tx1"/>
              </a:solidFill>
            </a:rPr>
            <a:t> </a:t>
          </a:r>
          <a:r>
            <a:rPr lang="en-US" sz="2300" b="0" kern="1200" dirty="0" err="1">
              <a:solidFill>
                <a:schemeClr val="tx1"/>
              </a:solidFill>
            </a:rPr>
            <a:t>dalam</a:t>
          </a:r>
          <a:r>
            <a:rPr lang="en-US" sz="2300" b="0" kern="1200" dirty="0">
              <a:solidFill>
                <a:schemeClr val="tx1"/>
              </a:solidFill>
            </a:rPr>
            <a:t> </a:t>
          </a:r>
          <a:r>
            <a:rPr lang="en-US" sz="2300" b="0" kern="1200" dirty="0" err="1">
              <a:solidFill>
                <a:schemeClr val="tx1"/>
              </a:solidFill>
            </a:rPr>
            <a:t>proyek</a:t>
          </a:r>
          <a:r>
            <a:rPr lang="en-US" sz="2300" b="0" kern="1200" dirty="0">
              <a:solidFill>
                <a:schemeClr val="tx1"/>
              </a:solidFill>
            </a:rPr>
            <a:t> </a:t>
          </a:r>
          <a:r>
            <a:rPr lang="en-US" sz="2300" b="0" kern="1200" dirty="0" err="1">
              <a:solidFill>
                <a:schemeClr val="tx1"/>
              </a:solidFill>
            </a:rPr>
            <a:t>untuk</a:t>
          </a:r>
          <a:r>
            <a:rPr lang="en-US" sz="2300" b="0" kern="1200" dirty="0">
              <a:solidFill>
                <a:schemeClr val="tx1"/>
              </a:solidFill>
            </a:rPr>
            <a:t> </a:t>
          </a:r>
          <a:r>
            <a:rPr lang="en-US" sz="2300" b="0" kern="1200" dirty="0" err="1">
              <a:solidFill>
                <a:schemeClr val="tx1"/>
              </a:solidFill>
            </a:rPr>
            <a:t>meningkatkan</a:t>
          </a:r>
          <a:r>
            <a:rPr lang="en-US" sz="2300" b="0" kern="1200" dirty="0">
              <a:solidFill>
                <a:schemeClr val="tx1"/>
              </a:solidFill>
            </a:rPr>
            <a:t> </a:t>
          </a:r>
          <a:r>
            <a:rPr lang="en-US" sz="2300" b="0" kern="1200" dirty="0" err="1">
              <a:solidFill>
                <a:schemeClr val="tx1"/>
              </a:solidFill>
            </a:rPr>
            <a:t>kontrol</a:t>
          </a:r>
          <a:r>
            <a:rPr lang="en-US" sz="2300" b="0" kern="1200" dirty="0">
              <a:solidFill>
                <a:schemeClr val="tx1"/>
              </a:solidFill>
            </a:rPr>
            <a:t> </a:t>
          </a:r>
          <a:r>
            <a:rPr lang="en-US" sz="2300" b="0" kern="1200" dirty="0" err="1">
              <a:solidFill>
                <a:schemeClr val="tx1"/>
              </a:solidFill>
            </a:rPr>
            <a:t>biaya</a:t>
          </a:r>
          <a:r>
            <a:rPr lang="en-US" sz="2300" b="0" kern="1200" dirty="0">
              <a:solidFill>
                <a:schemeClr val="tx1"/>
              </a:solidFill>
            </a:rPr>
            <a:t>.</a:t>
          </a:r>
          <a:endParaRPr lang="id-ID" sz="2300" b="0" kern="1200" dirty="0">
            <a:solidFill>
              <a:schemeClr val="tx1"/>
            </a:solidFill>
          </a:endParaRPr>
        </a:p>
      </dsp:txBody>
      <dsp:txXfrm>
        <a:off x="0" y="4791498"/>
        <a:ext cx="8690159" cy="72967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FA52F3-62EA-4C96-BB5C-8FB251B716DA}">
      <dsp:nvSpPr>
        <dsp:cNvPr id="0" name=""/>
        <dsp:cNvSpPr/>
      </dsp:nvSpPr>
      <dsp:spPr>
        <a:xfrm>
          <a:off x="0" y="170757"/>
          <a:ext cx="8690159" cy="767520"/>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rtl="0">
            <a:lnSpc>
              <a:spcPct val="90000"/>
            </a:lnSpc>
            <a:spcBef>
              <a:spcPct val="0"/>
            </a:spcBef>
            <a:spcAft>
              <a:spcPct val="35000"/>
            </a:spcAft>
            <a:buNone/>
          </a:pPr>
          <a:r>
            <a:rPr lang="en-US" sz="3200" b="1" kern="1200" dirty="0">
              <a:solidFill>
                <a:schemeClr val="tx1"/>
              </a:solidFill>
            </a:rPr>
            <a:t>3. Project Funding Requirement</a:t>
          </a:r>
          <a:endParaRPr kumimoji="0" lang="en-US" sz="3200" b="0" i="0" u="none" strike="noStrike" kern="1200" cap="none" spc="-4" normalizeH="0" baseline="0" noProof="0" dirty="0">
            <a:ln>
              <a:noFill/>
            </a:ln>
            <a:solidFill>
              <a:schemeClr val="tx1"/>
            </a:solidFill>
            <a:effectLst/>
            <a:uLnTx/>
            <a:uFillTx/>
            <a:latin typeface="Calibri"/>
            <a:ea typeface="+mn-ea"/>
            <a:cs typeface="Comic Sans MS"/>
          </a:endParaRPr>
        </a:p>
      </dsp:txBody>
      <dsp:txXfrm>
        <a:off x="37467" y="208224"/>
        <a:ext cx="8615225" cy="692586"/>
      </dsp:txXfrm>
    </dsp:sp>
    <dsp:sp modelId="{BF6C7C5C-4DA7-4263-BB84-81A1AE71CD95}">
      <dsp:nvSpPr>
        <dsp:cNvPr id="0" name=""/>
        <dsp:cNvSpPr/>
      </dsp:nvSpPr>
      <dsp:spPr>
        <a:xfrm>
          <a:off x="0" y="938277"/>
          <a:ext cx="8690159" cy="79488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75913" tIns="40640" rIns="227584" bIns="40640" numCol="1" spcCol="1270" anchor="t" anchorCtr="0">
          <a:noAutofit/>
        </a:bodyPr>
        <a:lstStyle/>
        <a:p>
          <a:pPr marL="228600" lvl="1" indent="-228600" algn="l" defTabSz="1111250" rtl="0">
            <a:lnSpc>
              <a:spcPct val="90000"/>
            </a:lnSpc>
            <a:spcBef>
              <a:spcPct val="0"/>
            </a:spcBef>
            <a:spcAft>
              <a:spcPct val="20000"/>
            </a:spcAft>
            <a:buChar char="•"/>
          </a:pPr>
          <a:r>
            <a:rPr lang="en-US" sz="2500" kern="1200" dirty="0" err="1">
              <a:solidFill>
                <a:schemeClr val="tx1"/>
              </a:solidFill>
            </a:rPr>
            <a:t>Kebutuhan</a:t>
          </a:r>
          <a:r>
            <a:rPr lang="en-US" sz="2500" kern="1200" dirty="0">
              <a:solidFill>
                <a:schemeClr val="tx1"/>
              </a:solidFill>
            </a:rPr>
            <a:t> dana </a:t>
          </a:r>
          <a:r>
            <a:rPr lang="en-US" sz="2500" kern="1200" dirty="0" err="1">
              <a:solidFill>
                <a:schemeClr val="tx1"/>
              </a:solidFill>
            </a:rPr>
            <a:t>suatu</a:t>
          </a:r>
          <a:r>
            <a:rPr lang="en-US" sz="2500" kern="1200" dirty="0">
              <a:solidFill>
                <a:schemeClr val="tx1"/>
              </a:solidFill>
            </a:rPr>
            <a:t> </a:t>
          </a:r>
          <a:r>
            <a:rPr lang="en-US" sz="2500" kern="1200" dirty="0" err="1">
              <a:solidFill>
                <a:schemeClr val="tx1"/>
              </a:solidFill>
            </a:rPr>
            <a:t>proyek</a:t>
          </a:r>
          <a:r>
            <a:rPr lang="en-US" sz="2500" kern="1200" dirty="0">
              <a:solidFill>
                <a:schemeClr val="tx1"/>
              </a:solidFill>
            </a:rPr>
            <a:t> yang </a:t>
          </a:r>
          <a:r>
            <a:rPr lang="en-US" sz="2500" kern="1200" dirty="0" err="1">
              <a:solidFill>
                <a:schemeClr val="tx1"/>
              </a:solidFill>
            </a:rPr>
            <a:t>dibentuk</a:t>
          </a:r>
          <a:r>
            <a:rPr lang="en-US" sz="2500" kern="1200" dirty="0">
              <a:solidFill>
                <a:schemeClr val="tx1"/>
              </a:solidFill>
            </a:rPr>
            <a:t> </a:t>
          </a:r>
          <a:r>
            <a:rPr lang="en-US" sz="2500" kern="1200" dirty="0" err="1">
              <a:solidFill>
                <a:schemeClr val="tx1"/>
              </a:solidFill>
            </a:rPr>
            <a:t>oleh</a:t>
          </a:r>
          <a:r>
            <a:rPr lang="en-US" sz="2500" kern="1200" dirty="0">
              <a:solidFill>
                <a:schemeClr val="tx1"/>
              </a:solidFill>
            </a:rPr>
            <a:t> </a:t>
          </a:r>
          <a:r>
            <a:rPr lang="en-US" sz="2500" kern="1200" dirty="0" err="1">
              <a:solidFill>
                <a:schemeClr val="tx1"/>
              </a:solidFill>
            </a:rPr>
            <a:t>Departemen</a:t>
          </a:r>
          <a:r>
            <a:rPr lang="en-US" sz="2500" kern="1200" dirty="0">
              <a:solidFill>
                <a:schemeClr val="tx1"/>
              </a:solidFill>
            </a:rPr>
            <a:t>/</a:t>
          </a:r>
          <a:r>
            <a:rPr lang="en-US" sz="2500" kern="1200" dirty="0" err="1">
              <a:solidFill>
                <a:schemeClr val="tx1"/>
              </a:solidFill>
            </a:rPr>
            <a:t>divisi</a:t>
          </a:r>
          <a:r>
            <a:rPr lang="en-US" sz="2500" kern="1200" dirty="0">
              <a:solidFill>
                <a:schemeClr val="tx1"/>
              </a:solidFill>
            </a:rPr>
            <a:t> </a:t>
          </a:r>
          <a:r>
            <a:rPr lang="en-US" sz="2500" kern="1200" dirty="0" err="1">
              <a:solidFill>
                <a:schemeClr val="tx1"/>
              </a:solidFill>
            </a:rPr>
            <a:t>Keuangan</a:t>
          </a:r>
          <a:r>
            <a:rPr lang="en-US" sz="2500" kern="1200" dirty="0">
              <a:solidFill>
                <a:schemeClr val="tx1"/>
              </a:solidFill>
            </a:rPr>
            <a:t> </a:t>
          </a:r>
          <a:r>
            <a:rPr lang="en-US" sz="2500" kern="1200" dirty="0" err="1">
              <a:solidFill>
                <a:schemeClr val="tx1"/>
              </a:solidFill>
            </a:rPr>
            <a:t>pada</a:t>
          </a:r>
          <a:r>
            <a:rPr lang="en-US" sz="2500" kern="1200" dirty="0">
              <a:solidFill>
                <a:schemeClr val="tx1"/>
              </a:solidFill>
            </a:rPr>
            <a:t> </a:t>
          </a:r>
          <a:r>
            <a:rPr lang="en-US" sz="2500" kern="1200" dirty="0" err="1">
              <a:solidFill>
                <a:schemeClr val="tx1"/>
              </a:solidFill>
            </a:rPr>
            <a:t>suatu</a:t>
          </a:r>
          <a:r>
            <a:rPr lang="en-US" sz="2500" kern="1200" dirty="0">
              <a:solidFill>
                <a:schemeClr val="tx1"/>
              </a:solidFill>
            </a:rPr>
            <a:t> </a:t>
          </a:r>
          <a:r>
            <a:rPr lang="en-US" sz="2500" kern="1200" dirty="0" err="1">
              <a:solidFill>
                <a:schemeClr val="tx1"/>
              </a:solidFill>
            </a:rPr>
            <a:t>organisasi</a:t>
          </a:r>
          <a:r>
            <a:rPr lang="en-US" sz="2500" kern="1200" dirty="0">
              <a:solidFill>
                <a:schemeClr val="tx1"/>
              </a:solidFill>
            </a:rPr>
            <a:t> </a:t>
          </a:r>
          <a:r>
            <a:rPr lang="en-US" sz="2500" kern="1200" dirty="0" err="1">
              <a:solidFill>
                <a:schemeClr val="tx1"/>
              </a:solidFill>
            </a:rPr>
            <a:t>tertentu</a:t>
          </a:r>
          <a:r>
            <a:rPr lang="en-US" sz="2500" kern="1200" dirty="0">
              <a:solidFill>
                <a:schemeClr val="tx1"/>
              </a:solidFill>
            </a:rPr>
            <a:t>.</a:t>
          </a:r>
          <a:endParaRPr kumimoji="0" lang="en-US" sz="2500" b="0" i="0" u="none" strike="noStrike" kern="1200" cap="none" spc="-4" normalizeH="0" baseline="0" noProof="0" dirty="0">
            <a:ln>
              <a:noFill/>
            </a:ln>
            <a:solidFill>
              <a:schemeClr val="tx1"/>
            </a:solidFill>
            <a:effectLst/>
            <a:uLnTx/>
            <a:uFillTx/>
            <a:latin typeface="Calibri"/>
            <a:ea typeface="+mn-ea"/>
            <a:cs typeface="Comic Sans MS"/>
          </a:endParaRPr>
        </a:p>
      </dsp:txBody>
      <dsp:txXfrm>
        <a:off x="0" y="938277"/>
        <a:ext cx="8690159" cy="794880"/>
      </dsp:txXfrm>
    </dsp:sp>
    <dsp:sp modelId="{7B9A88C0-B457-4C2E-AB64-5D1FAE7048FF}">
      <dsp:nvSpPr>
        <dsp:cNvPr id="0" name=""/>
        <dsp:cNvSpPr/>
      </dsp:nvSpPr>
      <dsp:spPr>
        <a:xfrm>
          <a:off x="0" y="1733157"/>
          <a:ext cx="8690159" cy="767520"/>
        </a:xfrm>
        <a:prstGeom prst="roundRect">
          <a:avLst/>
        </a:prstGeom>
        <a:solidFill>
          <a:schemeClr val="accent5">
            <a:hueOff val="-3676672"/>
            <a:satOff val="-5114"/>
            <a:lumOff val="-1961"/>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rtl="0">
            <a:lnSpc>
              <a:spcPct val="90000"/>
            </a:lnSpc>
            <a:spcBef>
              <a:spcPct val="0"/>
            </a:spcBef>
            <a:spcAft>
              <a:spcPct val="35000"/>
            </a:spcAft>
            <a:buNone/>
          </a:pPr>
          <a:r>
            <a:rPr lang="en-US" sz="3200" b="1" kern="1200" dirty="0">
              <a:solidFill>
                <a:schemeClr val="tx1"/>
              </a:solidFill>
            </a:rPr>
            <a:t>4. Work Performance Data</a:t>
          </a:r>
          <a:endParaRPr kumimoji="0" lang="en-US" sz="3200" b="0" i="0" u="none" strike="noStrike" kern="1200" cap="none" spc="-4" normalizeH="0" baseline="0" noProof="0" dirty="0">
            <a:ln>
              <a:noFill/>
            </a:ln>
            <a:solidFill>
              <a:schemeClr val="tx1"/>
            </a:solidFill>
            <a:effectLst/>
            <a:uLnTx/>
            <a:uFillTx/>
            <a:latin typeface="Calibri"/>
            <a:ea typeface="+mn-ea"/>
            <a:cs typeface="Comic Sans MS"/>
          </a:endParaRPr>
        </a:p>
      </dsp:txBody>
      <dsp:txXfrm>
        <a:off x="37467" y="1770624"/>
        <a:ext cx="8615225" cy="692586"/>
      </dsp:txXfrm>
    </dsp:sp>
    <dsp:sp modelId="{18822E9C-1E7D-4F10-8CC0-1266180D36E4}">
      <dsp:nvSpPr>
        <dsp:cNvPr id="0" name=""/>
        <dsp:cNvSpPr/>
      </dsp:nvSpPr>
      <dsp:spPr>
        <a:xfrm>
          <a:off x="0" y="2500678"/>
          <a:ext cx="8690159" cy="115920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75913" tIns="40640" rIns="227584" bIns="40640" numCol="1" spcCol="1270" anchor="t" anchorCtr="0">
          <a:noAutofit/>
        </a:bodyPr>
        <a:lstStyle/>
        <a:p>
          <a:pPr marL="228600" lvl="1" indent="-228600" algn="l" defTabSz="1111250" rtl="0">
            <a:lnSpc>
              <a:spcPct val="90000"/>
            </a:lnSpc>
            <a:spcBef>
              <a:spcPct val="0"/>
            </a:spcBef>
            <a:spcAft>
              <a:spcPct val="20000"/>
            </a:spcAft>
            <a:buChar char="•"/>
          </a:pPr>
          <a:r>
            <a:rPr lang="en-US" sz="2500" kern="1200" dirty="0" err="1">
              <a:solidFill>
                <a:schemeClr val="tx1"/>
              </a:solidFill>
            </a:rPr>
            <a:t>Menggambarkan</a:t>
          </a:r>
          <a:r>
            <a:rPr lang="en-US" sz="2500" kern="1200" dirty="0">
              <a:solidFill>
                <a:schemeClr val="tx1"/>
              </a:solidFill>
            </a:rPr>
            <a:t> status </a:t>
          </a:r>
          <a:r>
            <a:rPr lang="en-US" sz="2500" kern="1200" dirty="0" err="1">
              <a:solidFill>
                <a:schemeClr val="tx1"/>
              </a:solidFill>
            </a:rPr>
            <a:t>dan</a:t>
          </a:r>
          <a:r>
            <a:rPr lang="en-US" sz="2500" kern="1200" dirty="0">
              <a:solidFill>
                <a:schemeClr val="tx1"/>
              </a:solidFill>
            </a:rPr>
            <a:t> </a:t>
          </a:r>
          <a:r>
            <a:rPr lang="en-US" sz="2500" kern="1200" dirty="0" err="1">
              <a:solidFill>
                <a:schemeClr val="tx1"/>
              </a:solidFill>
            </a:rPr>
            <a:t>biaya</a:t>
          </a:r>
          <a:r>
            <a:rPr lang="en-US" sz="2500" kern="1200" dirty="0">
              <a:solidFill>
                <a:schemeClr val="tx1"/>
              </a:solidFill>
            </a:rPr>
            <a:t> </a:t>
          </a:r>
          <a:r>
            <a:rPr lang="en-US" sz="2500" kern="1200" dirty="0" err="1">
              <a:solidFill>
                <a:schemeClr val="tx1"/>
              </a:solidFill>
            </a:rPr>
            <a:t>kegiatan</a:t>
          </a:r>
          <a:r>
            <a:rPr lang="en-US" sz="2500" kern="1200" dirty="0">
              <a:solidFill>
                <a:schemeClr val="tx1"/>
              </a:solidFill>
            </a:rPr>
            <a:t> </a:t>
          </a:r>
          <a:r>
            <a:rPr lang="en-US" sz="2500" kern="1200" dirty="0" err="1">
              <a:solidFill>
                <a:schemeClr val="tx1"/>
              </a:solidFill>
            </a:rPr>
            <a:t>proyek</a:t>
          </a:r>
          <a:r>
            <a:rPr lang="en-US" sz="2500" kern="1200" dirty="0">
              <a:solidFill>
                <a:schemeClr val="tx1"/>
              </a:solidFill>
            </a:rPr>
            <a:t> </a:t>
          </a:r>
          <a:r>
            <a:rPr lang="en-US" sz="2500" kern="1200" dirty="0" err="1">
              <a:solidFill>
                <a:schemeClr val="tx1"/>
              </a:solidFill>
            </a:rPr>
            <a:t>pada</a:t>
          </a:r>
          <a:r>
            <a:rPr lang="en-US" sz="2500" kern="1200" dirty="0">
              <a:solidFill>
                <a:schemeClr val="tx1"/>
              </a:solidFill>
            </a:rPr>
            <a:t> </a:t>
          </a:r>
          <a:r>
            <a:rPr lang="en-US" sz="2500" kern="1200" dirty="0" err="1">
              <a:solidFill>
                <a:schemeClr val="tx1"/>
              </a:solidFill>
            </a:rPr>
            <a:t>saat</a:t>
          </a:r>
          <a:r>
            <a:rPr lang="en-US" sz="2500" kern="1200" dirty="0">
              <a:solidFill>
                <a:schemeClr val="tx1"/>
              </a:solidFill>
            </a:rPr>
            <a:t> </a:t>
          </a:r>
          <a:r>
            <a:rPr lang="en-US" sz="2500" kern="1200" dirty="0" err="1">
              <a:solidFill>
                <a:schemeClr val="tx1"/>
              </a:solidFill>
            </a:rPr>
            <a:t>ini</a:t>
          </a:r>
          <a:r>
            <a:rPr lang="en-US" sz="2500" kern="1200" dirty="0">
              <a:solidFill>
                <a:schemeClr val="tx1"/>
              </a:solidFill>
            </a:rPr>
            <a:t> </a:t>
          </a:r>
          <a:r>
            <a:rPr lang="en-US" sz="2500" kern="1200" dirty="0" err="1">
              <a:solidFill>
                <a:schemeClr val="tx1"/>
              </a:solidFill>
            </a:rPr>
            <a:t>hingga</a:t>
          </a:r>
          <a:r>
            <a:rPr lang="en-US" sz="2500" kern="1200" dirty="0">
              <a:solidFill>
                <a:schemeClr val="tx1"/>
              </a:solidFill>
            </a:rPr>
            <a:t> </a:t>
          </a:r>
          <a:r>
            <a:rPr lang="en-US" sz="2500" kern="1200" dirty="0" err="1">
              <a:solidFill>
                <a:schemeClr val="tx1"/>
              </a:solidFill>
            </a:rPr>
            <a:t>akhir</a:t>
          </a:r>
          <a:r>
            <a:rPr lang="en-US" sz="2500" kern="1200" dirty="0">
              <a:solidFill>
                <a:schemeClr val="tx1"/>
              </a:solidFill>
            </a:rPr>
            <a:t> yang </a:t>
          </a:r>
          <a:r>
            <a:rPr lang="en-US" sz="2500" kern="1200" dirty="0" err="1">
              <a:solidFill>
                <a:schemeClr val="tx1"/>
              </a:solidFill>
            </a:rPr>
            <a:t>mencakup</a:t>
          </a:r>
          <a:r>
            <a:rPr lang="en-US" sz="2500" kern="1200" dirty="0">
              <a:solidFill>
                <a:schemeClr val="tx1"/>
              </a:solidFill>
            </a:rPr>
            <a:t> </a:t>
          </a:r>
          <a:r>
            <a:rPr lang="en-US" sz="2500" kern="1200" dirty="0" err="1">
              <a:solidFill>
                <a:schemeClr val="tx1"/>
              </a:solidFill>
            </a:rPr>
            <a:t>proyek</a:t>
          </a:r>
          <a:r>
            <a:rPr lang="en-US" sz="2500" kern="1200" dirty="0">
              <a:solidFill>
                <a:schemeClr val="tx1"/>
              </a:solidFill>
            </a:rPr>
            <a:t> </a:t>
          </a:r>
          <a:r>
            <a:rPr lang="en-US" sz="2500" kern="1200" dirty="0" err="1">
              <a:solidFill>
                <a:schemeClr val="tx1"/>
              </a:solidFill>
            </a:rPr>
            <a:t>dari</a:t>
          </a:r>
          <a:r>
            <a:rPr lang="en-US" sz="2500" kern="1200" dirty="0">
              <a:solidFill>
                <a:schemeClr val="tx1"/>
              </a:solidFill>
            </a:rPr>
            <a:t> </a:t>
          </a:r>
          <a:r>
            <a:rPr lang="en-US" sz="2500" kern="1200" dirty="0" err="1">
              <a:solidFill>
                <a:schemeClr val="tx1"/>
              </a:solidFill>
            </a:rPr>
            <a:t>awal</a:t>
          </a:r>
          <a:r>
            <a:rPr lang="en-US" sz="2500" kern="1200" dirty="0">
              <a:solidFill>
                <a:schemeClr val="tx1"/>
              </a:solidFill>
            </a:rPr>
            <a:t> </a:t>
          </a:r>
          <a:r>
            <a:rPr lang="en-US" sz="2500" kern="1200" dirty="0" err="1">
              <a:solidFill>
                <a:schemeClr val="tx1"/>
              </a:solidFill>
            </a:rPr>
            <a:t>sampai</a:t>
          </a:r>
          <a:r>
            <a:rPr lang="en-US" sz="2500" kern="1200" dirty="0">
              <a:solidFill>
                <a:schemeClr val="tx1"/>
              </a:solidFill>
            </a:rPr>
            <a:t> </a:t>
          </a:r>
          <a:r>
            <a:rPr lang="en-US" sz="2500" kern="1200" dirty="0" err="1">
              <a:solidFill>
                <a:schemeClr val="tx1"/>
              </a:solidFill>
            </a:rPr>
            <a:t>dengan</a:t>
          </a:r>
          <a:r>
            <a:rPr lang="en-US" sz="2500" kern="1200" dirty="0">
              <a:solidFill>
                <a:schemeClr val="tx1"/>
              </a:solidFill>
            </a:rPr>
            <a:t> </a:t>
          </a:r>
          <a:r>
            <a:rPr lang="en-US" sz="2500" kern="1200" dirty="0" err="1">
              <a:solidFill>
                <a:schemeClr val="tx1"/>
              </a:solidFill>
            </a:rPr>
            <a:t>selesai</a:t>
          </a:r>
          <a:r>
            <a:rPr lang="en-US" sz="2500" kern="1200" dirty="0">
              <a:solidFill>
                <a:schemeClr val="tx1"/>
              </a:solidFill>
            </a:rPr>
            <a:t> </a:t>
          </a:r>
          <a:endParaRPr kumimoji="0" lang="en-US" sz="2500" b="0" i="0" u="none" strike="noStrike" kern="1200" cap="none" spc="-4" normalizeH="0" baseline="0" noProof="0" dirty="0">
            <a:ln>
              <a:noFill/>
            </a:ln>
            <a:solidFill>
              <a:schemeClr val="tx1"/>
            </a:solidFill>
            <a:effectLst/>
            <a:uLnTx/>
            <a:uFillTx/>
            <a:latin typeface="Calibri"/>
            <a:ea typeface="+mn-ea"/>
            <a:cs typeface="Comic Sans MS"/>
          </a:endParaRPr>
        </a:p>
      </dsp:txBody>
      <dsp:txXfrm>
        <a:off x="0" y="2500678"/>
        <a:ext cx="8690159" cy="1159200"/>
      </dsp:txXfrm>
    </dsp:sp>
    <dsp:sp modelId="{3C8BCB9A-45A4-4BAF-A2FE-1B5A43CCAD34}">
      <dsp:nvSpPr>
        <dsp:cNvPr id="0" name=""/>
        <dsp:cNvSpPr/>
      </dsp:nvSpPr>
      <dsp:spPr>
        <a:xfrm>
          <a:off x="0" y="3659878"/>
          <a:ext cx="8690159" cy="767520"/>
        </a:xfrm>
        <a:prstGeom prst="roundRect">
          <a:avLst/>
        </a:prstGeom>
        <a:solidFill>
          <a:schemeClr val="accent5">
            <a:hueOff val="-7353344"/>
            <a:satOff val="-10228"/>
            <a:lumOff val="-392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rtl="0">
            <a:lnSpc>
              <a:spcPct val="90000"/>
            </a:lnSpc>
            <a:spcBef>
              <a:spcPct val="0"/>
            </a:spcBef>
            <a:spcAft>
              <a:spcPct val="35000"/>
            </a:spcAft>
            <a:buNone/>
          </a:pPr>
          <a:r>
            <a:rPr kumimoji="0" lang="en-US" sz="3200" b="1" i="0" u="none" strike="noStrike" kern="1200" cap="none" spc="-4" normalizeH="0" baseline="0" noProof="0" dirty="0">
              <a:ln>
                <a:noFill/>
              </a:ln>
              <a:solidFill>
                <a:schemeClr val="tx1"/>
              </a:solidFill>
              <a:effectLst/>
              <a:uLnTx/>
              <a:uFillTx/>
              <a:latin typeface="Calibri"/>
              <a:ea typeface="+mn-ea"/>
            </a:rPr>
            <a:t>5. Organizational Process Assets</a:t>
          </a:r>
          <a:endParaRPr kumimoji="0" lang="en-US" sz="3200" b="1" i="0" u="none" strike="noStrike" kern="1200" cap="none" spc="-4" normalizeH="0" baseline="0" noProof="0" dirty="0">
            <a:ln>
              <a:noFill/>
            </a:ln>
            <a:solidFill>
              <a:schemeClr val="tx1"/>
            </a:solidFill>
            <a:effectLst/>
            <a:uLnTx/>
            <a:uFillTx/>
            <a:latin typeface="Calibri"/>
            <a:ea typeface="+mn-ea"/>
            <a:cs typeface="Comic Sans MS"/>
          </a:endParaRPr>
        </a:p>
      </dsp:txBody>
      <dsp:txXfrm>
        <a:off x="37467" y="3697345"/>
        <a:ext cx="8615225" cy="692586"/>
      </dsp:txXfrm>
    </dsp:sp>
    <dsp:sp modelId="{BC4CAA15-0409-4276-A199-B7D786E689C4}">
      <dsp:nvSpPr>
        <dsp:cNvPr id="0" name=""/>
        <dsp:cNvSpPr/>
      </dsp:nvSpPr>
      <dsp:spPr>
        <a:xfrm>
          <a:off x="0" y="4427398"/>
          <a:ext cx="8690159" cy="109296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75913" tIns="40640" rIns="227584" bIns="40640" numCol="1" spcCol="1270" anchor="t" anchorCtr="0">
          <a:noAutofit/>
        </a:bodyPr>
        <a:lstStyle/>
        <a:p>
          <a:pPr marL="228600" lvl="1" indent="-228600" algn="l" defTabSz="1111250" rtl="0">
            <a:lnSpc>
              <a:spcPct val="90000"/>
            </a:lnSpc>
            <a:spcBef>
              <a:spcPct val="0"/>
            </a:spcBef>
            <a:spcAft>
              <a:spcPct val="20000"/>
            </a:spcAft>
            <a:buChar char="•"/>
          </a:pPr>
          <a:r>
            <a:rPr lang="en-US" sz="2500" kern="1200" dirty="0" err="1">
              <a:solidFill>
                <a:schemeClr val="tx1"/>
              </a:solidFill>
              <a:latin typeface="Times New Roman" pitchFamily="18" charset="0"/>
              <a:cs typeface="Times New Roman" pitchFamily="18" charset="0"/>
            </a:rPr>
            <a:t>Termasuk</a:t>
          </a:r>
          <a:r>
            <a:rPr lang="en-US" sz="2500" kern="1200" dirty="0">
              <a:solidFill>
                <a:schemeClr val="tx1"/>
              </a:solidFill>
              <a:latin typeface="Times New Roman" pitchFamily="18" charset="0"/>
              <a:cs typeface="Times New Roman" pitchFamily="18" charset="0"/>
            </a:rPr>
            <a:t> </a:t>
          </a:r>
          <a:r>
            <a:rPr lang="en-US" sz="2500" kern="1200" dirty="0" err="1">
              <a:solidFill>
                <a:schemeClr val="tx1"/>
              </a:solidFill>
              <a:latin typeface="Times New Roman" pitchFamily="18" charset="0"/>
              <a:cs typeface="Times New Roman" pitchFamily="18" charset="0"/>
            </a:rPr>
            <a:t>didalamnya</a:t>
          </a:r>
          <a:r>
            <a:rPr lang="en-US" sz="2500" kern="1200" dirty="0">
              <a:solidFill>
                <a:schemeClr val="tx1"/>
              </a:solidFill>
              <a:latin typeface="Times New Roman" pitchFamily="18" charset="0"/>
              <a:cs typeface="Times New Roman" pitchFamily="18" charset="0"/>
            </a:rPr>
            <a:t> </a:t>
          </a:r>
          <a:r>
            <a:rPr lang="id-ID" sz="2500" kern="1200" dirty="0">
              <a:solidFill>
                <a:schemeClr val="tx1"/>
              </a:solidFill>
              <a:latin typeface="Times New Roman" pitchFamily="18" charset="0"/>
              <a:cs typeface="Times New Roman" pitchFamily="18" charset="0"/>
            </a:rPr>
            <a:t>Cost budgeting formal dan informal yang sudah ada terkait aturan, prosedur, dan petunjuk</a:t>
          </a:r>
          <a:r>
            <a:rPr lang="en-US" sz="2500" kern="1200" dirty="0">
              <a:solidFill>
                <a:schemeClr val="tx1"/>
              </a:solidFill>
              <a:latin typeface="Times New Roman" pitchFamily="18" charset="0"/>
              <a:cs typeface="Times New Roman" pitchFamily="18" charset="0"/>
            </a:rPr>
            <a:t> </a:t>
          </a:r>
          <a:r>
            <a:rPr lang="en-US" sz="2500" kern="1200" dirty="0" err="1">
              <a:solidFill>
                <a:schemeClr val="tx1"/>
              </a:solidFill>
              <a:latin typeface="Times New Roman" pitchFamily="18" charset="0"/>
              <a:cs typeface="Times New Roman" pitchFamily="18" charset="0"/>
            </a:rPr>
            <a:t>seperti</a:t>
          </a:r>
          <a:r>
            <a:rPr lang="en-US" sz="2500" kern="1200" dirty="0">
              <a:solidFill>
                <a:schemeClr val="tx1"/>
              </a:solidFill>
              <a:latin typeface="Times New Roman" pitchFamily="18" charset="0"/>
              <a:cs typeface="Times New Roman" pitchFamily="18" charset="0"/>
            </a:rPr>
            <a:t> :</a:t>
          </a:r>
          <a:r>
            <a:rPr lang="id-ID" sz="2500" kern="1200" dirty="0">
              <a:solidFill>
                <a:schemeClr val="tx1"/>
              </a:solidFill>
              <a:latin typeface="Times New Roman" pitchFamily="18" charset="0"/>
              <a:cs typeface="Times New Roman" pitchFamily="18" charset="0"/>
            </a:rPr>
            <a:t>Cost budgeting tools</a:t>
          </a:r>
          <a:r>
            <a:rPr lang="en-US" sz="2500" kern="1200" dirty="0">
              <a:solidFill>
                <a:schemeClr val="tx1"/>
              </a:solidFill>
              <a:latin typeface="Times New Roman" pitchFamily="18" charset="0"/>
              <a:cs typeface="Times New Roman" pitchFamily="18" charset="0"/>
            </a:rPr>
            <a:t> , </a:t>
          </a:r>
          <a:r>
            <a:rPr lang="id-ID" sz="2500" kern="1200" dirty="0">
              <a:solidFill>
                <a:schemeClr val="tx1"/>
              </a:solidFill>
              <a:latin typeface="Times New Roman" pitchFamily="18" charset="0"/>
              <a:cs typeface="Times New Roman" pitchFamily="18" charset="0"/>
            </a:rPr>
            <a:t>Reporting methods.</a:t>
          </a:r>
          <a:endParaRPr kumimoji="0" lang="en-US" sz="2500" b="0" i="0" u="none" strike="noStrike" kern="1200" cap="none" spc="-4" normalizeH="0" baseline="0" noProof="0" dirty="0">
            <a:ln>
              <a:noFill/>
            </a:ln>
            <a:solidFill>
              <a:schemeClr val="tx1"/>
            </a:solidFill>
            <a:effectLst/>
            <a:uLnTx/>
            <a:uFillTx/>
            <a:latin typeface="Calibri"/>
            <a:ea typeface="+mn-ea"/>
            <a:cs typeface="Comic Sans MS"/>
          </a:endParaRPr>
        </a:p>
      </dsp:txBody>
      <dsp:txXfrm>
        <a:off x="0" y="4427398"/>
        <a:ext cx="8690159" cy="109296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515A7-FA4D-4B85-9DD9-17359CF050D2}">
      <dsp:nvSpPr>
        <dsp:cNvPr id="0" name=""/>
        <dsp:cNvSpPr/>
      </dsp:nvSpPr>
      <dsp:spPr>
        <a:xfrm>
          <a:off x="0" y="0"/>
          <a:ext cx="8690159" cy="796331"/>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82550" lvl="0" indent="-82550" algn="l" defTabSz="1422400">
            <a:lnSpc>
              <a:spcPct val="90000"/>
            </a:lnSpc>
            <a:spcBef>
              <a:spcPct val="0"/>
            </a:spcBef>
            <a:spcAft>
              <a:spcPct val="35000"/>
            </a:spcAft>
            <a:buNone/>
          </a:pPr>
          <a:r>
            <a:rPr lang="en-US" sz="3200" b="1" kern="1200" dirty="0"/>
            <a:t>1. Work Performance Information</a:t>
          </a:r>
          <a:endParaRPr lang="en-US" sz="3200" b="0" kern="1200" dirty="0">
            <a:solidFill>
              <a:schemeClr val="tx1"/>
            </a:solidFill>
            <a:latin typeface="Calibri"/>
            <a:ea typeface="+mn-ea"/>
            <a:cs typeface="+mn-cs"/>
          </a:endParaRPr>
        </a:p>
      </dsp:txBody>
      <dsp:txXfrm>
        <a:off x="38874" y="38874"/>
        <a:ext cx="8612411" cy="718583"/>
      </dsp:txXfrm>
    </dsp:sp>
    <dsp:sp modelId="{44DBF284-EFB8-48CB-AA9A-57838DF88D90}">
      <dsp:nvSpPr>
        <dsp:cNvPr id="0" name=""/>
        <dsp:cNvSpPr/>
      </dsp:nvSpPr>
      <dsp:spPr>
        <a:xfrm>
          <a:off x="0" y="842107"/>
          <a:ext cx="8690159" cy="1195424"/>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75913"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dirty="0" err="1"/>
            <a:t>Menunjukkan</a:t>
          </a:r>
          <a:r>
            <a:rPr lang="en-US" sz="2600" kern="1200" dirty="0"/>
            <a:t> </a:t>
          </a:r>
          <a:r>
            <a:rPr lang="en-US" sz="2600" kern="1200" dirty="0" err="1"/>
            <a:t>bagaimana</a:t>
          </a:r>
          <a:r>
            <a:rPr lang="en-US" sz="2600" kern="1200" dirty="0"/>
            <a:t> </a:t>
          </a:r>
          <a:r>
            <a:rPr lang="en-US" sz="2600" kern="1200" dirty="0" err="1"/>
            <a:t>kegiatan</a:t>
          </a:r>
          <a:r>
            <a:rPr lang="en-US" sz="2600" kern="1200" dirty="0"/>
            <a:t> </a:t>
          </a:r>
          <a:r>
            <a:rPr lang="en-US" sz="2600" kern="1200" dirty="0" err="1"/>
            <a:t>proyek</a:t>
          </a:r>
          <a:r>
            <a:rPr lang="en-US" sz="2600" kern="1200" dirty="0"/>
            <a:t> yang </a:t>
          </a:r>
          <a:r>
            <a:rPr lang="en-US" sz="2600" kern="1200" dirty="0" err="1"/>
            <a:t>benar-benar</a:t>
          </a:r>
          <a:r>
            <a:rPr lang="en-US" sz="2600" kern="1200" dirty="0"/>
            <a:t> </a:t>
          </a:r>
          <a:r>
            <a:rPr lang="en-US" sz="2600" kern="1200" dirty="0" err="1"/>
            <a:t>berkembang</a:t>
          </a:r>
          <a:r>
            <a:rPr lang="en-US" sz="2600" kern="1200" dirty="0"/>
            <a:t> </a:t>
          </a:r>
          <a:r>
            <a:rPr lang="en-US" sz="2600" kern="1200" dirty="0" err="1"/>
            <a:t>dalam</a:t>
          </a:r>
          <a:r>
            <a:rPr lang="en-US" sz="2600" kern="1200" dirty="0"/>
            <a:t> </a:t>
          </a:r>
          <a:r>
            <a:rPr lang="en-US" sz="2600" kern="1200" dirty="0" err="1"/>
            <a:t>kaitannya</a:t>
          </a:r>
          <a:r>
            <a:rPr lang="en-US" sz="2600" kern="1200" dirty="0"/>
            <a:t> </a:t>
          </a:r>
          <a:r>
            <a:rPr lang="en-US" sz="2600" kern="1200" dirty="0" err="1"/>
            <a:t>dengan</a:t>
          </a:r>
          <a:r>
            <a:rPr lang="en-US" sz="2600" kern="1200" dirty="0"/>
            <a:t> </a:t>
          </a:r>
          <a:r>
            <a:rPr lang="en-US" sz="2600" kern="1200" dirty="0" err="1"/>
            <a:t>anggaran</a:t>
          </a:r>
          <a:r>
            <a:rPr lang="en-US" sz="2600" kern="1200" dirty="0"/>
            <a:t> yang </a:t>
          </a:r>
          <a:r>
            <a:rPr lang="en-US" sz="2600" kern="1200" dirty="0" err="1"/>
            <a:t>direncanakan</a:t>
          </a:r>
          <a:r>
            <a:rPr lang="en-US" sz="2600" kern="1200" dirty="0"/>
            <a:t> </a:t>
          </a:r>
          <a:r>
            <a:rPr lang="en-US" sz="2600" kern="1200" dirty="0" err="1"/>
            <a:t>dan</a:t>
          </a:r>
          <a:r>
            <a:rPr lang="en-US" sz="2600" kern="1200" dirty="0"/>
            <a:t> </a:t>
          </a:r>
          <a:r>
            <a:rPr lang="en-US" sz="2600" kern="1200" dirty="0" err="1"/>
            <a:t>jadwal</a:t>
          </a:r>
          <a:r>
            <a:rPr lang="en-US" sz="2600" kern="1200" dirty="0"/>
            <a:t>.</a:t>
          </a:r>
          <a:endParaRPr lang="id-ID" sz="2600" b="0" kern="1200" dirty="0">
            <a:solidFill>
              <a:schemeClr val="tx1"/>
            </a:solidFill>
          </a:endParaRPr>
        </a:p>
      </dsp:txBody>
      <dsp:txXfrm>
        <a:off x="0" y="842107"/>
        <a:ext cx="8690159" cy="1195424"/>
      </dsp:txXfrm>
    </dsp:sp>
    <dsp:sp modelId="{80763964-A101-48C1-BEAB-7B7892D35AAE}">
      <dsp:nvSpPr>
        <dsp:cNvPr id="0" name=""/>
        <dsp:cNvSpPr/>
      </dsp:nvSpPr>
      <dsp:spPr>
        <a:xfrm>
          <a:off x="0" y="2037532"/>
          <a:ext cx="8690159" cy="796331"/>
        </a:xfrm>
        <a:prstGeom prst="roundRect">
          <a:avLst/>
        </a:prstGeom>
        <a:solidFill>
          <a:schemeClr val="accent5">
            <a:hueOff val="-3676672"/>
            <a:satOff val="-5114"/>
            <a:lumOff val="-1961"/>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dirty="0"/>
            <a:t>2. Cost Forecasts</a:t>
          </a:r>
          <a:endParaRPr lang="id-ID" sz="3200" b="0" kern="1200" dirty="0">
            <a:solidFill>
              <a:schemeClr val="tx1"/>
            </a:solidFill>
          </a:endParaRPr>
        </a:p>
      </dsp:txBody>
      <dsp:txXfrm>
        <a:off x="38874" y="2076406"/>
        <a:ext cx="8612411" cy="718583"/>
      </dsp:txXfrm>
    </dsp:sp>
    <dsp:sp modelId="{FC264248-9585-440F-B6A0-1700D092E834}">
      <dsp:nvSpPr>
        <dsp:cNvPr id="0" name=""/>
        <dsp:cNvSpPr/>
      </dsp:nvSpPr>
      <dsp:spPr>
        <a:xfrm>
          <a:off x="0" y="2833863"/>
          <a:ext cx="8690159" cy="1195424"/>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75913"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dirty="0" err="1"/>
            <a:t>Perubahan</a:t>
          </a:r>
          <a:r>
            <a:rPr lang="en-US" sz="2600" kern="1200" dirty="0"/>
            <a:t> </a:t>
          </a:r>
          <a:r>
            <a:rPr lang="en-US" sz="2600" kern="1200" dirty="0" err="1"/>
            <a:t>pada</a:t>
          </a:r>
          <a:r>
            <a:rPr lang="en-US" sz="2600" kern="1200" dirty="0"/>
            <a:t> </a:t>
          </a:r>
          <a:r>
            <a:rPr lang="en-US" sz="2600" kern="1200" dirty="0" err="1"/>
            <a:t>biaya</a:t>
          </a:r>
          <a:r>
            <a:rPr lang="en-US" sz="2600" kern="1200" dirty="0"/>
            <a:t> </a:t>
          </a:r>
          <a:r>
            <a:rPr lang="en-US" sz="2600" kern="1200" dirty="0" err="1"/>
            <a:t>dasar</a:t>
          </a:r>
          <a:r>
            <a:rPr lang="en-US" sz="2600" kern="1200" dirty="0"/>
            <a:t> yang </a:t>
          </a:r>
          <a:r>
            <a:rPr lang="en-US" sz="2600" kern="1200" dirty="0" err="1"/>
            <a:t>telah</a:t>
          </a:r>
          <a:r>
            <a:rPr lang="en-US" sz="2600" kern="1200" dirty="0"/>
            <a:t> </a:t>
          </a:r>
          <a:r>
            <a:rPr lang="en-US" sz="2600" kern="1200" dirty="0" err="1"/>
            <a:t>disetujui</a:t>
          </a:r>
          <a:r>
            <a:rPr lang="en-US" sz="2600" kern="1200" dirty="0"/>
            <a:t>. </a:t>
          </a:r>
          <a:r>
            <a:rPr lang="en-US" sz="2600" kern="1200" dirty="0" err="1"/>
            <a:t>Jumlah</a:t>
          </a:r>
          <a:r>
            <a:rPr lang="en-US" sz="2600" kern="1200" dirty="0"/>
            <a:t> </a:t>
          </a:r>
          <a:r>
            <a:rPr lang="en-US" sz="2600" kern="1200" dirty="0" err="1"/>
            <a:t>ini</a:t>
          </a:r>
          <a:r>
            <a:rPr lang="en-US" sz="2600" kern="1200" dirty="0"/>
            <a:t> </a:t>
          </a:r>
          <a:r>
            <a:rPr lang="en-US" sz="2600" kern="1200" dirty="0" err="1"/>
            <a:t>umumnya</a:t>
          </a:r>
          <a:r>
            <a:rPr lang="en-US" sz="2600" kern="1200" dirty="0"/>
            <a:t> </a:t>
          </a:r>
          <a:r>
            <a:rPr lang="en-US" sz="2600" kern="1200" dirty="0" err="1"/>
            <a:t>direvisi</a:t>
          </a:r>
          <a:r>
            <a:rPr lang="en-US" sz="2600" kern="1200" dirty="0"/>
            <a:t> </a:t>
          </a:r>
          <a:r>
            <a:rPr lang="en-US" sz="2600" kern="1200" dirty="0" err="1"/>
            <a:t>hanya</a:t>
          </a:r>
          <a:r>
            <a:rPr lang="en-US" sz="2600" kern="1200" dirty="0"/>
            <a:t> </a:t>
          </a:r>
          <a:r>
            <a:rPr lang="en-US" sz="2600" kern="1200" dirty="0" err="1"/>
            <a:t>dalam</a:t>
          </a:r>
          <a:r>
            <a:rPr lang="en-US" sz="2600" kern="1200" dirty="0"/>
            <a:t> </a:t>
          </a:r>
          <a:r>
            <a:rPr lang="en-US" sz="2600" kern="1200" dirty="0" err="1"/>
            <a:t>menanggapi</a:t>
          </a:r>
          <a:r>
            <a:rPr lang="en-US" sz="2600" kern="1200" dirty="0"/>
            <a:t> </a:t>
          </a:r>
          <a:r>
            <a:rPr lang="en-US" sz="2600" kern="1200" dirty="0" err="1"/>
            <a:t>perubahan</a:t>
          </a:r>
          <a:r>
            <a:rPr lang="en-US" sz="2600" kern="1200" dirty="0"/>
            <a:t> </a:t>
          </a:r>
          <a:r>
            <a:rPr lang="en-US" sz="2600" kern="1200" dirty="0" err="1"/>
            <a:t>lingkup</a:t>
          </a:r>
          <a:r>
            <a:rPr lang="en-US" sz="2600" kern="1200" dirty="0"/>
            <a:t>.</a:t>
          </a:r>
          <a:endParaRPr lang="id-ID" sz="2600" b="0" kern="1200" dirty="0">
            <a:solidFill>
              <a:schemeClr val="tx1"/>
            </a:solidFill>
          </a:endParaRPr>
        </a:p>
      </dsp:txBody>
      <dsp:txXfrm>
        <a:off x="0" y="2833863"/>
        <a:ext cx="8690159" cy="1195424"/>
      </dsp:txXfrm>
    </dsp:sp>
    <dsp:sp modelId="{A3238CEA-0A01-4F03-91DA-F287494709AB}">
      <dsp:nvSpPr>
        <dsp:cNvPr id="0" name=""/>
        <dsp:cNvSpPr/>
      </dsp:nvSpPr>
      <dsp:spPr>
        <a:xfrm>
          <a:off x="0" y="4029288"/>
          <a:ext cx="8690159" cy="796331"/>
        </a:xfrm>
        <a:prstGeom prst="roundRect">
          <a:avLst/>
        </a:prstGeom>
        <a:solidFill>
          <a:schemeClr val="accent5">
            <a:hueOff val="-7353344"/>
            <a:satOff val="-10228"/>
            <a:lumOff val="-392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b="1" kern="1200" dirty="0"/>
            <a:t>3. Change Request</a:t>
          </a:r>
          <a:endParaRPr lang="id-ID" sz="3300" b="0" kern="1200" dirty="0">
            <a:solidFill>
              <a:schemeClr val="tx1"/>
            </a:solidFill>
          </a:endParaRPr>
        </a:p>
      </dsp:txBody>
      <dsp:txXfrm>
        <a:off x="38874" y="4068162"/>
        <a:ext cx="8612411" cy="718583"/>
      </dsp:txXfrm>
    </dsp:sp>
    <dsp:sp modelId="{F79FAB09-3A49-4DA8-B5CD-00B246B9D861}">
      <dsp:nvSpPr>
        <dsp:cNvPr id="0" name=""/>
        <dsp:cNvSpPr/>
      </dsp:nvSpPr>
      <dsp:spPr>
        <a:xfrm>
          <a:off x="0" y="4825619"/>
          <a:ext cx="8690159" cy="81972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75913"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dirty="0" err="1"/>
            <a:t>Adanya</a:t>
          </a:r>
          <a:r>
            <a:rPr lang="en-US" sz="2600" kern="1200" dirty="0"/>
            <a:t> </a:t>
          </a:r>
          <a:r>
            <a:rPr lang="en-US" sz="2600" kern="1200" dirty="0" err="1"/>
            <a:t>perubahan</a:t>
          </a:r>
          <a:r>
            <a:rPr lang="en-US" sz="2600" kern="1200" dirty="0"/>
            <a:t> cost performance </a:t>
          </a:r>
          <a:r>
            <a:rPr lang="en-US" sz="2600" kern="1200" dirty="0" err="1"/>
            <a:t>atau</a:t>
          </a:r>
          <a:r>
            <a:rPr lang="en-US" sz="2600" kern="1200" dirty="0"/>
            <a:t> </a:t>
          </a:r>
          <a:r>
            <a:rPr lang="en-US" sz="2600" kern="1200" dirty="0" err="1"/>
            <a:t>komponen</a:t>
          </a:r>
          <a:r>
            <a:rPr lang="en-US" sz="2600" kern="1200" dirty="0"/>
            <a:t> lain </a:t>
          </a:r>
          <a:r>
            <a:rPr lang="en-US" sz="2600" kern="1200" dirty="0" err="1"/>
            <a:t>dari</a:t>
          </a:r>
          <a:r>
            <a:rPr lang="en-US" sz="2600" kern="1200" dirty="0"/>
            <a:t> </a:t>
          </a:r>
          <a:r>
            <a:rPr lang="en-US" sz="2600" kern="1200" dirty="0" err="1"/>
            <a:t>rencana</a:t>
          </a:r>
          <a:r>
            <a:rPr lang="en-US" sz="2600" kern="1200" dirty="0"/>
            <a:t> </a:t>
          </a:r>
          <a:r>
            <a:rPr lang="en-US" sz="2600" kern="1200" dirty="0" err="1"/>
            <a:t>manajemen</a:t>
          </a:r>
          <a:r>
            <a:rPr lang="en-US" sz="2600" kern="1200" dirty="0"/>
            <a:t> </a:t>
          </a:r>
          <a:r>
            <a:rPr lang="en-US" sz="2600" kern="1200" dirty="0" err="1"/>
            <a:t>proyek</a:t>
          </a:r>
          <a:endParaRPr lang="id-ID" sz="2600" b="0" kern="1200" dirty="0">
            <a:solidFill>
              <a:schemeClr val="tx1"/>
            </a:solidFill>
          </a:endParaRPr>
        </a:p>
      </dsp:txBody>
      <dsp:txXfrm>
        <a:off x="0" y="4825619"/>
        <a:ext cx="8690159" cy="81972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515A7-FA4D-4B85-9DD9-17359CF050D2}">
      <dsp:nvSpPr>
        <dsp:cNvPr id="0" name=""/>
        <dsp:cNvSpPr/>
      </dsp:nvSpPr>
      <dsp:spPr>
        <a:xfrm>
          <a:off x="0" y="0"/>
          <a:ext cx="8690159" cy="772200"/>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82550" lvl="0" indent="-82550" algn="l" defTabSz="1422400">
            <a:lnSpc>
              <a:spcPct val="90000"/>
            </a:lnSpc>
            <a:spcBef>
              <a:spcPct val="0"/>
            </a:spcBef>
            <a:spcAft>
              <a:spcPct val="35000"/>
            </a:spcAft>
            <a:buNone/>
          </a:pPr>
          <a:r>
            <a:rPr lang="en-US" sz="3200" b="1" kern="1200" dirty="0"/>
            <a:t>4. Project Management Plan Updates</a:t>
          </a:r>
          <a:endParaRPr lang="en-US" sz="3200" kern="1200" dirty="0"/>
        </a:p>
      </dsp:txBody>
      <dsp:txXfrm>
        <a:off x="37696" y="37696"/>
        <a:ext cx="8614767" cy="696808"/>
      </dsp:txXfrm>
    </dsp:sp>
    <dsp:sp modelId="{44DBF284-EFB8-48CB-AA9A-57838DF88D90}">
      <dsp:nvSpPr>
        <dsp:cNvPr id="0" name=""/>
        <dsp:cNvSpPr/>
      </dsp:nvSpPr>
      <dsp:spPr>
        <a:xfrm>
          <a:off x="0" y="1069497"/>
          <a:ext cx="8690159" cy="131652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75913"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b="0" kern="1200" dirty="0" err="1">
              <a:solidFill>
                <a:schemeClr val="tx1"/>
              </a:solidFill>
            </a:rPr>
            <a:t>Komponen</a:t>
          </a:r>
          <a:r>
            <a:rPr lang="en-US" sz="1900" b="0" kern="1200" dirty="0">
              <a:solidFill>
                <a:schemeClr val="tx1"/>
              </a:solidFill>
            </a:rPr>
            <a:t> yang </a:t>
          </a:r>
          <a:r>
            <a:rPr lang="en-US" sz="1900" b="0" kern="1200" dirty="0" err="1">
              <a:solidFill>
                <a:schemeClr val="tx1"/>
              </a:solidFill>
            </a:rPr>
            <a:t>memerlukan</a:t>
          </a:r>
          <a:r>
            <a:rPr lang="en-US" sz="1900" b="0" kern="1200" dirty="0">
              <a:solidFill>
                <a:schemeClr val="tx1"/>
              </a:solidFill>
            </a:rPr>
            <a:t> </a:t>
          </a:r>
          <a:r>
            <a:rPr lang="en-US" sz="1900" b="0" kern="1200" dirty="0" err="1">
              <a:solidFill>
                <a:schemeClr val="tx1"/>
              </a:solidFill>
            </a:rPr>
            <a:t>perubahan</a:t>
          </a:r>
          <a:r>
            <a:rPr lang="en-US" sz="1900" b="0" kern="1200" dirty="0">
              <a:solidFill>
                <a:schemeClr val="tx1"/>
              </a:solidFill>
            </a:rPr>
            <a:t> </a:t>
          </a:r>
          <a:r>
            <a:rPr lang="en-US" sz="1900" b="0" kern="1200" dirty="0" err="1">
              <a:solidFill>
                <a:schemeClr val="tx1"/>
              </a:solidFill>
            </a:rPr>
            <a:t>diantaranya</a:t>
          </a:r>
          <a:r>
            <a:rPr lang="en-US" sz="1900" b="0" kern="1200" dirty="0">
              <a:solidFill>
                <a:schemeClr val="tx1"/>
              </a:solidFill>
            </a:rPr>
            <a:t> </a:t>
          </a:r>
          <a:r>
            <a:rPr lang="en-US" sz="1900" b="0" kern="1200" dirty="0" err="1">
              <a:solidFill>
                <a:schemeClr val="tx1"/>
              </a:solidFill>
            </a:rPr>
            <a:t>tetapi</a:t>
          </a:r>
          <a:r>
            <a:rPr lang="en-US" sz="1900" b="0" kern="1200" dirty="0">
              <a:solidFill>
                <a:schemeClr val="tx1"/>
              </a:solidFill>
            </a:rPr>
            <a:t> </a:t>
          </a:r>
          <a:r>
            <a:rPr lang="en-US" sz="1900" b="0" kern="1200" dirty="0" err="1">
              <a:solidFill>
                <a:schemeClr val="tx1"/>
              </a:solidFill>
            </a:rPr>
            <a:t>tidak</a:t>
          </a:r>
          <a:r>
            <a:rPr lang="en-US" sz="1900" b="0" kern="1200" dirty="0">
              <a:solidFill>
                <a:schemeClr val="tx1"/>
              </a:solidFill>
            </a:rPr>
            <a:t> </a:t>
          </a:r>
          <a:r>
            <a:rPr lang="en-US" sz="1900" b="0" kern="1200" dirty="0" err="1">
              <a:solidFill>
                <a:schemeClr val="tx1"/>
              </a:solidFill>
            </a:rPr>
            <a:t>terbatas</a:t>
          </a:r>
          <a:r>
            <a:rPr lang="en-US" sz="1900" b="0" kern="1200" dirty="0">
              <a:solidFill>
                <a:schemeClr val="tx1"/>
              </a:solidFill>
            </a:rPr>
            <a:t> </a:t>
          </a:r>
          <a:r>
            <a:rPr lang="en-US" sz="1900" b="0" kern="1200" dirty="0" err="1">
              <a:solidFill>
                <a:schemeClr val="tx1"/>
              </a:solidFill>
            </a:rPr>
            <a:t>pada</a:t>
          </a:r>
          <a:r>
            <a:rPr lang="en-US" sz="1900" b="0" kern="1200" dirty="0">
              <a:solidFill>
                <a:schemeClr val="tx1"/>
              </a:solidFill>
            </a:rPr>
            <a:t>:</a:t>
          </a:r>
          <a:endParaRPr lang="id-ID" sz="1900" b="0" kern="1200" dirty="0">
            <a:solidFill>
              <a:schemeClr val="tx1"/>
            </a:solidFill>
          </a:endParaRPr>
        </a:p>
        <a:p>
          <a:pPr marL="342900" lvl="2" indent="-171450" algn="l" defTabSz="844550">
            <a:lnSpc>
              <a:spcPct val="90000"/>
            </a:lnSpc>
            <a:spcBef>
              <a:spcPct val="0"/>
            </a:spcBef>
            <a:spcAft>
              <a:spcPct val="20000"/>
            </a:spcAft>
            <a:buChar char="•"/>
          </a:pPr>
          <a:r>
            <a:rPr lang="en-US" sz="1900" b="0" kern="1200" dirty="0" err="1">
              <a:solidFill>
                <a:schemeClr val="tx1"/>
              </a:solidFill>
            </a:rPr>
            <a:t>Rencana</a:t>
          </a:r>
          <a:r>
            <a:rPr lang="en-US" sz="1900" b="0" kern="1200" dirty="0">
              <a:solidFill>
                <a:schemeClr val="tx1"/>
              </a:solidFill>
            </a:rPr>
            <a:t> </a:t>
          </a:r>
          <a:r>
            <a:rPr lang="en-US" sz="1900" b="0" kern="1200" dirty="0" err="1">
              <a:solidFill>
                <a:schemeClr val="tx1"/>
              </a:solidFill>
            </a:rPr>
            <a:t>manajemen</a:t>
          </a:r>
          <a:r>
            <a:rPr lang="en-US" sz="1900" b="0" kern="1200" dirty="0">
              <a:solidFill>
                <a:schemeClr val="tx1"/>
              </a:solidFill>
            </a:rPr>
            <a:t> </a:t>
          </a:r>
          <a:r>
            <a:rPr lang="en-US" sz="1900" b="0" kern="1200" dirty="0" err="1">
              <a:solidFill>
                <a:schemeClr val="tx1"/>
              </a:solidFill>
            </a:rPr>
            <a:t>biaya</a:t>
          </a:r>
          <a:endParaRPr lang="id-ID" sz="1900" b="0" kern="1200" dirty="0">
            <a:solidFill>
              <a:schemeClr val="tx1"/>
            </a:solidFill>
          </a:endParaRPr>
        </a:p>
        <a:p>
          <a:pPr marL="342900" lvl="2" indent="-171450" algn="l" defTabSz="844550">
            <a:lnSpc>
              <a:spcPct val="90000"/>
            </a:lnSpc>
            <a:spcBef>
              <a:spcPct val="0"/>
            </a:spcBef>
            <a:spcAft>
              <a:spcPct val="20000"/>
            </a:spcAft>
            <a:buChar char="•"/>
          </a:pPr>
          <a:r>
            <a:rPr lang="en-US" sz="1900" b="0" kern="1200" dirty="0" err="1">
              <a:solidFill>
                <a:schemeClr val="tx1"/>
              </a:solidFill>
            </a:rPr>
            <a:t>Dasar</a:t>
          </a:r>
          <a:r>
            <a:rPr lang="en-US" sz="1900" b="0" kern="1200" dirty="0">
              <a:solidFill>
                <a:schemeClr val="tx1"/>
              </a:solidFill>
            </a:rPr>
            <a:t> </a:t>
          </a:r>
          <a:r>
            <a:rPr lang="en-US" sz="1900" b="0" kern="1200" dirty="0" err="1">
              <a:solidFill>
                <a:schemeClr val="tx1"/>
              </a:solidFill>
            </a:rPr>
            <a:t>Biaya</a:t>
          </a:r>
          <a:r>
            <a:rPr lang="en-US" sz="1900" b="0" kern="1200" dirty="0">
              <a:solidFill>
                <a:schemeClr val="tx1"/>
              </a:solidFill>
            </a:rPr>
            <a:t> (Baseline Cost)</a:t>
          </a:r>
          <a:endParaRPr lang="id-ID" sz="1900" b="0" kern="1200" dirty="0">
            <a:solidFill>
              <a:schemeClr val="tx1"/>
            </a:solidFill>
          </a:endParaRPr>
        </a:p>
        <a:p>
          <a:pPr marL="342900" lvl="2" indent="-171450" algn="l" defTabSz="844550">
            <a:lnSpc>
              <a:spcPct val="90000"/>
            </a:lnSpc>
            <a:spcBef>
              <a:spcPct val="0"/>
            </a:spcBef>
            <a:spcAft>
              <a:spcPct val="20000"/>
            </a:spcAft>
            <a:buChar char="•"/>
          </a:pPr>
          <a:r>
            <a:rPr lang="en-US" sz="1900" b="0" kern="1200" dirty="0" err="1">
              <a:solidFill>
                <a:schemeClr val="tx1"/>
              </a:solidFill>
            </a:rPr>
            <a:t>Dasar</a:t>
          </a:r>
          <a:r>
            <a:rPr lang="en-US" sz="1900" b="0" kern="1200" dirty="0">
              <a:solidFill>
                <a:schemeClr val="tx1"/>
              </a:solidFill>
            </a:rPr>
            <a:t> </a:t>
          </a:r>
          <a:r>
            <a:rPr lang="en-US" sz="1900" b="0" kern="1200" dirty="0" err="1">
              <a:solidFill>
                <a:schemeClr val="tx1"/>
              </a:solidFill>
            </a:rPr>
            <a:t>pengukuran</a:t>
          </a:r>
          <a:r>
            <a:rPr lang="en-US" sz="1900" b="0" kern="1200" dirty="0">
              <a:solidFill>
                <a:schemeClr val="tx1"/>
              </a:solidFill>
            </a:rPr>
            <a:t> </a:t>
          </a:r>
          <a:r>
            <a:rPr lang="en-US" sz="1900" b="0" kern="1200" dirty="0" err="1">
              <a:solidFill>
                <a:schemeClr val="tx1"/>
              </a:solidFill>
            </a:rPr>
            <a:t>kinerja</a:t>
          </a:r>
          <a:endParaRPr lang="id-ID" sz="1900" b="0" kern="1200" dirty="0">
            <a:solidFill>
              <a:schemeClr val="tx1"/>
            </a:solidFill>
          </a:endParaRPr>
        </a:p>
      </dsp:txBody>
      <dsp:txXfrm>
        <a:off x="0" y="1069497"/>
        <a:ext cx="8690159" cy="1316520"/>
      </dsp:txXfrm>
    </dsp:sp>
    <dsp:sp modelId="{80763964-A101-48C1-BEAB-7B7892D35AAE}">
      <dsp:nvSpPr>
        <dsp:cNvPr id="0" name=""/>
        <dsp:cNvSpPr/>
      </dsp:nvSpPr>
      <dsp:spPr>
        <a:xfrm>
          <a:off x="0" y="2386017"/>
          <a:ext cx="8690159" cy="772200"/>
        </a:xfrm>
        <a:prstGeom prst="roundRect">
          <a:avLst/>
        </a:prstGeom>
        <a:solidFill>
          <a:schemeClr val="accent5">
            <a:hueOff val="-7353344"/>
            <a:satOff val="-10228"/>
            <a:lumOff val="-392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dirty="0"/>
            <a:t>5. Project Documents Updates</a:t>
          </a:r>
          <a:endParaRPr lang="id-ID" sz="3200" b="0" kern="1200" dirty="0">
            <a:solidFill>
              <a:schemeClr val="tx1"/>
            </a:solidFill>
          </a:endParaRPr>
        </a:p>
      </dsp:txBody>
      <dsp:txXfrm>
        <a:off x="37696" y="2423713"/>
        <a:ext cx="8614767" cy="696808"/>
      </dsp:txXfrm>
    </dsp:sp>
    <dsp:sp modelId="{FC264248-9585-440F-B6A0-1700D092E834}">
      <dsp:nvSpPr>
        <dsp:cNvPr id="0" name=""/>
        <dsp:cNvSpPr/>
      </dsp:nvSpPr>
      <dsp:spPr>
        <a:xfrm>
          <a:off x="0" y="3158218"/>
          <a:ext cx="8690159" cy="223560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75913"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err="1"/>
            <a:t>Pembaruan</a:t>
          </a:r>
          <a:r>
            <a:rPr lang="en-US" sz="1900" kern="1200" dirty="0"/>
            <a:t> </a:t>
          </a:r>
          <a:r>
            <a:rPr lang="en-US" sz="1900" kern="1200" dirty="0" err="1"/>
            <a:t>dokumen</a:t>
          </a:r>
          <a:r>
            <a:rPr lang="en-US" sz="1900" kern="1200" dirty="0"/>
            <a:t> </a:t>
          </a:r>
          <a:r>
            <a:rPr lang="en-US" sz="1900" kern="1200" dirty="0" err="1"/>
            <a:t>biaya</a:t>
          </a:r>
          <a:r>
            <a:rPr lang="en-US" sz="1900" kern="1200" dirty="0"/>
            <a:t> </a:t>
          </a:r>
          <a:r>
            <a:rPr lang="en-US" sz="1900" kern="1200" dirty="0" err="1"/>
            <a:t>proyek</a:t>
          </a:r>
          <a:r>
            <a:rPr lang="en-US" sz="1900" kern="1200" dirty="0"/>
            <a:t> </a:t>
          </a:r>
          <a:r>
            <a:rPr lang="en-US" sz="1900" kern="1200" dirty="0" err="1"/>
            <a:t>untuk</a:t>
          </a:r>
          <a:r>
            <a:rPr lang="en-US" sz="1900" kern="1200" dirty="0"/>
            <a:t> </a:t>
          </a:r>
          <a:r>
            <a:rPr lang="en-US" sz="1900" kern="1200" dirty="0" err="1"/>
            <a:t>mendapatkan</a:t>
          </a:r>
          <a:r>
            <a:rPr lang="en-US" sz="1900" kern="1200" dirty="0"/>
            <a:t> </a:t>
          </a:r>
          <a:r>
            <a:rPr lang="en-US" sz="1900" kern="1200" dirty="0" err="1"/>
            <a:t>hasil</a:t>
          </a:r>
          <a:r>
            <a:rPr lang="en-US" sz="1900" kern="1200" dirty="0"/>
            <a:t> yang </a:t>
          </a:r>
          <a:r>
            <a:rPr lang="en-US" sz="1900" kern="1200" dirty="0" err="1"/>
            <a:t>lebih</a:t>
          </a:r>
          <a:r>
            <a:rPr lang="en-US" sz="1900" kern="1200" dirty="0"/>
            <a:t> </a:t>
          </a:r>
          <a:r>
            <a:rPr lang="en-US" sz="1900" kern="1200" dirty="0" err="1"/>
            <a:t>akurat</a:t>
          </a:r>
          <a:r>
            <a:rPr lang="en-US" sz="1900" kern="1200" dirty="0"/>
            <a:t> </a:t>
          </a:r>
          <a:r>
            <a:rPr lang="en-US" sz="1900" kern="1200" dirty="0" err="1"/>
            <a:t>dalam</a:t>
          </a:r>
          <a:r>
            <a:rPr lang="en-US" sz="1900" kern="1200" dirty="0"/>
            <a:t> </a:t>
          </a:r>
          <a:r>
            <a:rPr lang="en-US" sz="1900" kern="1200" dirty="0" err="1"/>
            <a:t>melaksanakan</a:t>
          </a:r>
          <a:r>
            <a:rPr lang="en-US" sz="1900" kern="1200" dirty="0"/>
            <a:t> </a:t>
          </a:r>
          <a:r>
            <a:rPr lang="en-US" sz="1900" kern="1200" dirty="0" err="1"/>
            <a:t>proyek</a:t>
          </a:r>
          <a:r>
            <a:rPr lang="en-US" sz="1900" kern="1200" dirty="0"/>
            <a:t>. Project document update yang </a:t>
          </a:r>
          <a:r>
            <a:rPr lang="en-US" sz="1900" kern="1200" dirty="0" err="1"/>
            <a:t>diperbarui</a:t>
          </a:r>
          <a:r>
            <a:rPr lang="en-US" sz="1900" kern="1200" dirty="0"/>
            <a:t> </a:t>
          </a:r>
          <a:r>
            <a:rPr lang="en-US" sz="1900" kern="1200" dirty="0" err="1"/>
            <a:t>adalah</a:t>
          </a:r>
          <a:r>
            <a:rPr lang="en-US" sz="1900" kern="1200" dirty="0"/>
            <a:t> :</a:t>
          </a:r>
          <a:endParaRPr lang="id-ID" sz="1900" b="0" kern="1200" dirty="0">
            <a:solidFill>
              <a:schemeClr val="tx1"/>
            </a:solidFill>
          </a:endParaRPr>
        </a:p>
        <a:p>
          <a:pPr marL="342900" lvl="2" indent="-171450" algn="l" defTabSz="844550">
            <a:lnSpc>
              <a:spcPct val="90000"/>
            </a:lnSpc>
            <a:spcBef>
              <a:spcPct val="0"/>
            </a:spcBef>
            <a:spcAft>
              <a:spcPct val="20000"/>
            </a:spcAft>
            <a:buChar char="•"/>
          </a:pPr>
          <a:r>
            <a:rPr lang="en-US" sz="1900" kern="1200" dirty="0"/>
            <a:t>Assumption log</a:t>
          </a:r>
          <a:endParaRPr lang="id-ID" sz="1900" b="0" kern="1200" dirty="0">
            <a:solidFill>
              <a:schemeClr val="tx1"/>
            </a:solidFill>
          </a:endParaRPr>
        </a:p>
        <a:p>
          <a:pPr marL="342900" lvl="2" indent="-171450" algn="l" defTabSz="844550">
            <a:lnSpc>
              <a:spcPct val="90000"/>
            </a:lnSpc>
            <a:spcBef>
              <a:spcPct val="0"/>
            </a:spcBef>
            <a:spcAft>
              <a:spcPct val="20000"/>
            </a:spcAft>
            <a:buChar char="•"/>
          </a:pPr>
          <a:r>
            <a:rPr lang="en-US" sz="1900" kern="1200" dirty="0"/>
            <a:t>Basis of estimates</a:t>
          </a:r>
        </a:p>
        <a:p>
          <a:pPr marL="342900" lvl="2" indent="-171450" algn="l" defTabSz="844550">
            <a:lnSpc>
              <a:spcPct val="90000"/>
            </a:lnSpc>
            <a:spcBef>
              <a:spcPct val="0"/>
            </a:spcBef>
            <a:spcAft>
              <a:spcPct val="20000"/>
            </a:spcAft>
            <a:buChar char="•"/>
          </a:pPr>
          <a:r>
            <a:rPr lang="en-US" sz="1900" kern="1200" dirty="0"/>
            <a:t>Cost estimates</a:t>
          </a:r>
        </a:p>
        <a:p>
          <a:pPr marL="342900" lvl="2" indent="-171450" algn="l" defTabSz="844550">
            <a:lnSpc>
              <a:spcPct val="90000"/>
            </a:lnSpc>
            <a:spcBef>
              <a:spcPct val="0"/>
            </a:spcBef>
            <a:spcAft>
              <a:spcPct val="20000"/>
            </a:spcAft>
            <a:buChar char="•"/>
          </a:pPr>
          <a:r>
            <a:rPr lang="en-US" sz="1900" kern="1200" dirty="0"/>
            <a:t>Lessons learned register</a:t>
          </a:r>
        </a:p>
        <a:p>
          <a:pPr marL="342900" lvl="2" indent="-171450" algn="l" defTabSz="844550">
            <a:lnSpc>
              <a:spcPct val="90000"/>
            </a:lnSpc>
            <a:spcBef>
              <a:spcPct val="0"/>
            </a:spcBef>
            <a:spcAft>
              <a:spcPct val="20000"/>
            </a:spcAft>
            <a:buChar char="•"/>
          </a:pPr>
          <a:r>
            <a:rPr lang="en-US" sz="1900" kern="1200" dirty="0"/>
            <a:t>Risk register</a:t>
          </a:r>
          <a:endParaRPr lang="en-US" sz="1900" b="0" kern="1200" dirty="0"/>
        </a:p>
      </dsp:txBody>
      <dsp:txXfrm>
        <a:off x="0" y="3158218"/>
        <a:ext cx="8690159" cy="22356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DDF508-B38B-40B6-9BF3-7DB3095826DE}">
      <dsp:nvSpPr>
        <dsp:cNvPr id="0" name=""/>
        <dsp:cNvSpPr/>
      </dsp:nvSpPr>
      <dsp:spPr>
        <a:xfrm>
          <a:off x="1944126" y="3018"/>
          <a:ext cx="7139137" cy="2469836"/>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err="1"/>
            <a:t>Biaya</a:t>
          </a:r>
          <a:r>
            <a:rPr lang="en-US" sz="3200" kern="1200" dirty="0"/>
            <a:t> di-</a:t>
          </a:r>
          <a:r>
            <a:rPr lang="en-US" sz="3200" kern="1200" dirty="0" err="1"/>
            <a:t>estimasi</a:t>
          </a:r>
          <a:r>
            <a:rPr lang="en-US" sz="3200" kern="1200" dirty="0"/>
            <a:t> </a:t>
          </a:r>
          <a:r>
            <a:rPr lang="en-US" sz="3200" kern="1200" dirty="0" err="1"/>
            <a:t>untuk</a:t>
          </a:r>
          <a:r>
            <a:rPr lang="en-US" sz="3200" kern="1200" dirty="0"/>
            <a:t> </a:t>
          </a:r>
          <a:r>
            <a:rPr lang="en-US" sz="3200" kern="1200" dirty="0" err="1"/>
            <a:t>semua</a:t>
          </a:r>
          <a:r>
            <a:rPr lang="en-US" sz="3200" kern="1200" dirty="0"/>
            <a:t> </a:t>
          </a:r>
          <a:r>
            <a:rPr lang="en-US" sz="3200" kern="1200" dirty="0" err="1"/>
            <a:t>sumber</a:t>
          </a:r>
          <a:r>
            <a:rPr lang="en-US" sz="3200" kern="1200" dirty="0"/>
            <a:t> </a:t>
          </a:r>
          <a:r>
            <a:rPr lang="en-US" sz="3200" kern="1200" dirty="0" err="1"/>
            <a:t>daya</a:t>
          </a:r>
          <a:r>
            <a:rPr lang="en-US" sz="3200" kern="1200" dirty="0"/>
            <a:t> yang </a:t>
          </a:r>
          <a:r>
            <a:rPr lang="en-US" sz="3200" kern="1200" dirty="0" err="1"/>
            <a:t>akan</a:t>
          </a:r>
          <a:r>
            <a:rPr lang="en-US" sz="3200" kern="1200" dirty="0"/>
            <a:t> </a:t>
          </a:r>
          <a:r>
            <a:rPr lang="en-US" sz="3200" kern="1200" dirty="0" err="1"/>
            <a:t>dikenakan</a:t>
          </a:r>
          <a:r>
            <a:rPr lang="en-US" sz="3200" kern="1200" dirty="0"/>
            <a:t> </a:t>
          </a:r>
          <a:r>
            <a:rPr lang="en-US" sz="3200" kern="1200" dirty="0" err="1"/>
            <a:t>biaya</a:t>
          </a:r>
          <a:r>
            <a:rPr lang="en-US" sz="3200" kern="1200" dirty="0"/>
            <a:t> (di-charge) </a:t>
          </a:r>
          <a:r>
            <a:rPr lang="en-US" sz="3200" kern="1200" dirty="0" err="1"/>
            <a:t>pada</a:t>
          </a:r>
          <a:r>
            <a:rPr lang="en-US" sz="3200" kern="1200" dirty="0"/>
            <a:t> </a:t>
          </a:r>
          <a:r>
            <a:rPr lang="en-US" sz="3200" kern="1200" dirty="0" err="1"/>
            <a:t>proyek</a:t>
          </a:r>
          <a:r>
            <a:rPr lang="en-US" sz="3200" kern="1200" dirty="0"/>
            <a:t>, </a:t>
          </a:r>
          <a:r>
            <a:rPr lang="en-US" sz="3200" kern="1200" dirty="0" err="1"/>
            <a:t>seperti</a:t>
          </a:r>
          <a:r>
            <a:rPr lang="en-US" sz="3200" kern="1200" dirty="0"/>
            <a:t> </a:t>
          </a:r>
          <a:r>
            <a:rPr lang="en-US" sz="3200" kern="1200" dirty="0" err="1"/>
            <a:t>tenaga</a:t>
          </a:r>
          <a:r>
            <a:rPr lang="en-US" sz="3200" kern="1200" dirty="0"/>
            <a:t> </a:t>
          </a:r>
          <a:r>
            <a:rPr lang="en-US" sz="3200" kern="1200" dirty="0" err="1"/>
            <a:t>kerja</a:t>
          </a:r>
          <a:r>
            <a:rPr lang="en-US" sz="3200" kern="1200" dirty="0"/>
            <a:t>, </a:t>
          </a:r>
          <a:r>
            <a:rPr lang="en-US" sz="3200" kern="1200" dirty="0" err="1"/>
            <a:t>bahan</a:t>
          </a:r>
          <a:r>
            <a:rPr lang="en-US" sz="3200" kern="1200" dirty="0"/>
            <a:t> (material), </a:t>
          </a:r>
          <a:r>
            <a:rPr lang="en-US" sz="3200" kern="1200" dirty="0" err="1"/>
            <a:t>peralatan</a:t>
          </a:r>
          <a:r>
            <a:rPr lang="en-US" sz="3200" kern="1200" dirty="0"/>
            <a:t>, </a:t>
          </a:r>
          <a:r>
            <a:rPr lang="en-US" sz="3200" kern="1200" dirty="0" err="1"/>
            <a:t>jasa</a:t>
          </a:r>
          <a:r>
            <a:rPr lang="en-US" sz="3200" kern="1200" dirty="0"/>
            <a:t>, </a:t>
          </a:r>
          <a:r>
            <a:rPr lang="en-US" sz="3200" kern="1200" dirty="0" err="1"/>
            <a:t>dan</a:t>
          </a:r>
          <a:r>
            <a:rPr lang="en-US" sz="3200" kern="1200" dirty="0"/>
            <a:t> </a:t>
          </a:r>
          <a:r>
            <a:rPr lang="en-US" sz="3200" kern="1200" dirty="0" err="1"/>
            <a:t>fasilitas</a:t>
          </a:r>
          <a:r>
            <a:rPr lang="en-US" sz="3200" kern="1200" dirty="0"/>
            <a:t> </a:t>
          </a:r>
          <a:r>
            <a:rPr lang="en-US" sz="3200" kern="1200" dirty="0" err="1"/>
            <a:t>dll</a:t>
          </a:r>
          <a:r>
            <a:rPr lang="en-US" sz="3200" kern="1200" dirty="0"/>
            <a:t>.</a:t>
          </a:r>
          <a:endParaRPr lang="en-US" sz="3200" kern="1200" dirty="0">
            <a:solidFill>
              <a:schemeClr val="bg1"/>
            </a:solidFill>
          </a:endParaRPr>
        </a:p>
      </dsp:txBody>
      <dsp:txXfrm>
        <a:off x="1944126" y="3018"/>
        <a:ext cx="7139137" cy="2469836"/>
      </dsp:txXfrm>
    </dsp:sp>
    <dsp:sp modelId="{E77FEC94-CE1C-42D3-BF51-AB1AFD1439F6}">
      <dsp:nvSpPr>
        <dsp:cNvPr id="0" name=""/>
        <dsp:cNvSpPr/>
      </dsp:nvSpPr>
      <dsp:spPr>
        <a:xfrm>
          <a:off x="1714414" y="2834691"/>
          <a:ext cx="3618362" cy="2171017"/>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err="1"/>
            <a:t>Estimasi</a:t>
          </a:r>
          <a:r>
            <a:rPr lang="en-US" sz="3200" kern="1200" dirty="0"/>
            <a:t> </a:t>
          </a:r>
          <a:r>
            <a:rPr lang="en-US" sz="3200" kern="1200" dirty="0" err="1"/>
            <a:t>biaya</a:t>
          </a:r>
          <a:r>
            <a:rPr lang="en-US" sz="3200" kern="1200" dirty="0"/>
            <a:t> </a:t>
          </a:r>
          <a:r>
            <a:rPr lang="en-US" sz="3200" kern="1200" dirty="0" err="1"/>
            <a:t>dapat</a:t>
          </a:r>
          <a:r>
            <a:rPr lang="en-US" sz="3200" kern="1200" dirty="0"/>
            <a:t> </a:t>
          </a:r>
          <a:r>
            <a:rPr lang="en-US" sz="3200" kern="1200" dirty="0" err="1"/>
            <a:t>dinyatakan</a:t>
          </a:r>
          <a:r>
            <a:rPr lang="en-US" sz="3200" kern="1200" dirty="0"/>
            <a:t> </a:t>
          </a:r>
          <a:r>
            <a:rPr lang="en-US" sz="3200" kern="1200" dirty="0" err="1"/>
            <a:t>pada</a:t>
          </a:r>
          <a:r>
            <a:rPr lang="en-US" sz="3200" kern="1200" dirty="0"/>
            <a:t> level </a:t>
          </a:r>
          <a:r>
            <a:rPr lang="en-US" sz="3200" kern="1200" dirty="0" err="1"/>
            <a:t>aktivitas</a:t>
          </a:r>
          <a:r>
            <a:rPr lang="en-US" sz="3200" kern="1200" dirty="0"/>
            <a:t> </a:t>
          </a:r>
          <a:r>
            <a:rPr lang="en-US" sz="3200" kern="1200" dirty="0" err="1"/>
            <a:t>atau</a:t>
          </a:r>
          <a:r>
            <a:rPr lang="en-US" sz="3200" kern="1200" dirty="0"/>
            <a:t> summary-</a:t>
          </a:r>
          <a:r>
            <a:rPr lang="en-US" sz="3200" kern="1200" dirty="0" err="1"/>
            <a:t>nya</a:t>
          </a:r>
          <a:r>
            <a:rPr lang="en-US" sz="3200" kern="1200" dirty="0"/>
            <a:t>.</a:t>
          </a:r>
          <a:endParaRPr lang="en-US" sz="3200" kern="1200" dirty="0">
            <a:solidFill>
              <a:schemeClr val="bg1"/>
            </a:solidFill>
          </a:endParaRPr>
        </a:p>
      </dsp:txBody>
      <dsp:txXfrm>
        <a:off x="1714414" y="2834691"/>
        <a:ext cx="3618362" cy="2171017"/>
      </dsp:txXfrm>
    </dsp:sp>
    <dsp:sp modelId="{D4472F90-E144-41E2-AA05-2740A6ABB0E2}">
      <dsp:nvSpPr>
        <dsp:cNvPr id="0" name=""/>
        <dsp:cNvSpPr/>
      </dsp:nvSpPr>
      <dsp:spPr>
        <a:xfrm>
          <a:off x="5694613" y="2834691"/>
          <a:ext cx="3618362" cy="2171017"/>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id-ID" sz="2400" kern="1200" dirty="0"/>
            <a:t>Manfaat utama dari proses ini adalah untuk menentukan jumlah biaya yang dibutuhkan untuk menyelesaikan pekerjaan proyek</a:t>
          </a:r>
          <a:r>
            <a:rPr lang="en-US" sz="2400" kern="1200" dirty="0"/>
            <a:t>.</a:t>
          </a:r>
          <a:endParaRPr lang="en-US" sz="2400" kern="1200" dirty="0">
            <a:solidFill>
              <a:schemeClr val="bg1"/>
            </a:solidFill>
          </a:endParaRPr>
        </a:p>
      </dsp:txBody>
      <dsp:txXfrm>
        <a:off x="5694613" y="2834691"/>
        <a:ext cx="3618362" cy="21710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515A7-FA4D-4B85-9DD9-17359CF050D2}">
      <dsp:nvSpPr>
        <dsp:cNvPr id="0" name=""/>
        <dsp:cNvSpPr/>
      </dsp:nvSpPr>
      <dsp:spPr>
        <a:xfrm>
          <a:off x="0" y="0"/>
          <a:ext cx="9635318" cy="672750"/>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82550" lvl="0" indent="-82550" algn="l" defTabSz="1244600">
            <a:lnSpc>
              <a:spcPct val="90000"/>
            </a:lnSpc>
            <a:spcBef>
              <a:spcPct val="0"/>
            </a:spcBef>
            <a:spcAft>
              <a:spcPct val="35000"/>
            </a:spcAft>
            <a:buNone/>
          </a:pPr>
          <a:r>
            <a:rPr lang="en-US" sz="2800" b="0" kern="1200" dirty="0">
              <a:solidFill>
                <a:schemeClr val="tx1"/>
              </a:solidFill>
            </a:rPr>
            <a:t>Variable costs</a:t>
          </a:r>
          <a:endParaRPr lang="en-US" sz="2800" b="0" kern="1200" dirty="0">
            <a:solidFill>
              <a:schemeClr val="tx1"/>
            </a:solidFill>
            <a:latin typeface="Calibri"/>
            <a:ea typeface="+mn-ea"/>
            <a:cs typeface="+mn-cs"/>
          </a:endParaRPr>
        </a:p>
      </dsp:txBody>
      <dsp:txXfrm>
        <a:off x="32841" y="32841"/>
        <a:ext cx="9569636" cy="607068"/>
      </dsp:txXfrm>
    </dsp:sp>
    <dsp:sp modelId="{44DBF284-EFB8-48CB-AA9A-57838DF88D90}">
      <dsp:nvSpPr>
        <dsp:cNvPr id="0" name=""/>
        <dsp:cNvSpPr/>
      </dsp:nvSpPr>
      <dsp:spPr>
        <a:xfrm>
          <a:off x="0" y="714036"/>
          <a:ext cx="9635318" cy="61893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305921" tIns="29210" rIns="163576" bIns="29210" numCol="1" spcCol="1270" anchor="t" anchorCtr="0">
          <a:noAutofit/>
        </a:bodyPr>
        <a:lstStyle/>
        <a:p>
          <a:pPr marL="171450" lvl="1" indent="-171450" algn="l" defTabSz="800100">
            <a:lnSpc>
              <a:spcPct val="90000"/>
            </a:lnSpc>
            <a:spcBef>
              <a:spcPct val="0"/>
            </a:spcBef>
            <a:spcAft>
              <a:spcPct val="20000"/>
            </a:spcAft>
            <a:buChar char="•"/>
          </a:pPr>
          <a:r>
            <a:rPr kumimoji="0" lang="en-US" sz="1800" b="0" i="0" u="none" strike="noStrike" kern="1200" cap="none" spc="-4" normalizeH="0" baseline="0" noProof="0" dirty="0" err="1">
              <a:ln>
                <a:noFill/>
              </a:ln>
              <a:solidFill>
                <a:schemeClr val="tx1"/>
              </a:solidFill>
              <a:effectLst/>
              <a:uLnTx/>
              <a:uFillTx/>
              <a:latin typeface="Calibri"/>
              <a:ea typeface="+mn-ea"/>
            </a:rPr>
            <a:t>Biaya-biaya</a:t>
          </a:r>
          <a:r>
            <a:rPr kumimoji="0" lang="en-US" sz="1800" b="0" i="0" u="none" strike="noStrike" kern="1200" cap="none" spc="-4" normalizeH="0" baseline="0" noProof="0" dirty="0">
              <a:ln>
                <a:noFill/>
              </a:ln>
              <a:solidFill>
                <a:schemeClr val="tx1"/>
              </a:solidFill>
              <a:effectLst/>
              <a:uLnTx/>
              <a:uFillTx/>
              <a:latin typeface="Calibri"/>
              <a:ea typeface="+mn-ea"/>
            </a:rPr>
            <a:t> </a:t>
          </a:r>
          <a:r>
            <a:rPr kumimoji="0" lang="en-US" sz="1800" b="0" i="0" u="none" strike="noStrike" kern="1200" cap="none" spc="-4" normalizeH="0" baseline="0" noProof="0" dirty="0" err="1">
              <a:ln>
                <a:noFill/>
              </a:ln>
              <a:solidFill>
                <a:schemeClr val="tx1"/>
              </a:solidFill>
              <a:effectLst/>
              <a:uLnTx/>
              <a:uFillTx/>
              <a:latin typeface="Calibri"/>
              <a:ea typeface="+mn-ea"/>
            </a:rPr>
            <a:t>ini</a:t>
          </a:r>
          <a:r>
            <a:rPr kumimoji="0" lang="en-US" sz="1800" b="0" i="0" u="none" strike="noStrike" kern="1200" cap="none" spc="-4" normalizeH="0" baseline="0" noProof="0" dirty="0">
              <a:ln>
                <a:noFill/>
              </a:ln>
              <a:solidFill>
                <a:schemeClr val="tx1"/>
              </a:solidFill>
              <a:effectLst/>
              <a:uLnTx/>
              <a:uFillTx/>
              <a:latin typeface="Calibri"/>
              <a:ea typeface="+mn-ea"/>
            </a:rPr>
            <a:t> </a:t>
          </a:r>
          <a:r>
            <a:rPr kumimoji="0" lang="en-US" sz="1800" b="0" i="0" u="none" strike="noStrike" kern="1200" cap="none" spc="-4" normalizeH="0" baseline="0" noProof="0" dirty="0" err="1">
              <a:ln>
                <a:noFill/>
              </a:ln>
              <a:solidFill>
                <a:schemeClr val="tx1"/>
              </a:solidFill>
              <a:effectLst/>
              <a:uLnTx/>
              <a:uFillTx/>
              <a:latin typeface="Calibri"/>
              <a:ea typeface="+mn-ea"/>
            </a:rPr>
            <a:t>berubah</a:t>
          </a:r>
          <a:r>
            <a:rPr kumimoji="0" lang="en-US" sz="1800" b="0" i="0" u="none" strike="noStrike" kern="1200" cap="none" spc="-4" normalizeH="0" baseline="0" noProof="0" dirty="0">
              <a:ln>
                <a:noFill/>
              </a:ln>
              <a:solidFill>
                <a:schemeClr val="tx1"/>
              </a:solidFill>
              <a:effectLst/>
              <a:uLnTx/>
              <a:uFillTx/>
              <a:latin typeface="Calibri"/>
              <a:ea typeface="+mn-ea"/>
            </a:rPr>
            <a:t> </a:t>
          </a:r>
          <a:r>
            <a:rPr kumimoji="0" lang="en-US" sz="1800" b="0" i="0" u="none" strike="noStrike" kern="1200" cap="none" spc="-4" normalizeH="0" baseline="0" noProof="0" dirty="0" err="1">
              <a:ln>
                <a:noFill/>
              </a:ln>
              <a:solidFill>
                <a:schemeClr val="tx1"/>
              </a:solidFill>
              <a:effectLst/>
              <a:uLnTx/>
              <a:uFillTx/>
              <a:latin typeface="Calibri"/>
              <a:ea typeface="+mn-ea"/>
            </a:rPr>
            <a:t>dengan</a:t>
          </a:r>
          <a:r>
            <a:rPr kumimoji="0" lang="en-US" sz="1800" b="0" i="0" u="none" strike="noStrike" kern="1200" cap="none" spc="-4" normalizeH="0" baseline="0" noProof="0" dirty="0">
              <a:ln>
                <a:noFill/>
              </a:ln>
              <a:solidFill>
                <a:schemeClr val="tx1"/>
              </a:solidFill>
              <a:effectLst/>
              <a:uLnTx/>
              <a:uFillTx/>
              <a:latin typeface="Calibri"/>
              <a:ea typeface="+mn-ea"/>
            </a:rPr>
            <a:t> </a:t>
          </a:r>
          <a:r>
            <a:rPr kumimoji="0" lang="en-US" sz="1800" b="0" i="0" u="none" strike="noStrike" kern="1200" cap="none" spc="-4" normalizeH="0" baseline="0" noProof="0" dirty="0" err="1">
              <a:ln>
                <a:noFill/>
              </a:ln>
              <a:solidFill>
                <a:schemeClr val="tx1"/>
              </a:solidFill>
              <a:effectLst/>
              <a:uLnTx/>
              <a:uFillTx/>
              <a:latin typeface="Calibri"/>
              <a:ea typeface="+mn-ea"/>
            </a:rPr>
            <a:t>jumlah</a:t>
          </a:r>
          <a:r>
            <a:rPr kumimoji="0" lang="en-US" sz="1800" b="0" i="0" u="none" strike="noStrike" kern="1200" cap="none" spc="-4" normalizeH="0" baseline="0" noProof="0" dirty="0">
              <a:ln>
                <a:noFill/>
              </a:ln>
              <a:solidFill>
                <a:schemeClr val="tx1"/>
              </a:solidFill>
              <a:effectLst/>
              <a:uLnTx/>
              <a:uFillTx/>
              <a:latin typeface="Calibri"/>
              <a:ea typeface="+mn-ea"/>
            </a:rPr>
            <a:t> </a:t>
          </a:r>
          <a:r>
            <a:rPr kumimoji="0" lang="en-US" sz="1800" b="0" i="0" u="none" strike="noStrike" kern="1200" cap="none" spc="-4" normalizeH="0" baseline="0" noProof="0" dirty="0" err="1">
              <a:ln>
                <a:noFill/>
              </a:ln>
              <a:solidFill>
                <a:schemeClr val="tx1"/>
              </a:solidFill>
              <a:effectLst/>
              <a:uLnTx/>
              <a:uFillTx/>
              <a:latin typeface="Calibri"/>
              <a:ea typeface="+mn-ea"/>
            </a:rPr>
            <a:t>produksi</a:t>
          </a:r>
          <a:r>
            <a:rPr kumimoji="0" lang="en-US" sz="1800" b="0" i="0" u="none" strike="noStrike" kern="1200" cap="none" spc="-4" normalizeH="0" baseline="0" noProof="0" dirty="0">
              <a:ln>
                <a:noFill/>
              </a:ln>
              <a:solidFill>
                <a:schemeClr val="tx1"/>
              </a:solidFill>
              <a:effectLst/>
              <a:uLnTx/>
              <a:uFillTx/>
              <a:latin typeface="Calibri"/>
              <a:ea typeface="+mn-ea"/>
            </a:rPr>
            <a:t> </a:t>
          </a:r>
          <a:r>
            <a:rPr kumimoji="0" lang="en-US" sz="1800" b="0" i="0" u="none" strike="noStrike" kern="1200" cap="none" spc="-4" normalizeH="0" baseline="0" noProof="0" dirty="0" err="1">
              <a:ln>
                <a:noFill/>
              </a:ln>
              <a:solidFill>
                <a:schemeClr val="tx1"/>
              </a:solidFill>
              <a:effectLst/>
              <a:uLnTx/>
              <a:uFillTx/>
              <a:latin typeface="Calibri"/>
              <a:ea typeface="+mn-ea"/>
            </a:rPr>
            <a:t>atau</a:t>
          </a:r>
          <a:r>
            <a:rPr kumimoji="0" lang="en-US" sz="1800" b="0" i="0" u="none" strike="noStrike" kern="1200" cap="none" spc="-4" normalizeH="0" baseline="0" noProof="0" dirty="0">
              <a:ln>
                <a:noFill/>
              </a:ln>
              <a:solidFill>
                <a:schemeClr val="tx1"/>
              </a:solidFill>
              <a:effectLst/>
              <a:uLnTx/>
              <a:uFillTx/>
              <a:latin typeface="Calibri"/>
              <a:ea typeface="+mn-ea"/>
            </a:rPr>
            <a:t> </a:t>
          </a:r>
          <a:r>
            <a:rPr kumimoji="0" lang="en-US" sz="1800" b="0" i="0" u="none" strike="noStrike" kern="1200" cap="none" spc="-4" normalizeH="0" baseline="0" noProof="0" dirty="0" err="1">
              <a:ln>
                <a:noFill/>
              </a:ln>
              <a:solidFill>
                <a:schemeClr val="tx1"/>
              </a:solidFill>
              <a:effectLst/>
              <a:uLnTx/>
              <a:uFillTx/>
              <a:latin typeface="Calibri"/>
              <a:ea typeface="+mn-ea"/>
            </a:rPr>
            <a:t>jumlah</a:t>
          </a:r>
          <a:r>
            <a:rPr kumimoji="0" lang="en-US" sz="1800" b="0" i="0" u="none" strike="noStrike" kern="1200" cap="none" spc="-4" normalizeH="0" baseline="0" noProof="0" dirty="0">
              <a:ln>
                <a:noFill/>
              </a:ln>
              <a:solidFill>
                <a:schemeClr val="tx1"/>
              </a:solidFill>
              <a:effectLst/>
              <a:uLnTx/>
              <a:uFillTx/>
              <a:latin typeface="Calibri"/>
              <a:ea typeface="+mn-ea"/>
            </a:rPr>
            <a:t> </a:t>
          </a:r>
          <a:r>
            <a:rPr kumimoji="0" lang="en-US" sz="1800" b="0" i="0" u="none" strike="noStrike" kern="1200" cap="none" spc="-4" normalizeH="0" baseline="0" noProof="0" dirty="0" err="1">
              <a:ln>
                <a:noFill/>
              </a:ln>
              <a:solidFill>
                <a:schemeClr val="tx1"/>
              </a:solidFill>
              <a:effectLst/>
              <a:uLnTx/>
              <a:uFillTx/>
              <a:latin typeface="Calibri"/>
              <a:ea typeface="+mn-ea"/>
            </a:rPr>
            <a:t>pekerjaan</a:t>
          </a:r>
          <a:r>
            <a:rPr kumimoji="0" lang="en-US" sz="1800" b="0" i="0" u="none" strike="noStrike" kern="1200" cap="none" spc="-4" normalizeH="0" baseline="0" noProof="0" dirty="0">
              <a:ln>
                <a:noFill/>
              </a:ln>
              <a:solidFill>
                <a:schemeClr val="tx1"/>
              </a:solidFill>
              <a:effectLst/>
              <a:uLnTx/>
              <a:uFillTx/>
              <a:latin typeface="Calibri"/>
              <a:ea typeface="+mn-ea"/>
            </a:rPr>
            <a:t>. </a:t>
          </a:r>
          <a:endParaRPr lang="id-ID" sz="1800" b="0" kern="1200" dirty="0">
            <a:solidFill>
              <a:schemeClr val="tx1"/>
            </a:solidFill>
          </a:endParaRPr>
        </a:p>
        <a:p>
          <a:pPr marL="171450" lvl="1" indent="-171450" algn="l" defTabSz="800100">
            <a:lnSpc>
              <a:spcPct val="90000"/>
            </a:lnSpc>
            <a:spcBef>
              <a:spcPct val="0"/>
            </a:spcBef>
            <a:spcAft>
              <a:spcPct val="20000"/>
            </a:spcAft>
            <a:buChar char="•"/>
          </a:pPr>
          <a:r>
            <a:rPr kumimoji="0" lang="en-US" sz="1800" b="0" i="0" u="none" strike="noStrike" kern="1200" cap="none" spc="-4" normalizeH="0" baseline="0" noProof="0">
              <a:ln>
                <a:noFill/>
              </a:ln>
              <a:solidFill>
                <a:schemeClr val="tx1"/>
              </a:solidFill>
              <a:effectLst/>
              <a:uLnTx/>
              <a:uFillTx/>
              <a:latin typeface="Calibri"/>
              <a:ea typeface="+mn-ea"/>
            </a:rPr>
            <a:t>Contohnya </a:t>
          </a:r>
          <a:r>
            <a:rPr kumimoji="0" lang="en-US" sz="1800" b="0" i="0" u="none" strike="noStrike" kern="1200" cap="none" spc="-4" normalizeH="0" baseline="0" noProof="0" dirty="0">
              <a:ln>
                <a:noFill/>
              </a:ln>
              <a:solidFill>
                <a:schemeClr val="tx1"/>
              </a:solidFill>
              <a:effectLst/>
              <a:uLnTx/>
              <a:uFillTx/>
              <a:latin typeface="Calibri"/>
              <a:ea typeface="+mn-ea"/>
            </a:rPr>
            <a:t>: </a:t>
          </a:r>
          <a:r>
            <a:rPr kumimoji="0" lang="en-US" sz="1800" b="0" i="0" u="none" strike="noStrike" kern="1200" cap="none" spc="-4" normalizeH="0" baseline="0" noProof="0">
              <a:ln>
                <a:noFill/>
              </a:ln>
              <a:solidFill>
                <a:schemeClr val="tx1"/>
              </a:solidFill>
              <a:effectLst/>
              <a:uLnTx/>
              <a:uFillTx/>
              <a:latin typeface="Calibri"/>
              <a:ea typeface="+mn-ea"/>
            </a:rPr>
            <a:t>termasuk</a:t>
          </a:r>
          <a:r>
            <a:rPr kumimoji="0" lang="en-US" sz="1800" b="0" i="0" u="none" strike="noStrike" kern="1200" cap="none" spc="-4" normalizeH="0" baseline="0" noProof="0" dirty="0">
              <a:ln>
                <a:noFill/>
              </a:ln>
              <a:solidFill>
                <a:schemeClr val="tx1"/>
              </a:solidFill>
              <a:effectLst/>
              <a:uLnTx/>
              <a:uFillTx/>
              <a:latin typeface="Calibri"/>
              <a:ea typeface="+mn-ea"/>
            </a:rPr>
            <a:t> </a:t>
          </a:r>
          <a:r>
            <a:rPr kumimoji="0" lang="en-US" sz="1800" b="0" i="0" u="none" strike="noStrike" kern="1200" cap="none" spc="-4" normalizeH="0" baseline="0" noProof="0" dirty="0" err="1">
              <a:ln>
                <a:noFill/>
              </a:ln>
              <a:solidFill>
                <a:schemeClr val="tx1"/>
              </a:solidFill>
              <a:effectLst/>
              <a:uLnTx/>
              <a:uFillTx/>
              <a:latin typeface="Calibri"/>
              <a:ea typeface="+mn-ea"/>
            </a:rPr>
            <a:t>biaya</a:t>
          </a:r>
          <a:r>
            <a:rPr kumimoji="0" lang="en-US" sz="1800" b="0" i="0" u="none" strike="noStrike" kern="1200" cap="none" spc="-4" normalizeH="0" baseline="0" noProof="0" dirty="0">
              <a:ln>
                <a:noFill/>
              </a:ln>
              <a:solidFill>
                <a:schemeClr val="tx1"/>
              </a:solidFill>
              <a:effectLst/>
              <a:uLnTx/>
              <a:uFillTx/>
              <a:latin typeface="Calibri"/>
              <a:ea typeface="+mn-ea"/>
            </a:rPr>
            <a:t> </a:t>
          </a:r>
          <a:r>
            <a:rPr kumimoji="0" lang="en-US" sz="1800" b="0" i="0" u="none" strike="noStrike" kern="1200" cap="none" spc="-4" normalizeH="0" baseline="0" noProof="0" dirty="0" err="1">
              <a:ln>
                <a:noFill/>
              </a:ln>
              <a:solidFill>
                <a:schemeClr val="tx1"/>
              </a:solidFill>
              <a:effectLst/>
              <a:uLnTx/>
              <a:uFillTx/>
              <a:latin typeface="Calibri"/>
              <a:ea typeface="+mn-ea"/>
            </a:rPr>
            <a:t>bahan</a:t>
          </a:r>
          <a:r>
            <a:rPr kumimoji="0" lang="en-US" sz="1800" b="0" i="0" u="none" strike="noStrike" kern="1200" cap="none" spc="-4" normalizeH="0" baseline="0" noProof="0" dirty="0">
              <a:ln>
                <a:noFill/>
              </a:ln>
              <a:solidFill>
                <a:schemeClr val="tx1"/>
              </a:solidFill>
              <a:effectLst/>
              <a:uLnTx/>
              <a:uFillTx/>
              <a:latin typeface="Calibri"/>
              <a:ea typeface="+mn-ea"/>
            </a:rPr>
            <a:t>, </a:t>
          </a:r>
          <a:r>
            <a:rPr kumimoji="0" lang="en-US" sz="1800" b="0" i="0" u="none" strike="noStrike" kern="1200" cap="none" spc="-4" normalizeH="0" baseline="0" noProof="0" dirty="0" err="1">
              <a:ln>
                <a:noFill/>
              </a:ln>
              <a:solidFill>
                <a:schemeClr val="tx1"/>
              </a:solidFill>
              <a:effectLst/>
              <a:uLnTx/>
              <a:uFillTx/>
              <a:latin typeface="Calibri"/>
              <a:ea typeface="+mn-ea"/>
            </a:rPr>
            <a:t>persediaan</a:t>
          </a:r>
          <a:r>
            <a:rPr kumimoji="0" lang="en-US" sz="1800" b="0" i="0" u="none" strike="noStrike" kern="1200" cap="none" spc="-4" normalizeH="0" baseline="0" noProof="0" dirty="0">
              <a:ln>
                <a:noFill/>
              </a:ln>
              <a:solidFill>
                <a:schemeClr val="tx1"/>
              </a:solidFill>
              <a:effectLst/>
              <a:uLnTx/>
              <a:uFillTx/>
              <a:latin typeface="Calibri"/>
              <a:ea typeface="+mn-ea"/>
            </a:rPr>
            <a:t>, </a:t>
          </a:r>
          <a:r>
            <a:rPr kumimoji="0" lang="en-US" sz="1800" b="0" i="0" u="none" strike="noStrike" kern="1200" cap="none" spc="-4" normalizeH="0" baseline="0" noProof="0" dirty="0" err="1">
              <a:ln>
                <a:noFill/>
              </a:ln>
              <a:solidFill>
                <a:schemeClr val="tx1"/>
              </a:solidFill>
              <a:effectLst/>
              <a:uLnTx/>
              <a:uFillTx/>
              <a:latin typeface="Calibri"/>
              <a:ea typeface="+mn-ea"/>
            </a:rPr>
            <a:t>dan</a:t>
          </a:r>
          <a:r>
            <a:rPr kumimoji="0" lang="en-US" sz="1800" b="0" i="0" u="none" strike="noStrike" kern="1200" cap="none" spc="-4" normalizeH="0" baseline="0" noProof="0" dirty="0">
              <a:ln>
                <a:noFill/>
              </a:ln>
              <a:solidFill>
                <a:schemeClr val="tx1"/>
              </a:solidFill>
              <a:effectLst/>
              <a:uLnTx/>
              <a:uFillTx/>
              <a:latin typeface="Calibri"/>
              <a:ea typeface="+mn-ea"/>
            </a:rPr>
            <a:t> </a:t>
          </a:r>
          <a:r>
            <a:rPr kumimoji="0" lang="en-US" sz="1800" b="0" i="0" u="none" strike="noStrike" kern="1200" cap="none" spc="-4" normalizeH="0" baseline="0" noProof="0" dirty="0" err="1">
              <a:ln>
                <a:noFill/>
              </a:ln>
              <a:solidFill>
                <a:schemeClr val="tx1"/>
              </a:solidFill>
              <a:effectLst/>
              <a:uLnTx/>
              <a:uFillTx/>
              <a:latin typeface="Calibri"/>
              <a:ea typeface="+mn-ea"/>
            </a:rPr>
            <a:t>upah</a:t>
          </a:r>
          <a:r>
            <a:rPr kumimoji="0" lang="en-US" sz="1800" b="0" i="0" u="none" strike="noStrike" kern="1200" cap="none" spc="-4" normalizeH="0" baseline="0" noProof="0" dirty="0">
              <a:ln>
                <a:noFill/>
              </a:ln>
              <a:solidFill>
                <a:schemeClr val="tx1"/>
              </a:solidFill>
              <a:effectLst/>
              <a:uLnTx/>
              <a:uFillTx/>
              <a:latin typeface="Calibri"/>
              <a:ea typeface="+mn-ea"/>
            </a:rPr>
            <a:t>.</a:t>
          </a:r>
          <a:endParaRPr lang="id-ID" sz="1800" b="0" kern="1200" dirty="0">
            <a:solidFill>
              <a:schemeClr val="tx1"/>
            </a:solidFill>
          </a:endParaRPr>
        </a:p>
      </dsp:txBody>
      <dsp:txXfrm>
        <a:off x="0" y="714036"/>
        <a:ext cx="9635318" cy="618930"/>
      </dsp:txXfrm>
    </dsp:sp>
    <dsp:sp modelId="{BDFA52F3-62EA-4C96-BB5C-8FB251B716DA}">
      <dsp:nvSpPr>
        <dsp:cNvPr id="0" name=""/>
        <dsp:cNvSpPr/>
      </dsp:nvSpPr>
      <dsp:spPr>
        <a:xfrm>
          <a:off x="0" y="1332966"/>
          <a:ext cx="9635318" cy="672750"/>
        </a:xfrm>
        <a:prstGeom prst="roundRect">
          <a:avLst/>
        </a:prstGeom>
        <a:solidFill>
          <a:schemeClr val="accent5">
            <a:hueOff val="-2451115"/>
            <a:satOff val="-3409"/>
            <a:lumOff val="-1307"/>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kumimoji="0" lang="en-US" sz="2300" b="0" i="0" u="none" strike="noStrike" kern="1200" cap="none" spc="-4" normalizeH="0" baseline="0" noProof="0" dirty="0">
              <a:ln>
                <a:noFill/>
              </a:ln>
              <a:solidFill>
                <a:schemeClr val="tx1"/>
              </a:solidFill>
              <a:effectLst/>
              <a:uLnTx/>
              <a:uFillTx/>
              <a:latin typeface="Calibri"/>
              <a:ea typeface="+mn-ea"/>
            </a:rPr>
            <a:t>Fixed costs</a:t>
          </a:r>
          <a:endParaRPr kumimoji="0" lang="en-US" sz="2300" b="0" i="0" u="none" strike="noStrike" kern="1200" cap="none" spc="-4" normalizeH="0" baseline="0" noProof="0" dirty="0">
            <a:ln>
              <a:noFill/>
            </a:ln>
            <a:solidFill>
              <a:schemeClr val="tx1"/>
            </a:solidFill>
            <a:effectLst/>
            <a:uLnTx/>
            <a:uFillTx/>
            <a:latin typeface="Calibri"/>
            <a:ea typeface="+mn-ea"/>
            <a:cs typeface="Comic Sans MS"/>
          </a:endParaRPr>
        </a:p>
      </dsp:txBody>
      <dsp:txXfrm>
        <a:off x="32841" y="1365807"/>
        <a:ext cx="9569636" cy="607068"/>
      </dsp:txXfrm>
    </dsp:sp>
    <dsp:sp modelId="{BF6C7C5C-4DA7-4263-BB84-81A1AE71CD95}">
      <dsp:nvSpPr>
        <dsp:cNvPr id="0" name=""/>
        <dsp:cNvSpPr/>
      </dsp:nvSpPr>
      <dsp:spPr>
        <a:xfrm>
          <a:off x="0" y="2005716"/>
          <a:ext cx="9635318" cy="61893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305921" tIns="29210" rIns="163576" bIns="29210" numCol="1" spcCol="1270" anchor="t" anchorCtr="0">
          <a:noAutofit/>
        </a:bodyPr>
        <a:lstStyle/>
        <a:p>
          <a:pPr marL="171450" lvl="1" indent="-171450" algn="l" defTabSz="800100" rtl="0">
            <a:lnSpc>
              <a:spcPct val="90000"/>
            </a:lnSpc>
            <a:spcBef>
              <a:spcPct val="0"/>
            </a:spcBef>
            <a:spcAft>
              <a:spcPct val="20000"/>
            </a:spcAft>
            <a:buChar char="•"/>
          </a:pPr>
          <a:r>
            <a:rPr kumimoji="0" lang="en-US" sz="1800" b="0" i="0" u="none" strike="noStrike" kern="1200" cap="none" spc="-4" normalizeH="0" baseline="0" noProof="0" dirty="0" err="1">
              <a:ln>
                <a:noFill/>
              </a:ln>
              <a:solidFill>
                <a:schemeClr val="tx1"/>
              </a:solidFill>
              <a:effectLst/>
              <a:uLnTx/>
              <a:uFillTx/>
              <a:latin typeface="Calibri"/>
              <a:ea typeface="+mn-ea"/>
              <a:cs typeface="Microsoft Sans Serif"/>
            </a:rPr>
            <a:t>Biaya</a:t>
          </a:r>
          <a:r>
            <a:rPr kumimoji="0" lang="en-US" sz="1800" b="0" i="0" u="none" strike="noStrike" kern="1200" cap="none" spc="-4" normalizeH="0" baseline="0" noProof="0" dirty="0">
              <a:ln>
                <a:noFill/>
              </a:ln>
              <a:solidFill>
                <a:schemeClr val="tx1"/>
              </a:solidFill>
              <a:effectLst/>
              <a:uLnTx/>
              <a:uFillTx/>
              <a:latin typeface="Calibri"/>
              <a:ea typeface="+mn-ea"/>
              <a:cs typeface="Microsoft Sans Serif"/>
            </a:rPr>
            <a:t> </a:t>
          </a:r>
          <a:r>
            <a:rPr kumimoji="0" lang="en-US" sz="1800" b="0" i="0" u="none" strike="noStrike" kern="1200" cap="none" spc="-4" normalizeH="0" baseline="0" noProof="0" dirty="0" err="1">
              <a:ln>
                <a:noFill/>
              </a:ln>
              <a:solidFill>
                <a:schemeClr val="tx1"/>
              </a:solidFill>
              <a:effectLst/>
              <a:uLnTx/>
              <a:uFillTx/>
              <a:latin typeface="Calibri"/>
              <a:ea typeface="+mn-ea"/>
              <a:cs typeface="Microsoft Sans Serif"/>
            </a:rPr>
            <a:t>ini</a:t>
          </a:r>
          <a:r>
            <a:rPr kumimoji="0" lang="en-US" sz="1800" b="0" i="0" u="none" strike="noStrike" kern="1200" cap="none" spc="-4" normalizeH="0" baseline="0" noProof="0" dirty="0">
              <a:ln>
                <a:noFill/>
              </a:ln>
              <a:solidFill>
                <a:schemeClr val="tx1"/>
              </a:solidFill>
              <a:effectLst/>
              <a:uLnTx/>
              <a:uFillTx/>
              <a:latin typeface="Calibri"/>
              <a:ea typeface="+mn-ea"/>
              <a:cs typeface="Microsoft Sans Serif"/>
            </a:rPr>
            <a:t> </a:t>
          </a:r>
          <a:r>
            <a:rPr kumimoji="0" lang="en-US" sz="1800" b="0" i="0" u="none" strike="noStrike" kern="1200" cap="none" spc="-4" normalizeH="0" baseline="0" noProof="0" dirty="0" err="1">
              <a:ln>
                <a:noFill/>
              </a:ln>
              <a:solidFill>
                <a:schemeClr val="tx1"/>
              </a:solidFill>
              <a:effectLst/>
              <a:uLnTx/>
              <a:uFillTx/>
              <a:latin typeface="Calibri"/>
              <a:ea typeface="+mn-ea"/>
              <a:cs typeface="Microsoft Sans Serif"/>
            </a:rPr>
            <a:t>tidak</a:t>
          </a:r>
          <a:r>
            <a:rPr kumimoji="0" lang="en-US" sz="1800" b="0" i="0" u="none" strike="noStrike" kern="1200" cap="none" spc="-4" normalizeH="0" baseline="0" noProof="0" dirty="0">
              <a:ln>
                <a:noFill/>
              </a:ln>
              <a:solidFill>
                <a:schemeClr val="tx1"/>
              </a:solidFill>
              <a:effectLst/>
              <a:uLnTx/>
              <a:uFillTx/>
              <a:latin typeface="Calibri"/>
              <a:ea typeface="+mn-ea"/>
              <a:cs typeface="Microsoft Sans Serif"/>
            </a:rPr>
            <a:t> </a:t>
          </a:r>
          <a:r>
            <a:rPr kumimoji="0" lang="en-US" sz="1800" b="0" i="0" u="none" strike="noStrike" kern="1200" cap="none" spc="-4" normalizeH="0" baseline="0" noProof="0" dirty="0" err="1">
              <a:ln>
                <a:noFill/>
              </a:ln>
              <a:solidFill>
                <a:schemeClr val="tx1"/>
              </a:solidFill>
              <a:effectLst/>
              <a:uLnTx/>
              <a:uFillTx/>
              <a:latin typeface="Calibri"/>
              <a:ea typeface="+mn-ea"/>
              <a:cs typeface="Microsoft Sans Serif"/>
            </a:rPr>
            <a:t>berubah</a:t>
          </a:r>
          <a:r>
            <a:rPr kumimoji="0" lang="en-US" sz="1800" b="0" i="0" u="none" strike="noStrike" kern="1200" cap="none" spc="-4" normalizeH="0" baseline="0" noProof="0" dirty="0">
              <a:ln>
                <a:noFill/>
              </a:ln>
              <a:solidFill>
                <a:schemeClr val="tx1"/>
              </a:solidFill>
              <a:effectLst/>
              <a:uLnTx/>
              <a:uFillTx/>
              <a:latin typeface="Calibri"/>
              <a:ea typeface="+mn-ea"/>
              <a:cs typeface="Microsoft Sans Serif"/>
            </a:rPr>
            <a:t> </a:t>
          </a:r>
          <a:r>
            <a:rPr kumimoji="0" lang="en-US" sz="1800" b="0" i="0" u="none" strike="noStrike" kern="1200" cap="none" spc="-4" normalizeH="0" baseline="0" noProof="0" dirty="0" err="1">
              <a:ln>
                <a:noFill/>
              </a:ln>
              <a:solidFill>
                <a:schemeClr val="tx1"/>
              </a:solidFill>
              <a:effectLst/>
              <a:uLnTx/>
              <a:uFillTx/>
              <a:latin typeface="Calibri"/>
              <a:ea typeface="+mn-ea"/>
              <a:cs typeface="Microsoft Sans Serif"/>
            </a:rPr>
            <a:t>karena</a:t>
          </a:r>
          <a:r>
            <a:rPr kumimoji="0" lang="en-US" sz="1800" b="0" i="0" u="none" strike="noStrike" kern="1200" cap="none" spc="-4" normalizeH="0" baseline="0" noProof="0" dirty="0">
              <a:ln>
                <a:noFill/>
              </a:ln>
              <a:solidFill>
                <a:schemeClr val="tx1"/>
              </a:solidFill>
              <a:effectLst/>
              <a:uLnTx/>
              <a:uFillTx/>
              <a:latin typeface="Calibri"/>
              <a:ea typeface="+mn-ea"/>
              <a:cs typeface="Microsoft Sans Serif"/>
            </a:rPr>
            <a:t> </a:t>
          </a:r>
          <a:r>
            <a:rPr kumimoji="0" lang="en-US" sz="1800" b="0" i="0" u="none" strike="noStrike" kern="1200" cap="none" spc="-4" normalizeH="0" baseline="0" noProof="0" dirty="0" err="1">
              <a:ln>
                <a:noFill/>
              </a:ln>
              <a:solidFill>
                <a:schemeClr val="tx1"/>
              </a:solidFill>
              <a:effectLst/>
              <a:uLnTx/>
              <a:uFillTx/>
              <a:latin typeface="Calibri"/>
              <a:ea typeface="+mn-ea"/>
              <a:cs typeface="Microsoft Sans Serif"/>
            </a:rPr>
            <a:t>perubahan</a:t>
          </a:r>
          <a:r>
            <a:rPr kumimoji="0" lang="en-US" sz="1800" b="0" i="0" u="none" strike="noStrike" kern="1200" cap="none" spc="-4" normalizeH="0" baseline="0" noProof="0" dirty="0">
              <a:ln>
                <a:noFill/>
              </a:ln>
              <a:solidFill>
                <a:schemeClr val="tx1"/>
              </a:solidFill>
              <a:effectLst/>
              <a:uLnTx/>
              <a:uFillTx/>
              <a:latin typeface="Calibri"/>
              <a:ea typeface="+mn-ea"/>
              <a:cs typeface="Microsoft Sans Serif"/>
            </a:rPr>
            <a:t> </a:t>
          </a:r>
          <a:r>
            <a:rPr kumimoji="0" lang="en-US" sz="1800" b="0" i="0" u="none" strike="noStrike" kern="1200" cap="none" spc="-4" normalizeH="0" baseline="0" noProof="0" dirty="0" err="1">
              <a:ln>
                <a:noFill/>
              </a:ln>
              <a:solidFill>
                <a:schemeClr val="tx1"/>
              </a:solidFill>
              <a:effectLst/>
              <a:uLnTx/>
              <a:uFillTx/>
              <a:latin typeface="Calibri"/>
              <a:ea typeface="+mn-ea"/>
              <a:cs typeface="Microsoft Sans Serif"/>
            </a:rPr>
            <a:t>produksi</a:t>
          </a:r>
          <a:r>
            <a:rPr kumimoji="0" lang="en-US" sz="1800" b="0" i="0" u="none" strike="noStrike" kern="1200" cap="none" spc="-4" normalizeH="0" baseline="0" noProof="0" dirty="0">
              <a:ln>
                <a:noFill/>
              </a:ln>
              <a:solidFill>
                <a:schemeClr val="tx1"/>
              </a:solidFill>
              <a:effectLst/>
              <a:uLnTx/>
              <a:uFillTx/>
              <a:latin typeface="Calibri"/>
              <a:ea typeface="+mn-ea"/>
              <a:cs typeface="Microsoft Sans Serif"/>
            </a:rPr>
            <a:t>. </a:t>
          </a:r>
          <a:endParaRPr kumimoji="0" lang="en-US" sz="1800" b="0" i="0" u="none" strike="noStrike" kern="1200" cap="none" spc="-4" normalizeH="0" baseline="0" noProof="0" dirty="0">
            <a:ln>
              <a:noFill/>
            </a:ln>
            <a:solidFill>
              <a:schemeClr val="tx1"/>
            </a:solidFill>
            <a:effectLst/>
            <a:uLnTx/>
            <a:uFillTx/>
            <a:latin typeface="Calibri"/>
            <a:ea typeface="+mn-ea"/>
            <a:cs typeface="Comic Sans MS"/>
          </a:endParaRPr>
        </a:p>
        <a:p>
          <a:pPr marL="171450" lvl="1" indent="-171450" algn="l" defTabSz="800100" rtl="0">
            <a:lnSpc>
              <a:spcPct val="90000"/>
            </a:lnSpc>
            <a:spcBef>
              <a:spcPct val="0"/>
            </a:spcBef>
            <a:spcAft>
              <a:spcPct val="20000"/>
            </a:spcAft>
            <a:buChar char="•"/>
          </a:pPr>
          <a:r>
            <a:rPr kumimoji="0" lang="en-US" sz="1800" b="0" i="0" u="none" strike="noStrike" kern="1200" cap="none" spc="-4" normalizeH="0" baseline="0" noProof="0" dirty="0" err="1">
              <a:ln>
                <a:noFill/>
              </a:ln>
              <a:solidFill>
                <a:schemeClr val="tx1"/>
              </a:solidFill>
              <a:effectLst/>
              <a:uLnTx/>
              <a:uFillTx/>
              <a:latin typeface="Calibri"/>
              <a:ea typeface="+mn-ea"/>
              <a:cs typeface="Microsoft Sans Serif"/>
            </a:rPr>
            <a:t>Contohnya</a:t>
          </a:r>
          <a:r>
            <a:rPr kumimoji="0" lang="en-US" sz="1800" b="0" i="0" u="none" strike="noStrike" kern="1200" cap="none" spc="-4" normalizeH="0" baseline="0" noProof="0" dirty="0">
              <a:ln>
                <a:noFill/>
              </a:ln>
              <a:solidFill>
                <a:schemeClr val="tx1"/>
              </a:solidFill>
              <a:effectLst/>
              <a:uLnTx/>
              <a:uFillTx/>
              <a:latin typeface="Calibri"/>
              <a:ea typeface="+mn-ea"/>
              <a:cs typeface="Microsoft Sans Serif"/>
            </a:rPr>
            <a:t> </a:t>
          </a:r>
          <a:r>
            <a:rPr kumimoji="0" lang="en-US" sz="1800" b="0" i="0" u="none" strike="noStrike" kern="1200" cap="none" spc="-4" normalizeH="0" baseline="0" noProof="0" dirty="0" err="1">
              <a:ln>
                <a:noFill/>
              </a:ln>
              <a:solidFill>
                <a:schemeClr val="tx1"/>
              </a:solidFill>
              <a:effectLst/>
              <a:uLnTx/>
              <a:uFillTx/>
              <a:latin typeface="Calibri"/>
              <a:ea typeface="+mn-ea"/>
              <a:cs typeface="Microsoft Sans Serif"/>
            </a:rPr>
            <a:t>termasuk</a:t>
          </a:r>
          <a:r>
            <a:rPr kumimoji="0" lang="en-US" sz="1800" b="0" i="0" u="none" strike="noStrike" kern="1200" cap="none" spc="-4" normalizeH="0" baseline="0" noProof="0" dirty="0">
              <a:ln>
                <a:noFill/>
              </a:ln>
              <a:solidFill>
                <a:schemeClr val="tx1"/>
              </a:solidFill>
              <a:effectLst/>
              <a:uLnTx/>
              <a:uFillTx/>
              <a:latin typeface="Calibri"/>
              <a:ea typeface="+mn-ea"/>
              <a:cs typeface="Microsoft Sans Serif"/>
            </a:rPr>
            <a:t> </a:t>
          </a:r>
          <a:r>
            <a:rPr kumimoji="0" lang="en-US" sz="1800" b="0" i="0" u="none" strike="noStrike" kern="1200" cap="none" spc="-4" normalizeH="0" baseline="0" noProof="0" dirty="0" err="1">
              <a:ln>
                <a:noFill/>
              </a:ln>
              <a:solidFill>
                <a:schemeClr val="tx1"/>
              </a:solidFill>
              <a:effectLst/>
              <a:uLnTx/>
              <a:uFillTx/>
              <a:latin typeface="Calibri"/>
              <a:ea typeface="+mn-ea"/>
              <a:cs typeface="Microsoft Sans Serif"/>
            </a:rPr>
            <a:t>biaya</a:t>
          </a:r>
          <a:r>
            <a:rPr kumimoji="0" lang="en-US" sz="1800" b="0" i="0" u="none" strike="noStrike" kern="1200" cap="none" spc="-4" normalizeH="0" baseline="0" noProof="0" dirty="0">
              <a:ln>
                <a:noFill/>
              </a:ln>
              <a:solidFill>
                <a:schemeClr val="tx1"/>
              </a:solidFill>
              <a:effectLst/>
              <a:uLnTx/>
              <a:uFillTx/>
              <a:latin typeface="Calibri"/>
              <a:ea typeface="+mn-ea"/>
              <a:cs typeface="Microsoft Sans Serif"/>
            </a:rPr>
            <a:t> </a:t>
          </a:r>
          <a:r>
            <a:rPr kumimoji="0" lang="en-US" sz="1800" b="0" i="0" u="none" strike="noStrike" kern="1200" cap="none" spc="-4" normalizeH="0" baseline="0" noProof="0" dirty="0" err="1">
              <a:ln>
                <a:noFill/>
              </a:ln>
              <a:solidFill>
                <a:schemeClr val="tx1"/>
              </a:solidFill>
              <a:effectLst/>
              <a:uLnTx/>
              <a:uFillTx/>
              <a:latin typeface="Calibri"/>
              <a:ea typeface="+mn-ea"/>
              <a:cs typeface="Microsoft Sans Serif"/>
            </a:rPr>
            <a:t>pemasangan</a:t>
          </a:r>
          <a:r>
            <a:rPr kumimoji="0" lang="en-US" sz="1800" b="0" i="0" u="none" strike="noStrike" kern="1200" cap="none" spc="-4" normalizeH="0" baseline="0" noProof="0" dirty="0">
              <a:ln>
                <a:noFill/>
              </a:ln>
              <a:solidFill>
                <a:schemeClr val="tx1"/>
              </a:solidFill>
              <a:effectLst/>
              <a:uLnTx/>
              <a:uFillTx/>
              <a:latin typeface="Calibri"/>
              <a:ea typeface="+mn-ea"/>
              <a:cs typeface="Microsoft Sans Serif"/>
            </a:rPr>
            <a:t>, </a:t>
          </a:r>
          <a:r>
            <a:rPr kumimoji="0" lang="en-US" sz="1800" b="0" i="0" u="none" strike="noStrike" kern="1200" cap="none" spc="-4" normalizeH="0" baseline="0" noProof="0" dirty="0" err="1">
              <a:ln>
                <a:noFill/>
              </a:ln>
              <a:solidFill>
                <a:schemeClr val="tx1"/>
              </a:solidFill>
              <a:effectLst/>
              <a:uLnTx/>
              <a:uFillTx/>
              <a:latin typeface="Calibri"/>
              <a:ea typeface="+mn-ea"/>
              <a:cs typeface="Microsoft Sans Serif"/>
            </a:rPr>
            <a:t>sewa</a:t>
          </a:r>
          <a:r>
            <a:rPr kumimoji="0" lang="en-US" sz="1800" b="0" i="0" u="none" strike="noStrike" kern="1200" cap="none" spc="-4" normalizeH="0" baseline="0" noProof="0" dirty="0">
              <a:ln>
                <a:noFill/>
              </a:ln>
              <a:solidFill>
                <a:schemeClr val="tx1"/>
              </a:solidFill>
              <a:effectLst/>
              <a:uLnTx/>
              <a:uFillTx/>
              <a:latin typeface="Calibri"/>
              <a:ea typeface="+mn-ea"/>
              <a:cs typeface="Microsoft Sans Serif"/>
            </a:rPr>
            <a:t>, </a:t>
          </a:r>
          <a:r>
            <a:rPr kumimoji="0" lang="en-US" sz="1800" b="0" i="0" u="none" strike="noStrike" kern="1200" cap="none" spc="-4" normalizeH="0" baseline="0" noProof="0" dirty="0" err="1">
              <a:ln>
                <a:noFill/>
              </a:ln>
              <a:solidFill>
                <a:schemeClr val="tx1"/>
              </a:solidFill>
              <a:effectLst/>
              <a:uLnTx/>
              <a:uFillTx/>
              <a:latin typeface="Calibri"/>
              <a:ea typeface="+mn-ea"/>
              <a:cs typeface="Microsoft Sans Serif"/>
            </a:rPr>
            <a:t>utilitas</a:t>
          </a:r>
          <a:r>
            <a:rPr kumimoji="0" lang="en-US" sz="1800" b="0" i="0" u="none" strike="noStrike" kern="1200" cap="none" spc="-4" normalizeH="0" baseline="0" noProof="0" dirty="0">
              <a:ln>
                <a:noFill/>
              </a:ln>
              <a:solidFill>
                <a:schemeClr val="tx1"/>
              </a:solidFill>
              <a:effectLst/>
              <a:uLnTx/>
              <a:uFillTx/>
              <a:latin typeface="Calibri"/>
              <a:ea typeface="+mn-ea"/>
              <a:cs typeface="Microsoft Sans Serif"/>
            </a:rPr>
            <a:t>, </a:t>
          </a:r>
          <a:r>
            <a:rPr kumimoji="0" lang="en-US" sz="1800" b="0" i="0" u="none" strike="noStrike" kern="1200" cap="none" spc="-4" normalizeH="0" baseline="0" noProof="0" dirty="0" err="1">
              <a:ln>
                <a:noFill/>
              </a:ln>
              <a:solidFill>
                <a:schemeClr val="tx1"/>
              </a:solidFill>
              <a:effectLst/>
              <a:uLnTx/>
              <a:uFillTx/>
              <a:latin typeface="Calibri"/>
              <a:ea typeface="+mn-ea"/>
              <a:cs typeface="Microsoft Sans Serif"/>
            </a:rPr>
            <a:t>dll</a:t>
          </a:r>
          <a:r>
            <a:rPr kumimoji="0" lang="en-US" sz="1800" b="0" i="0" u="none" strike="noStrike" kern="1200" cap="none" spc="-4" normalizeH="0" baseline="0" noProof="0" dirty="0">
              <a:ln>
                <a:noFill/>
              </a:ln>
              <a:solidFill>
                <a:schemeClr val="tx1"/>
              </a:solidFill>
              <a:effectLst/>
              <a:uLnTx/>
              <a:uFillTx/>
              <a:latin typeface="Calibri"/>
              <a:ea typeface="+mn-ea"/>
              <a:cs typeface="Microsoft Sans Serif"/>
            </a:rPr>
            <a:t>.</a:t>
          </a:r>
          <a:endParaRPr kumimoji="0" lang="en-US" sz="1800" b="0" i="0" u="none" strike="noStrike" kern="1200" cap="none" spc="-4" normalizeH="0" baseline="0" noProof="0" dirty="0">
            <a:ln>
              <a:noFill/>
            </a:ln>
            <a:solidFill>
              <a:schemeClr val="tx1"/>
            </a:solidFill>
            <a:effectLst/>
            <a:uLnTx/>
            <a:uFillTx/>
            <a:latin typeface="Calibri"/>
            <a:ea typeface="+mn-ea"/>
            <a:cs typeface="Comic Sans MS"/>
          </a:endParaRPr>
        </a:p>
      </dsp:txBody>
      <dsp:txXfrm>
        <a:off x="0" y="2005716"/>
        <a:ext cx="9635318" cy="618930"/>
      </dsp:txXfrm>
    </dsp:sp>
    <dsp:sp modelId="{FDBC0759-66F2-467E-9369-200F1629760F}">
      <dsp:nvSpPr>
        <dsp:cNvPr id="0" name=""/>
        <dsp:cNvSpPr/>
      </dsp:nvSpPr>
      <dsp:spPr>
        <a:xfrm>
          <a:off x="0" y="2624646"/>
          <a:ext cx="9635318" cy="672750"/>
        </a:xfrm>
        <a:prstGeom prst="roundRect">
          <a:avLst/>
        </a:prstGeom>
        <a:solidFill>
          <a:schemeClr val="accent5">
            <a:hueOff val="-4902230"/>
            <a:satOff val="-6819"/>
            <a:lumOff val="-2615"/>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kumimoji="0" lang="en-US" sz="2300" b="0" i="0" u="none" strike="noStrike" kern="1200" cap="none" spc="-4" normalizeH="0" baseline="0" noProof="0" dirty="0">
              <a:ln>
                <a:noFill/>
              </a:ln>
              <a:solidFill>
                <a:schemeClr val="tx1"/>
              </a:solidFill>
              <a:effectLst/>
              <a:uLnTx/>
              <a:uFillTx/>
              <a:latin typeface="Calibri"/>
              <a:ea typeface="+mn-ea"/>
            </a:rPr>
            <a:t>Direct costs</a:t>
          </a:r>
          <a:endParaRPr lang="en-US" sz="2300" b="0" kern="1200" dirty="0">
            <a:solidFill>
              <a:schemeClr val="tx1"/>
            </a:solidFill>
          </a:endParaRPr>
        </a:p>
      </dsp:txBody>
      <dsp:txXfrm>
        <a:off x="32841" y="2657487"/>
        <a:ext cx="9569636" cy="607068"/>
      </dsp:txXfrm>
    </dsp:sp>
    <dsp:sp modelId="{638A3F7C-2F84-4F41-A838-3C971B8865CC}">
      <dsp:nvSpPr>
        <dsp:cNvPr id="0" name=""/>
        <dsp:cNvSpPr/>
      </dsp:nvSpPr>
      <dsp:spPr>
        <a:xfrm>
          <a:off x="0" y="3297396"/>
          <a:ext cx="9635318" cy="880785"/>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305921" tIns="29210" rIns="163576" bIns="29210" numCol="1" spcCol="1270" anchor="t" anchorCtr="0">
          <a:noAutofit/>
        </a:bodyPr>
        <a:lstStyle/>
        <a:p>
          <a:pPr marL="171450" lvl="1" indent="-171450" algn="l" defTabSz="800100">
            <a:lnSpc>
              <a:spcPct val="90000"/>
            </a:lnSpc>
            <a:spcBef>
              <a:spcPct val="0"/>
            </a:spcBef>
            <a:spcAft>
              <a:spcPct val="20000"/>
            </a:spcAft>
            <a:buChar char="•"/>
          </a:pPr>
          <a:r>
            <a:rPr kumimoji="0" lang="en-US" sz="1800" b="0" i="0" u="none" strike="noStrike" kern="1200" cap="none" spc="-4" normalizeH="0" baseline="0" noProof="0" dirty="0" err="1">
              <a:ln>
                <a:noFill/>
              </a:ln>
              <a:solidFill>
                <a:schemeClr val="tx1"/>
              </a:solidFill>
              <a:effectLst/>
              <a:uLnTx/>
              <a:uFillTx/>
              <a:latin typeface="Calibri"/>
              <a:ea typeface="+mn-ea"/>
            </a:rPr>
            <a:t>Biaya-biaya</a:t>
          </a:r>
          <a:r>
            <a:rPr kumimoji="0" lang="en-US" sz="1800" b="0" i="0" u="none" strike="noStrike" kern="1200" cap="none" spc="-4" normalizeH="0" baseline="0" noProof="0" dirty="0">
              <a:ln>
                <a:noFill/>
              </a:ln>
              <a:solidFill>
                <a:schemeClr val="tx1"/>
              </a:solidFill>
              <a:effectLst/>
              <a:uLnTx/>
              <a:uFillTx/>
              <a:latin typeface="Calibri"/>
              <a:ea typeface="+mn-ea"/>
            </a:rPr>
            <a:t> </a:t>
          </a:r>
          <a:r>
            <a:rPr kumimoji="0" lang="en-US" sz="1800" b="0" i="0" u="none" strike="noStrike" kern="1200" cap="none" spc="-4" normalizeH="0" baseline="0" noProof="0" dirty="0" err="1">
              <a:ln>
                <a:noFill/>
              </a:ln>
              <a:solidFill>
                <a:schemeClr val="tx1"/>
              </a:solidFill>
              <a:effectLst/>
              <a:uLnTx/>
              <a:uFillTx/>
              <a:latin typeface="Calibri"/>
              <a:ea typeface="+mn-ea"/>
            </a:rPr>
            <a:t>ini</a:t>
          </a:r>
          <a:r>
            <a:rPr kumimoji="0" lang="en-US" sz="1800" b="0" i="0" u="none" strike="noStrike" kern="1200" cap="none" spc="-4" normalizeH="0" baseline="0" noProof="0" dirty="0">
              <a:ln>
                <a:noFill/>
              </a:ln>
              <a:solidFill>
                <a:schemeClr val="tx1"/>
              </a:solidFill>
              <a:effectLst/>
              <a:uLnTx/>
              <a:uFillTx/>
              <a:latin typeface="Calibri"/>
              <a:ea typeface="+mn-ea"/>
            </a:rPr>
            <a:t> </a:t>
          </a:r>
          <a:r>
            <a:rPr kumimoji="0" lang="en-US" sz="1800" b="0" i="0" u="none" strike="noStrike" kern="1200" cap="none" spc="-4" normalizeH="0" baseline="0" noProof="0" dirty="0" err="1">
              <a:ln>
                <a:noFill/>
              </a:ln>
              <a:solidFill>
                <a:schemeClr val="tx1"/>
              </a:solidFill>
              <a:effectLst/>
              <a:uLnTx/>
              <a:uFillTx/>
              <a:latin typeface="Calibri"/>
              <a:ea typeface="+mn-ea"/>
            </a:rPr>
            <a:t>secara</a:t>
          </a:r>
          <a:r>
            <a:rPr kumimoji="0" lang="en-US" sz="1800" b="0" i="0" u="none" strike="noStrike" kern="1200" cap="none" spc="-4" normalizeH="0" baseline="0" noProof="0" dirty="0">
              <a:ln>
                <a:noFill/>
              </a:ln>
              <a:solidFill>
                <a:schemeClr val="tx1"/>
              </a:solidFill>
              <a:effectLst/>
              <a:uLnTx/>
              <a:uFillTx/>
              <a:latin typeface="Calibri"/>
              <a:ea typeface="+mn-ea"/>
            </a:rPr>
            <a:t> </a:t>
          </a:r>
          <a:r>
            <a:rPr kumimoji="0" lang="en-US" sz="1800" b="0" i="0" u="none" strike="noStrike" kern="1200" cap="none" spc="-4" normalizeH="0" baseline="0" noProof="0" dirty="0" err="1">
              <a:ln>
                <a:noFill/>
              </a:ln>
              <a:solidFill>
                <a:schemeClr val="tx1"/>
              </a:solidFill>
              <a:effectLst/>
              <a:uLnTx/>
              <a:uFillTx/>
              <a:latin typeface="Calibri"/>
              <a:ea typeface="+mn-ea"/>
            </a:rPr>
            <a:t>langsung</a:t>
          </a:r>
          <a:r>
            <a:rPr kumimoji="0" lang="en-US" sz="1800" b="0" i="0" u="none" strike="noStrike" kern="1200" cap="none" spc="-4" normalizeH="0" baseline="0" noProof="0" dirty="0">
              <a:ln>
                <a:noFill/>
              </a:ln>
              <a:solidFill>
                <a:schemeClr val="tx1"/>
              </a:solidFill>
              <a:effectLst/>
              <a:uLnTx/>
              <a:uFillTx/>
              <a:latin typeface="Calibri"/>
              <a:ea typeface="+mn-ea"/>
            </a:rPr>
            <a:t> </a:t>
          </a:r>
          <a:r>
            <a:rPr kumimoji="0" lang="en-US" sz="1800" b="0" i="0" u="none" strike="noStrike" kern="1200" cap="none" spc="-4" normalizeH="0" baseline="0" noProof="0" dirty="0" err="1">
              <a:ln>
                <a:noFill/>
              </a:ln>
              <a:solidFill>
                <a:schemeClr val="tx1"/>
              </a:solidFill>
              <a:effectLst/>
              <a:uLnTx/>
              <a:uFillTx/>
              <a:latin typeface="Calibri"/>
              <a:ea typeface="+mn-ea"/>
            </a:rPr>
            <a:t>dikaitkan</a:t>
          </a:r>
          <a:r>
            <a:rPr kumimoji="0" lang="en-US" sz="1800" b="0" i="0" u="none" strike="noStrike" kern="1200" cap="none" spc="-4" normalizeH="0" baseline="0" noProof="0" dirty="0">
              <a:ln>
                <a:noFill/>
              </a:ln>
              <a:solidFill>
                <a:schemeClr val="tx1"/>
              </a:solidFill>
              <a:effectLst/>
              <a:uLnTx/>
              <a:uFillTx/>
              <a:latin typeface="Calibri"/>
              <a:ea typeface="+mn-ea"/>
            </a:rPr>
            <a:t> </a:t>
          </a:r>
          <a:r>
            <a:rPr kumimoji="0" lang="en-US" sz="1800" b="0" i="0" u="none" strike="noStrike" kern="1200" cap="none" spc="-4" normalizeH="0" baseline="0" noProof="0" dirty="0" err="1">
              <a:ln>
                <a:noFill/>
              </a:ln>
              <a:solidFill>
                <a:schemeClr val="tx1"/>
              </a:solidFill>
              <a:effectLst/>
              <a:uLnTx/>
              <a:uFillTx/>
              <a:latin typeface="Calibri"/>
              <a:ea typeface="+mn-ea"/>
            </a:rPr>
            <a:t>dengan</a:t>
          </a:r>
          <a:r>
            <a:rPr kumimoji="0" lang="en-US" sz="1800" b="0" i="0" u="none" strike="noStrike" kern="1200" cap="none" spc="-4" normalizeH="0" baseline="0" noProof="0" dirty="0">
              <a:ln>
                <a:noFill/>
              </a:ln>
              <a:solidFill>
                <a:schemeClr val="tx1"/>
              </a:solidFill>
              <a:effectLst/>
              <a:uLnTx/>
              <a:uFillTx/>
              <a:latin typeface="Calibri"/>
              <a:ea typeface="+mn-ea"/>
            </a:rPr>
            <a:t> </a:t>
          </a:r>
          <a:r>
            <a:rPr kumimoji="0" lang="en-US" sz="1800" b="0" i="0" u="none" strike="noStrike" kern="1200" cap="none" spc="-4" normalizeH="0" baseline="0" noProof="0" dirty="0" err="1">
              <a:ln>
                <a:noFill/>
              </a:ln>
              <a:solidFill>
                <a:schemeClr val="tx1"/>
              </a:solidFill>
              <a:effectLst/>
              <a:uLnTx/>
              <a:uFillTx/>
              <a:latin typeface="Calibri"/>
              <a:ea typeface="+mn-ea"/>
            </a:rPr>
            <a:t>pekerjaan</a:t>
          </a:r>
          <a:r>
            <a:rPr kumimoji="0" lang="en-US" sz="1800" b="0" i="0" u="none" strike="noStrike" kern="1200" cap="none" spc="-4" normalizeH="0" baseline="0" noProof="0" dirty="0">
              <a:ln>
                <a:noFill/>
              </a:ln>
              <a:solidFill>
                <a:schemeClr val="tx1"/>
              </a:solidFill>
              <a:effectLst/>
              <a:uLnTx/>
              <a:uFillTx/>
              <a:latin typeface="Calibri"/>
              <a:ea typeface="+mn-ea"/>
            </a:rPr>
            <a:t> </a:t>
          </a:r>
          <a:r>
            <a:rPr kumimoji="0" lang="en-US" sz="1800" b="0" i="0" u="none" strike="noStrike" kern="1200" cap="none" spc="-4" normalizeH="0" baseline="0" noProof="0" dirty="0" err="1">
              <a:ln>
                <a:noFill/>
              </a:ln>
              <a:solidFill>
                <a:schemeClr val="tx1"/>
              </a:solidFill>
              <a:effectLst/>
              <a:uLnTx/>
              <a:uFillTx/>
              <a:latin typeface="Calibri"/>
              <a:ea typeface="+mn-ea"/>
            </a:rPr>
            <a:t>pada</a:t>
          </a:r>
          <a:r>
            <a:rPr kumimoji="0" lang="en-US" sz="1800" b="0" i="0" u="none" strike="noStrike" kern="1200" cap="none" spc="-4" normalizeH="0" baseline="0" noProof="0" dirty="0">
              <a:ln>
                <a:noFill/>
              </a:ln>
              <a:solidFill>
                <a:schemeClr val="tx1"/>
              </a:solidFill>
              <a:effectLst/>
              <a:uLnTx/>
              <a:uFillTx/>
              <a:latin typeface="Calibri"/>
              <a:ea typeface="+mn-ea"/>
            </a:rPr>
            <a:t> </a:t>
          </a:r>
          <a:r>
            <a:rPr kumimoji="0" lang="en-US" sz="1800" b="0" i="0" u="none" strike="noStrike" kern="1200" cap="none" spc="-4" normalizeH="0" baseline="0" noProof="0" dirty="0" err="1">
              <a:ln>
                <a:noFill/>
              </a:ln>
              <a:solidFill>
                <a:schemeClr val="tx1"/>
              </a:solidFill>
              <a:effectLst/>
              <a:uLnTx/>
              <a:uFillTx/>
              <a:latin typeface="Calibri"/>
              <a:ea typeface="+mn-ea"/>
            </a:rPr>
            <a:t>proyek</a:t>
          </a:r>
          <a:r>
            <a:rPr kumimoji="0" lang="en-US" sz="1800" b="0" i="0" u="none" strike="noStrike" kern="1200" cap="none" spc="-4" normalizeH="0" baseline="0" noProof="0" dirty="0">
              <a:ln>
                <a:noFill/>
              </a:ln>
              <a:solidFill>
                <a:schemeClr val="tx1"/>
              </a:solidFill>
              <a:effectLst/>
              <a:uLnTx/>
              <a:uFillTx/>
              <a:latin typeface="Calibri"/>
              <a:ea typeface="+mn-ea"/>
            </a:rPr>
            <a:t>. </a:t>
          </a:r>
          <a:endParaRPr lang="en-US" sz="1800" b="0" kern="1200" dirty="0">
            <a:solidFill>
              <a:schemeClr val="tx1"/>
            </a:solidFill>
          </a:endParaRPr>
        </a:p>
        <a:p>
          <a:pPr marL="171450" lvl="1" indent="-171450" algn="l" defTabSz="800100">
            <a:lnSpc>
              <a:spcPct val="90000"/>
            </a:lnSpc>
            <a:spcBef>
              <a:spcPct val="0"/>
            </a:spcBef>
            <a:spcAft>
              <a:spcPct val="20000"/>
            </a:spcAft>
            <a:buChar char="•"/>
          </a:pPr>
          <a:r>
            <a:rPr kumimoji="0" lang="en-US" sz="1800" b="0" i="0" u="none" strike="noStrike" kern="1200" cap="none" spc="-4" normalizeH="0" baseline="0" noProof="0" dirty="0" err="1">
              <a:ln>
                <a:noFill/>
              </a:ln>
              <a:solidFill>
                <a:schemeClr val="tx1"/>
              </a:solidFill>
              <a:effectLst/>
              <a:uLnTx/>
              <a:uFillTx/>
              <a:latin typeface="Calibri"/>
              <a:ea typeface="+mn-ea"/>
            </a:rPr>
            <a:t>Contohnya</a:t>
          </a:r>
          <a:r>
            <a:rPr kumimoji="0" lang="en-US" sz="1800" b="0" i="0" u="none" strike="noStrike" kern="1200" cap="none" spc="-4" normalizeH="0" baseline="0" noProof="0" dirty="0">
              <a:ln>
                <a:noFill/>
              </a:ln>
              <a:solidFill>
                <a:schemeClr val="tx1"/>
              </a:solidFill>
              <a:effectLst/>
              <a:uLnTx/>
              <a:uFillTx/>
              <a:latin typeface="Calibri"/>
              <a:ea typeface="+mn-ea"/>
            </a:rPr>
            <a:t> </a:t>
          </a:r>
          <a:r>
            <a:rPr kumimoji="0" lang="en-US" sz="1800" b="0" i="0" u="none" strike="noStrike" kern="1200" cap="none" spc="-4" normalizeH="0" baseline="0" noProof="0" dirty="0" err="1">
              <a:ln>
                <a:noFill/>
              </a:ln>
              <a:solidFill>
                <a:schemeClr val="tx1"/>
              </a:solidFill>
              <a:effectLst/>
              <a:uLnTx/>
              <a:uFillTx/>
              <a:latin typeface="Calibri"/>
              <a:ea typeface="+mn-ea"/>
            </a:rPr>
            <a:t>adalah</a:t>
          </a:r>
          <a:r>
            <a:rPr kumimoji="0" lang="en-US" sz="1800" b="0" i="0" u="none" strike="noStrike" kern="1200" cap="none" spc="-4" normalizeH="0" baseline="0" noProof="0" dirty="0">
              <a:ln>
                <a:noFill/>
              </a:ln>
              <a:solidFill>
                <a:schemeClr val="tx1"/>
              </a:solidFill>
              <a:effectLst/>
              <a:uLnTx/>
              <a:uFillTx/>
              <a:latin typeface="Calibri"/>
              <a:ea typeface="+mn-ea"/>
            </a:rPr>
            <a:t> </a:t>
          </a:r>
          <a:r>
            <a:rPr kumimoji="0" lang="en-US" sz="1800" b="0" i="0" u="none" strike="noStrike" kern="1200" cap="none" spc="-4" normalizeH="0" baseline="0" noProof="0" dirty="0" err="1">
              <a:ln>
                <a:noFill/>
              </a:ln>
              <a:solidFill>
                <a:schemeClr val="tx1"/>
              </a:solidFill>
              <a:effectLst/>
              <a:uLnTx/>
              <a:uFillTx/>
              <a:latin typeface="Calibri"/>
              <a:ea typeface="+mn-ea"/>
            </a:rPr>
            <a:t>Upah</a:t>
          </a:r>
          <a:r>
            <a:rPr kumimoji="0" lang="en-US" sz="1800" b="0" i="0" u="none" strike="noStrike" kern="1200" cap="none" spc="-4" normalizeH="0" baseline="0" noProof="0" dirty="0">
              <a:ln>
                <a:noFill/>
              </a:ln>
              <a:solidFill>
                <a:schemeClr val="tx1"/>
              </a:solidFill>
              <a:effectLst/>
              <a:uLnTx/>
              <a:uFillTx/>
              <a:latin typeface="Calibri"/>
              <a:ea typeface="+mn-ea"/>
            </a:rPr>
            <a:t> </a:t>
          </a:r>
          <a:r>
            <a:rPr kumimoji="0" lang="en-US" sz="1800" b="0" i="0" u="none" strike="noStrike" kern="1200" cap="none" spc="-4" normalizeH="0" baseline="0" noProof="0" dirty="0" err="1">
              <a:ln>
                <a:noFill/>
              </a:ln>
              <a:solidFill>
                <a:schemeClr val="tx1"/>
              </a:solidFill>
              <a:effectLst/>
              <a:uLnTx/>
              <a:uFillTx/>
              <a:latin typeface="Calibri"/>
              <a:ea typeface="+mn-ea"/>
            </a:rPr>
            <a:t>tim</a:t>
          </a:r>
          <a:r>
            <a:rPr kumimoji="0" lang="en-US" sz="1800" b="0" i="0" u="none" strike="noStrike" kern="1200" cap="none" spc="-4" normalizeH="0" baseline="0" noProof="0" dirty="0">
              <a:ln>
                <a:noFill/>
              </a:ln>
              <a:solidFill>
                <a:schemeClr val="tx1"/>
              </a:solidFill>
              <a:effectLst/>
              <a:uLnTx/>
              <a:uFillTx/>
              <a:latin typeface="Calibri"/>
              <a:ea typeface="+mn-ea"/>
            </a:rPr>
            <a:t>, </a:t>
          </a:r>
          <a:r>
            <a:rPr kumimoji="0" lang="en-US" sz="1800" b="0" i="0" u="none" strike="noStrike" kern="1200" cap="none" spc="-4" normalizeH="0" baseline="0" noProof="0" dirty="0" err="1">
              <a:ln>
                <a:noFill/>
              </a:ln>
              <a:solidFill>
                <a:schemeClr val="tx1"/>
              </a:solidFill>
              <a:effectLst/>
              <a:uLnTx/>
              <a:uFillTx/>
              <a:latin typeface="Calibri"/>
              <a:ea typeface="+mn-ea"/>
            </a:rPr>
            <a:t>perjalanan</a:t>
          </a:r>
          <a:r>
            <a:rPr kumimoji="0" lang="en-US" sz="1800" b="0" i="0" u="none" strike="noStrike" kern="1200" cap="none" spc="-4" normalizeH="0" baseline="0" noProof="0" dirty="0">
              <a:ln>
                <a:noFill/>
              </a:ln>
              <a:solidFill>
                <a:schemeClr val="tx1"/>
              </a:solidFill>
              <a:effectLst/>
              <a:uLnTx/>
              <a:uFillTx/>
              <a:latin typeface="Calibri"/>
              <a:ea typeface="+mn-ea"/>
            </a:rPr>
            <a:t> </a:t>
          </a:r>
          <a:r>
            <a:rPr kumimoji="0" lang="en-US" sz="1800" b="0" i="0" u="none" strike="noStrike" kern="1200" cap="none" spc="-4" normalizeH="0" baseline="0" noProof="0" dirty="0" err="1">
              <a:ln>
                <a:noFill/>
              </a:ln>
              <a:solidFill>
                <a:schemeClr val="tx1"/>
              </a:solidFill>
              <a:effectLst/>
              <a:uLnTx/>
              <a:uFillTx/>
              <a:latin typeface="Calibri"/>
              <a:ea typeface="+mn-ea"/>
            </a:rPr>
            <a:t>tim</a:t>
          </a:r>
          <a:r>
            <a:rPr kumimoji="0" lang="en-US" sz="1800" b="0" i="0" u="none" strike="noStrike" kern="1200" cap="none" spc="-4" normalizeH="0" baseline="0" noProof="0" dirty="0">
              <a:ln>
                <a:noFill/>
              </a:ln>
              <a:solidFill>
                <a:schemeClr val="tx1"/>
              </a:solidFill>
              <a:effectLst/>
              <a:uLnTx/>
              <a:uFillTx/>
              <a:latin typeface="Calibri"/>
              <a:ea typeface="+mn-ea"/>
            </a:rPr>
            <a:t> </a:t>
          </a:r>
          <a:r>
            <a:rPr kumimoji="0" lang="en-US" sz="1800" b="0" i="0" u="none" strike="noStrike" kern="1200" cap="none" spc="-4" normalizeH="0" baseline="0" noProof="0" dirty="0" err="1">
              <a:ln>
                <a:noFill/>
              </a:ln>
              <a:solidFill>
                <a:schemeClr val="tx1"/>
              </a:solidFill>
              <a:effectLst/>
              <a:uLnTx/>
              <a:uFillTx/>
              <a:latin typeface="Calibri"/>
              <a:ea typeface="+mn-ea"/>
            </a:rPr>
            <a:t>dan</a:t>
          </a:r>
          <a:r>
            <a:rPr kumimoji="0" lang="en-US" sz="1800" b="0" i="0" u="none" strike="noStrike" kern="1200" cap="none" spc="-4" normalizeH="0" baseline="0" noProof="0" dirty="0">
              <a:ln>
                <a:noFill/>
              </a:ln>
              <a:solidFill>
                <a:schemeClr val="tx1"/>
              </a:solidFill>
              <a:effectLst/>
              <a:uLnTx/>
              <a:uFillTx/>
              <a:latin typeface="Calibri"/>
              <a:ea typeface="+mn-ea"/>
            </a:rPr>
            <a:t> </a:t>
          </a:r>
          <a:r>
            <a:rPr kumimoji="0" lang="en-US" sz="1800" b="0" i="0" u="none" strike="noStrike" kern="1200" cap="none" spc="-4" normalizeH="0" baseline="0" noProof="0" dirty="0" err="1">
              <a:ln>
                <a:noFill/>
              </a:ln>
              <a:solidFill>
                <a:schemeClr val="tx1"/>
              </a:solidFill>
              <a:effectLst/>
              <a:uLnTx/>
              <a:uFillTx/>
              <a:latin typeface="Calibri"/>
              <a:ea typeface="+mn-ea"/>
            </a:rPr>
            <a:t>biaya</a:t>
          </a:r>
          <a:r>
            <a:rPr kumimoji="0" lang="en-US" sz="1800" b="0" i="0" u="none" strike="noStrike" kern="1200" cap="none" spc="-4" normalizeH="0" baseline="0" noProof="0" dirty="0">
              <a:ln>
                <a:noFill/>
              </a:ln>
              <a:solidFill>
                <a:schemeClr val="tx1"/>
              </a:solidFill>
              <a:effectLst/>
              <a:uLnTx/>
              <a:uFillTx/>
              <a:latin typeface="Calibri"/>
              <a:ea typeface="+mn-ea"/>
            </a:rPr>
            <a:t> </a:t>
          </a:r>
          <a:r>
            <a:rPr kumimoji="0" lang="en-US" sz="1800" b="0" i="0" u="none" strike="noStrike" kern="1200" cap="none" spc="-4" normalizeH="0" baseline="0" noProof="0" dirty="0" err="1">
              <a:ln>
                <a:noFill/>
              </a:ln>
              <a:solidFill>
                <a:schemeClr val="tx1"/>
              </a:solidFill>
              <a:effectLst/>
              <a:uLnTx/>
              <a:uFillTx/>
              <a:latin typeface="Calibri"/>
              <a:ea typeface="+mn-ea"/>
            </a:rPr>
            <a:t>pengakuan</a:t>
          </a:r>
          <a:r>
            <a:rPr kumimoji="0" lang="en-US" sz="1800" b="0" i="0" u="none" strike="noStrike" kern="1200" cap="none" spc="-4" normalizeH="0" baseline="0" noProof="0" dirty="0">
              <a:ln>
                <a:noFill/>
              </a:ln>
              <a:solidFill>
                <a:schemeClr val="tx1"/>
              </a:solidFill>
              <a:effectLst/>
              <a:uLnTx/>
              <a:uFillTx/>
              <a:latin typeface="Calibri"/>
              <a:ea typeface="+mn-ea"/>
            </a:rPr>
            <a:t>, </a:t>
          </a:r>
          <a:r>
            <a:rPr kumimoji="0" lang="en-US" sz="1800" b="0" i="0" u="none" strike="noStrike" kern="1200" cap="none" spc="-4" normalizeH="0" baseline="0" noProof="0" dirty="0" err="1">
              <a:ln>
                <a:noFill/>
              </a:ln>
              <a:solidFill>
                <a:schemeClr val="tx1"/>
              </a:solidFill>
              <a:effectLst/>
              <a:uLnTx/>
              <a:uFillTx/>
              <a:latin typeface="Calibri"/>
              <a:ea typeface="+mn-ea"/>
            </a:rPr>
            <a:t>dan</a:t>
          </a:r>
          <a:r>
            <a:rPr kumimoji="0" lang="en-US" sz="1800" b="0" i="0" u="none" strike="noStrike" kern="1200" cap="none" spc="-4" normalizeH="0" baseline="0" noProof="0" dirty="0">
              <a:ln>
                <a:noFill/>
              </a:ln>
              <a:solidFill>
                <a:schemeClr val="tx1"/>
              </a:solidFill>
              <a:effectLst/>
              <a:uLnTx/>
              <a:uFillTx/>
              <a:latin typeface="Calibri"/>
              <a:ea typeface="+mn-ea"/>
            </a:rPr>
            <a:t> </a:t>
          </a:r>
          <a:r>
            <a:rPr kumimoji="0" lang="en-US" sz="1800" b="0" i="0" u="none" strike="noStrike" kern="1200" cap="none" spc="-4" normalizeH="0" baseline="0" noProof="0" dirty="0" err="1">
              <a:ln>
                <a:noFill/>
              </a:ln>
              <a:solidFill>
                <a:schemeClr val="tx1"/>
              </a:solidFill>
              <a:effectLst/>
              <a:uLnTx/>
              <a:uFillTx/>
              <a:latin typeface="Calibri"/>
              <a:ea typeface="+mn-ea"/>
            </a:rPr>
            <a:t>biaya</a:t>
          </a:r>
          <a:r>
            <a:rPr kumimoji="0" lang="en-US" sz="1800" b="0" i="0" u="none" strike="noStrike" kern="1200" cap="none" spc="-4" normalizeH="0" baseline="0" noProof="0" dirty="0">
              <a:ln>
                <a:noFill/>
              </a:ln>
              <a:solidFill>
                <a:schemeClr val="tx1"/>
              </a:solidFill>
              <a:effectLst/>
              <a:uLnTx/>
              <a:uFillTx/>
              <a:latin typeface="Calibri"/>
              <a:ea typeface="+mn-ea"/>
            </a:rPr>
            <a:t> </a:t>
          </a:r>
          <a:r>
            <a:rPr kumimoji="0" lang="en-US" sz="1800" b="0" i="0" u="none" strike="noStrike" kern="1200" cap="none" spc="-4" normalizeH="0" baseline="0" noProof="0" dirty="0" err="1">
              <a:ln>
                <a:noFill/>
              </a:ln>
              <a:solidFill>
                <a:schemeClr val="tx1"/>
              </a:solidFill>
              <a:effectLst/>
              <a:uLnTx/>
              <a:uFillTx/>
              <a:latin typeface="Calibri"/>
              <a:ea typeface="+mn-ea"/>
            </a:rPr>
            <a:t>bahan</a:t>
          </a:r>
          <a:r>
            <a:rPr kumimoji="0" lang="en-US" sz="1800" b="0" i="0" u="none" strike="noStrike" kern="1200" cap="none" spc="-4" normalizeH="0" baseline="0" noProof="0" dirty="0">
              <a:ln>
                <a:noFill/>
              </a:ln>
              <a:solidFill>
                <a:schemeClr val="tx1"/>
              </a:solidFill>
              <a:effectLst/>
              <a:uLnTx/>
              <a:uFillTx/>
              <a:latin typeface="Calibri"/>
              <a:ea typeface="+mn-ea"/>
            </a:rPr>
            <a:t> yang </a:t>
          </a:r>
          <a:r>
            <a:rPr kumimoji="0" lang="en-US" sz="1800" b="0" i="0" u="none" strike="noStrike" kern="1200" cap="none" spc="-4" normalizeH="0" baseline="0" noProof="0" dirty="0" err="1">
              <a:ln>
                <a:noFill/>
              </a:ln>
              <a:solidFill>
                <a:schemeClr val="tx1"/>
              </a:solidFill>
              <a:effectLst/>
              <a:uLnTx/>
              <a:uFillTx/>
              <a:latin typeface="Calibri"/>
              <a:ea typeface="+mn-ea"/>
            </a:rPr>
            <a:t>digunakan</a:t>
          </a:r>
          <a:r>
            <a:rPr kumimoji="0" lang="en-US" sz="1800" b="0" i="0" u="none" strike="noStrike" kern="1200" cap="none" spc="-4" normalizeH="0" baseline="0" noProof="0" dirty="0">
              <a:ln>
                <a:noFill/>
              </a:ln>
              <a:solidFill>
                <a:schemeClr val="tx1"/>
              </a:solidFill>
              <a:effectLst/>
              <a:uLnTx/>
              <a:uFillTx/>
              <a:latin typeface="Calibri"/>
              <a:ea typeface="+mn-ea"/>
            </a:rPr>
            <a:t> </a:t>
          </a:r>
          <a:r>
            <a:rPr kumimoji="0" lang="en-US" sz="1800" b="0" i="0" u="none" strike="noStrike" kern="1200" cap="none" spc="-4" normalizeH="0" baseline="0" noProof="0" dirty="0" err="1">
              <a:ln>
                <a:noFill/>
              </a:ln>
              <a:solidFill>
                <a:schemeClr val="tx1"/>
              </a:solidFill>
              <a:effectLst/>
              <a:uLnTx/>
              <a:uFillTx/>
              <a:latin typeface="Calibri"/>
              <a:ea typeface="+mn-ea"/>
            </a:rPr>
            <a:t>pada</a:t>
          </a:r>
          <a:r>
            <a:rPr kumimoji="0" lang="en-US" sz="1800" b="0" i="0" u="none" strike="noStrike" kern="1200" cap="none" spc="-4" normalizeH="0" baseline="0" noProof="0" dirty="0">
              <a:ln>
                <a:noFill/>
              </a:ln>
              <a:solidFill>
                <a:schemeClr val="tx1"/>
              </a:solidFill>
              <a:effectLst/>
              <a:uLnTx/>
              <a:uFillTx/>
              <a:latin typeface="Calibri"/>
              <a:ea typeface="+mn-ea"/>
            </a:rPr>
            <a:t> </a:t>
          </a:r>
          <a:r>
            <a:rPr kumimoji="0" lang="en-US" sz="1800" b="0" i="0" u="none" strike="noStrike" kern="1200" cap="none" spc="-4" normalizeH="0" baseline="0" noProof="0" dirty="0" err="1">
              <a:ln>
                <a:noFill/>
              </a:ln>
              <a:solidFill>
                <a:schemeClr val="tx1"/>
              </a:solidFill>
              <a:effectLst/>
              <a:uLnTx/>
              <a:uFillTx/>
              <a:latin typeface="Calibri"/>
              <a:ea typeface="+mn-ea"/>
            </a:rPr>
            <a:t>proyek</a:t>
          </a:r>
          <a:r>
            <a:rPr kumimoji="0" lang="en-US" sz="1800" b="0" i="0" u="none" strike="noStrike" kern="1200" cap="none" spc="-4" normalizeH="0" baseline="0" noProof="0" dirty="0">
              <a:ln>
                <a:noFill/>
              </a:ln>
              <a:solidFill>
                <a:schemeClr val="tx1"/>
              </a:solidFill>
              <a:effectLst/>
              <a:uLnTx/>
              <a:uFillTx/>
              <a:latin typeface="Calibri"/>
              <a:ea typeface="+mn-ea"/>
            </a:rPr>
            <a:t>.</a:t>
          </a:r>
          <a:endParaRPr lang="en-US" sz="1800" b="0" kern="1200" dirty="0">
            <a:solidFill>
              <a:schemeClr val="tx1"/>
            </a:solidFill>
          </a:endParaRPr>
        </a:p>
      </dsp:txBody>
      <dsp:txXfrm>
        <a:off x="0" y="3297396"/>
        <a:ext cx="9635318" cy="880785"/>
      </dsp:txXfrm>
    </dsp:sp>
    <dsp:sp modelId="{B3D7B2DC-C1EC-4505-999D-EB46CB1444AC}">
      <dsp:nvSpPr>
        <dsp:cNvPr id="0" name=""/>
        <dsp:cNvSpPr/>
      </dsp:nvSpPr>
      <dsp:spPr>
        <a:xfrm>
          <a:off x="0" y="4178181"/>
          <a:ext cx="9635318" cy="672750"/>
        </a:xfrm>
        <a:prstGeom prst="roundRect">
          <a:avLst/>
        </a:prstGeom>
        <a:solidFill>
          <a:schemeClr val="accent5">
            <a:hueOff val="-7353344"/>
            <a:satOff val="-10228"/>
            <a:lumOff val="-392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kern="1200" dirty="0">
              <a:solidFill>
                <a:schemeClr val="tx1"/>
              </a:solidFill>
            </a:rPr>
            <a:t>Indirect costs</a:t>
          </a:r>
        </a:p>
      </dsp:txBody>
      <dsp:txXfrm>
        <a:off x="32841" y="4211022"/>
        <a:ext cx="9569636" cy="607068"/>
      </dsp:txXfrm>
    </dsp:sp>
    <dsp:sp modelId="{532889B1-B716-437B-9ABC-331891505C9F}">
      <dsp:nvSpPr>
        <dsp:cNvPr id="0" name=""/>
        <dsp:cNvSpPr/>
      </dsp:nvSpPr>
      <dsp:spPr>
        <a:xfrm>
          <a:off x="0" y="4850931"/>
          <a:ext cx="9635318" cy="880785"/>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305921"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b="0" kern="1200" dirty="0" err="1">
              <a:solidFill>
                <a:schemeClr val="tx1"/>
              </a:solidFill>
            </a:rPr>
            <a:t>Biaya</a:t>
          </a:r>
          <a:r>
            <a:rPr lang="en-US" sz="1800" b="0" kern="1200" dirty="0">
              <a:solidFill>
                <a:schemeClr val="tx1"/>
              </a:solidFill>
            </a:rPr>
            <a:t> </a:t>
          </a:r>
          <a:r>
            <a:rPr lang="en-US" sz="1800" b="0" kern="1200" dirty="0" err="1">
              <a:solidFill>
                <a:schemeClr val="tx1"/>
              </a:solidFill>
            </a:rPr>
            <a:t>tidak</a:t>
          </a:r>
          <a:r>
            <a:rPr lang="en-US" sz="1800" b="0" kern="1200" dirty="0">
              <a:solidFill>
                <a:schemeClr val="tx1"/>
              </a:solidFill>
            </a:rPr>
            <a:t> </a:t>
          </a:r>
          <a:r>
            <a:rPr lang="en-US" sz="1800" b="0" kern="1200" dirty="0" err="1">
              <a:solidFill>
                <a:schemeClr val="tx1"/>
              </a:solidFill>
            </a:rPr>
            <a:t>langsung</a:t>
          </a:r>
          <a:r>
            <a:rPr lang="en-US" sz="1800" b="0" kern="1200" dirty="0">
              <a:solidFill>
                <a:schemeClr val="tx1"/>
              </a:solidFill>
            </a:rPr>
            <a:t> </a:t>
          </a:r>
          <a:r>
            <a:rPr lang="en-US" sz="1800" b="0" kern="1200" dirty="0" err="1">
              <a:solidFill>
                <a:schemeClr val="tx1"/>
              </a:solidFill>
            </a:rPr>
            <a:t>adalah</a:t>
          </a:r>
          <a:r>
            <a:rPr lang="en-US" sz="1800" b="0" kern="1200" dirty="0">
              <a:solidFill>
                <a:schemeClr val="tx1"/>
              </a:solidFill>
            </a:rPr>
            <a:t> </a:t>
          </a:r>
          <a:r>
            <a:rPr lang="en-US" sz="1800" b="0" kern="1200" dirty="0" err="1">
              <a:solidFill>
                <a:schemeClr val="tx1"/>
              </a:solidFill>
            </a:rPr>
            <a:t>barang</a:t>
          </a:r>
          <a:r>
            <a:rPr lang="en-US" sz="1800" b="0" kern="1200" dirty="0">
              <a:solidFill>
                <a:schemeClr val="tx1"/>
              </a:solidFill>
            </a:rPr>
            <a:t> overhead </a:t>
          </a:r>
          <a:r>
            <a:rPr lang="en-US" sz="1800" b="0" kern="1200" dirty="0" err="1">
              <a:solidFill>
                <a:schemeClr val="tx1"/>
              </a:solidFill>
            </a:rPr>
            <a:t>atau</a:t>
          </a:r>
          <a:r>
            <a:rPr lang="en-US" sz="1800" b="0" kern="1200" dirty="0">
              <a:solidFill>
                <a:schemeClr val="tx1"/>
              </a:solidFill>
            </a:rPr>
            <a:t> </a:t>
          </a:r>
          <a:r>
            <a:rPr lang="en-US" sz="1800" b="0" kern="1200" dirty="0" err="1">
              <a:solidFill>
                <a:schemeClr val="tx1"/>
              </a:solidFill>
            </a:rPr>
            <a:t>biaya</a:t>
          </a:r>
          <a:r>
            <a:rPr lang="en-US" sz="1800" b="0" kern="1200" dirty="0">
              <a:solidFill>
                <a:schemeClr val="tx1"/>
              </a:solidFill>
            </a:rPr>
            <a:t> yang </a:t>
          </a:r>
          <a:r>
            <a:rPr lang="en-US" sz="1800" b="0" kern="1200" dirty="0" err="1">
              <a:solidFill>
                <a:schemeClr val="tx1"/>
              </a:solidFill>
            </a:rPr>
            <a:t>dikeluarkan</a:t>
          </a:r>
          <a:r>
            <a:rPr lang="en-US" sz="1800" b="0" kern="1200" dirty="0">
              <a:solidFill>
                <a:schemeClr val="tx1"/>
              </a:solidFill>
            </a:rPr>
            <a:t> </a:t>
          </a:r>
          <a:r>
            <a:rPr lang="en-US" sz="1800" b="0" kern="1200" dirty="0" err="1">
              <a:solidFill>
                <a:schemeClr val="tx1"/>
              </a:solidFill>
            </a:rPr>
            <a:t>untuk</a:t>
          </a:r>
          <a:r>
            <a:rPr lang="en-US" sz="1800" b="0" kern="1200" dirty="0">
              <a:solidFill>
                <a:schemeClr val="tx1"/>
              </a:solidFill>
            </a:rPr>
            <a:t> </a:t>
          </a:r>
          <a:r>
            <a:rPr lang="en-US" sz="1800" b="0" kern="1200" dirty="0" err="1">
              <a:solidFill>
                <a:schemeClr val="tx1"/>
              </a:solidFill>
            </a:rPr>
            <a:t>kepentingan</a:t>
          </a:r>
          <a:r>
            <a:rPr lang="en-US" sz="1800" b="0" kern="1200" dirty="0">
              <a:solidFill>
                <a:schemeClr val="tx1"/>
              </a:solidFill>
            </a:rPr>
            <a:t> </a:t>
          </a:r>
          <a:r>
            <a:rPr lang="en-US" sz="1800" b="0" kern="1200" dirty="0" err="1">
              <a:solidFill>
                <a:schemeClr val="tx1"/>
              </a:solidFill>
            </a:rPr>
            <a:t>lebih</a:t>
          </a:r>
          <a:r>
            <a:rPr lang="en-US" sz="1800" b="0" kern="1200" dirty="0">
              <a:solidFill>
                <a:schemeClr val="tx1"/>
              </a:solidFill>
            </a:rPr>
            <a:t> </a:t>
          </a:r>
          <a:r>
            <a:rPr lang="en-US" sz="1800" b="0" kern="1200" dirty="0" err="1">
              <a:solidFill>
                <a:schemeClr val="tx1"/>
              </a:solidFill>
            </a:rPr>
            <a:t>dari</a:t>
          </a:r>
          <a:r>
            <a:rPr lang="en-US" sz="1800" b="0" kern="1200" dirty="0">
              <a:solidFill>
                <a:schemeClr val="tx1"/>
              </a:solidFill>
            </a:rPr>
            <a:t> </a:t>
          </a:r>
          <a:r>
            <a:rPr lang="en-US" sz="1800" b="0" kern="1200" dirty="0" err="1">
              <a:solidFill>
                <a:schemeClr val="tx1"/>
              </a:solidFill>
            </a:rPr>
            <a:t>satu</a:t>
          </a:r>
          <a:r>
            <a:rPr lang="en-US" sz="1800" b="0" kern="1200" dirty="0">
              <a:solidFill>
                <a:schemeClr val="tx1"/>
              </a:solidFill>
            </a:rPr>
            <a:t> </a:t>
          </a:r>
          <a:r>
            <a:rPr lang="es-ES" sz="1800" b="0" kern="1200" dirty="0" err="1">
              <a:solidFill>
                <a:schemeClr val="tx1"/>
              </a:solidFill>
            </a:rPr>
            <a:t>proyek</a:t>
          </a:r>
          <a:r>
            <a:rPr lang="es-ES" sz="1800" b="0" kern="1200" dirty="0">
              <a:solidFill>
                <a:schemeClr val="tx1"/>
              </a:solidFill>
            </a:rPr>
            <a:t>. </a:t>
          </a:r>
          <a:endParaRPr lang="en-US" sz="1800" b="0" kern="1200" dirty="0">
            <a:solidFill>
              <a:schemeClr val="tx1"/>
            </a:solidFill>
          </a:endParaRPr>
        </a:p>
        <a:p>
          <a:pPr marL="171450" lvl="1" indent="-171450" algn="l" defTabSz="800100">
            <a:lnSpc>
              <a:spcPct val="90000"/>
            </a:lnSpc>
            <a:spcBef>
              <a:spcPct val="0"/>
            </a:spcBef>
            <a:spcAft>
              <a:spcPct val="20000"/>
            </a:spcAft>
            <a:buChar char="•"/>
          </a:pPr>
          <a:r>
            <a:rPr lang="es-ES" sz="1800" b="0" kern="1200" dirty="0" err="1">
              <a:solidFill>
                <a:schemeClr val="tx1"/>
              </a:solidFill>
            </a:rPr>
            <a:t>Contohnya</a:t>
          </a:r>
          <a:r>
            <a:rPr lang="es-ES" sz="1800" b="0" kern="1200" dirty="0">
              <a:solidFill>
                <a:schemeClr val="tx1"/>
              </a:solidFill>
            </a:rPr>
            <a:t> </a:t>
          </a:r>
          <a:r>
            <a:rPr lang="es-ES" sz="1800" b="0" kern="1200" dirty="0" err="1">
              <a:solidFill>
                <a:schemeClr val="tx1"/>
              </a:solidFill>
            </a:rPr>
            <a:t>termasuk</a:t>
          </a:r>
          <a:r>
            <a:rPr lang="es-ES" sz="1800" b="0" kern="1200" dirty="0">
              <a:solidFill>
                <a:schemeClr val="tx1"/>
              </a:solidFill>
            </a:rPr>
            <a:t> </a:t>
          </a:r>
          <a:r>
            <a:rPr lang="es-ES" sz="1800" b="0" kern="1200" dirty="0" err="1">
              <a:solidFill>
                <a:schemeClr val="tx1"/>
              </a:solidFill>
            </a:rPr>
            <a:t>pajak</a:t>
          </a:r>
          <a:r>
            <a:rPr lang="es-ES" sz="1800" b="0" kern="1200" dirty="0">
              <a:solidFill>
                <a:schemeClr val="tx1"/>
              </a:solidFill>
            </a:rPr>
            <a:t> dan </a:t>
          </a:r>
          <a:r>
            <a:rPr lang="es-ES" sz="1800" b="0" kern="1200" dirty="0" err="1">
              <a:solidFill>
                <a:schemeClr val="tx1"/>
              </a:solidFill>
            </a:rPr>
            <a:t>layanan</a:t>
          </a:r>
          <a:r>
            <a:rPr lang="es-ES" sz="1800" b="0" kern="1200" dirty="0">
              <a:solidFill>
                <a:schemeClr val="tx1"/>
              </a:solidFill>
            </a:rPr>
            <a:t> </a:t>
          </a:r>
          <a:r>
            <a:rPr lang="es-ES" sz="1800" b="0" kern="1200" dirty="0" err="1">
              <a:solidFill>
                <a:schemeClr val="tx1"/>
              </a:solidFill>
            </a:rPr>
            <a:t>kebersihan</a:t>
          </a:r>
          <a:r>
            <a:rPr lang="es-ES" sz="1800" b="0" kern="1200" dirty="0">
              <a:solidFill>
                <a:schemeClr val="tx1"/>
              </a:solidFill>
            </a:rPr>
            <a:t>.</a:t>
          </a:r>
          <a:endParaRPr lang="en-US" sz="1800" b="0" kern="1200" dirty="0">
            <a:solidFill>
              <a:schemeClr val="tx1"/>
            </a:solidFill>
          </a:endParaRPr>
        </a:p>
      </dsp:txBody>
      <dsp:txXfrm>
        <a:off x="0" y="4850931"/>
        <a:ext cx="9635318" cy="88078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0F8B31-4BA5-4594-8A9A-A5C7123D5269}">
      <dsp:nvSpPr>
        <dsp:cNvPr id="0" name=""/>
        <dsp:cNvSpPr/>
      </dsp:nvSpPr>
      <dsp:spPr>
        <a:xfrm>
          <a:off x="0" y="189724"/>
          <a:ext cx="8720919" cy="793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76840" tIns="249936" rIns="676840" bIns="99568" numCol="1" spcCol="1270" anchor="t" anchorCtr="0">
          <a:noAutofit/>
        </a:bodyPr>
        <a:lstStyle/>
        <a:p>
          <a:pPr marL="114300" lvl="1" indent="-114300" algn="just" defTabSz="622300">
            <a:lnSpc>
              <a:spcPct val="100000"/>
            </a:lnSpc>
            <a:spcBef>
              <a:spcPct val="0"/>
            </a:spcBef>
            <a:spcAft>
              <a:spcPct val="15000"/>
            </a:spcAft>
            <a:buChar char="•"/>
          </a:pPr>
          <a:r>
            <a:rPr lang="en-US" sz="1400" kern="1200" dirty="0" err="1">
              <a:solidFill>
                <a:schemeClr val="tx1"/>
              </a:solidFill>
            </a:rPr>
            <a:t>Biaya</a:t>
          </a:r>
          <a:r>
            <a:rPr lang="en-US" sz="1400" kern="1200" dirty="0">
              <a:solidFill>
                <a:schemeClr val="tx1"/>
              </a:solidFill>
            </a:rPr>
            <a:t> yang </a:t>
          </a:r>
          <a:r>
            <a:rPr lang="en-US" sz="1400" kern="1200" dirty="0" err="1">
              <a:solidFill>
                <a:schemeClr val="tx1"/>
              </a:solidFill>
            </a:rPr>
            <a:t>terkait</a:t>
          </a:r>
          <a:r>
            <a:rPr lang="en-US" sz="1400" kern="1200" dirty="0">
              <a:solidFill>
                <a:schemeClr val="tx1"/>
              </a:solidFill>
            </a:rPr>
            <a:t> </a:t>
          </a:r>
          <a:r>
            <a:rPr lang="en-US" sz="1400" kern="1200" dirty="0" err="1">
              <a:solidFill>
                <a:schemeClr val="tx1"/>
              </a:solidFill>
            </a:rPr>
            <a:t>dengan</a:t>
          </a:r>
          <a:r>
            <a:rPr lang="en-US" sz="1400" kern="1200" dirty="0">
              <a:solidFill>
                <a:schemeClr val="tx1"/>
              </a:solidFill>
            </a:rPr>
            <a:t> </a:t>
          </a:r>
          <a:r>
            <a:rPr lang="en-US" sz="1400" kern="1200" dirty="0" err="1">
              <a:solidFill>
                <a:schemeClr val="tx1"/>
              </a:solidFill>
            </a:rPr>
            <a:t>upaya</a:t>
          </a:r>
          <a:r>
            <a:rPr lang="en-US" sz="1400" kern="1200" dirty="0">
              <a:solidFill>
                <a:schemeClr val="tx1"/>
              </a:solidFill>
            </a:rPr>
            <a:t> </a:t>
          </a:r>
          <a:r>
            <a:rPr lang="en-US" sz="1400" kern="1200" dirty="0" err="1">
              <a:solidFill>
                <a:schemeClr val="tx1"/>
              </a:solidFill>
            </a:rPr>
            <a:t>dalam</a:t>
          </a:r>
          <a:r>
            <a:rPr lang="en-US" sz="1400" kern="1200" dirty="0">
              <a:solidFill>
                <a:schemeClr val="tx1"/>
              </a:solidFill>
            </a:rPr>
            <a:t> </a:t>
          </a:r>
          <a:r>
            <a:rPr lang="en-US" sz="1400" kern="1200" dirty="0" err="1">
              <a:solidFill>
                <a:schemeClr val="tx1"/>
              </a:solidFill>
            </a:rPr>
            <a:t>desain</a:t>
          </a:r>
          <a:r>
            <a:rPr lang="en-US" sz="1400" kern="1200" dirty="0">
              <a:solidFill>
                <a:schemeClr val="tx1"/>
              </a:solidFill>
            </a:rPr>
            <a:t> </a:t>
          </a:r>
          <a:r>
            <a:rPr lang="en-US" sz="1400" kern="1200" dirty="0" err="1">
              <a:solidFill>
                <a:schemeClr val="tx1"/>
              </a:solidFill>
            </a:rPr>
            <a:t>dan</a:t>
          </a:r>
          <a:r>
            <a:rPr lang="en-US" sz="1400" kern="1200" dirty="0">
              <a:solidFill>
                <a:schemeClr val="tx1"/>
              </a:solidFill>
            </a:rPr>
            <a:t> </a:t>
          </a:r>
          <a:r>
            <a:rPr lang="en-US" sz="1400" kern="1200" dirty="0" err="1">
              <a:solidFill>
                <a:schemeClr val="tx1"/>
              </a:solidFill>
            </a:rPr>
            <a:t>manufaktur</a:t>
          </a:r>
          <a:r>
            <a:rPr lang="en-US" sz="1400" kern="1200" dirty="0">
              <a:solidFill>
                <a:schemeClr val="tx1"/>
              </a:solidFill>
            </a:rPr>
            <a:t> yang </a:t>
          </a:r>
          <a:r>
            <a:rPr lang="en-US" sz="1400" kern="1200" dirty="0" err="1">
              <a:solidFill>
                <a:schemeClr val="tx1"/>
              </a:solidFill>
            </a:rPr>
            <a:t>diarahkan</a:t>
          </a:r>
          <a:r>
            <a:rPr lang="en-US" sz="1400" kern="1200" dirty="0">
              <a:solidFill>
                <a:schemeClr val="tx1"/>
              </a:solidFill>
            </a:rPr>
            <a:t> </a:t>
          </a:r>
          <a:r>
            <a:rPr lang="en-US" sz="1400" kern="1200" dirty="0" err="1">
              <a:solidFill>
                <a:schemeClr val="tx1"/>
              </a:solidFill>
            </a:rPr>
            <a:t>pada</a:t>
          </a:r>
          <a:r>
            <a:rPr lang="en-US" sz="1400" kern="1200" dirty="0">
              <a:solidFill>
                <a:schemeClr val="tx1"/>
              </a:solidFill>
            </a:rPr>
            <a:t> </a:t>
          </a:r>
          <a:r>
            <a:rPr lang="en-US" sz="1400" kern="1200" dirty="0" err="1">
              <a:solidFill>
                <a:schemeClr val="tx1"/>
              </a:solidFill>
            </a:rPr>
            <a:t>pencegahan</a:t>
          </a:r>
          <a:r>
            <a:rPr lang="en-US" sz="1400" kern="1200" dirty="0">
              <a:solidFill>
                <a:schemeClr val="tx1"/>
              </a:solidFill>
            </a:rPr>
            <a:t> </a:t>
          </a:r>
          <a:r>
            <a:rPr lang="en-US" sz="1400" kern="1200" dirty="0" err="1">
              <a:solidFill>
                <a:schemeClr val="tx1"/>
              </a:solidFill>
            </a:rPr>
            <a:t>ketidaksesuaian</a:t>
          </a:r>
          <a:r>
            <a:rPr lang="en-US" sz="1400" kern="1200" dirty="0">
              <a:solidFill>
                <a:schemeClr val="tx1"/>
              </a:solidFill>
            </a:rPr>
            <a:t>.</a:t>
          </a:r>
        </a:p>
      </dsp:txBody>
      <dsp:txXfrm>
        <a:off x="0" y="189724"/>
        <a:ext cx="8720919" cy="793800"/>
      </dsp:txXfrm>
    </dsp:sp>
    <dsp:sp modelId="{E41DFBA4-CBA0-4372-B17A-D608048A4CE7}">
      <dsp:nvSpPr>
        <dsp:cNvPr id="0" name=""/>
        <dsp:cNvSpPr/>
      </dsp:nvSpPr>
      <dsp:spPr>
        <a:xfrm>
          <a:off x="436045" y="12604"/>
          <a:ext cx="6104643" cy="354240"/>
        </a:xfrm>
        <a:prstGeom prst="roundRect">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30741" tIns="0" rIns="230741" bIns="0" numCol="1" spcCol="1270" anchor="ctr" anchorCtr="0">
          <a:noAutofit/>
        </a:bodyPr>
        <a:lstStyle/>
        <a:p>
          <a:pPr marL="0" lvl="0" indent="0" algn="just" defTabSz="622300">
            <a:lnSpc>
              <a:spcPct val="100000"/>
            </a:lnSpc>
            <a:spcBef>
              <a:spcPct val="0"/>
            </a:spcBef>
            <a:spcAft>
              <a:spcPct val="35000"/>
            </a:spcAft>
            <a:buNone/>
          </a:pPr>
          <a:r>
            <a:rPr lang="en-US" sz="1400" i="1" kern="1200" dirty="0">
              <a:solidFill>
                <a:schemeClr val="tx1"/>
              </a:solidFill>
            </a:rPr>
            <a:t>Prevention Costs </a:t>
          </a:r>
          <a:r>
            <a:rPr lang="en-US" sz="1400" kern="1200" dirty="0">
              <a:solidFill>
                <a:schemeClr val="tx1"/>
              </a:solidFill>
            </a:rPr>
            <a:t>(</a:t>
          </a:r>
          <a:r>
            <a:rPr lang="en-US" sz="1400" kern="1200" dirty="0" err="1">
              <a:solidFill>
                <a:schemeClr val="tx1"/>
              </a:solidFill>
            </a:rPr>
            <a:t>Biaya</a:t>
          </a:r>
          <a:r>
            <a:rPr lang="en-US" sz="1400" kern="1200" dirty="0">
              <a:solidFill>
                <a:schemeClr val="tx1"/>
              </a:solidFill>
            </a:rPr>
            <a:t> </a:t>
          </a:r>
          <a:r>
            <a:rPr lang="en-US" sz="1400" kern="1200" dirty="0" err="1">
              <a:solidFill>
                <a:schemeClr val="tx1"/>
              </a:solidFill>
            </a:rPr>
            <a:t>Pencegahan</a:t>
          </a:r>
          <a:r>
            <a:rPr lang="en-US" sz="1400" kern="1200" dirty="0">
              <a:solidFill>
                <a:schemeClr val="tx1"/>
              </a:solidFill>
            </a:rPr>
            <a:t>) </a:t>
          </a:r>
        </a:p>
      </dsp:txBody>
      <dsp:txXfrm>
        <a:off x="453338" y="29897"/>
        <a:ext cx="6070057" cy="319654"/>
      </dsp:txXfrm>
    </dsp:sp>
    <dsp:sp modelId="{C788203D-CA42-4756-B16C-C0F4482D0DB5}">
      <dsp:nvSpPr>
        <dsp:cNvPr id="0" name=""/>
        <dsp:cNvSpPr/>
      </dsp:nvSpPr>
      <dsp:spPr>
        <a:xfrm>
          <a:off x="0" y="1225444"/>
          <a:ext cx="8720919" cy="10017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76840" tIns="249936" rIns="676840" bIns="99568" numCol="1" spcCol="1270" anchor="t" anchorCtr="0">
          <a:noAutofit/>
        </a:bodyPr>
        <a:lstStyle/>
        <a:p>
          <a:pPr marL="114300" lvl="1" indent="-114300" algn="just" defTabSz="622300">
            <a:lnSpc>
              <a:spcPct val="100000"/>
            </a:lnSpc>
            <a:spcBef>
              <a:spcPct val="0"/>
            </a:spcBef>
            <a:spcAft>
              <a:spcPct val="15000"/>
            </a:spcAft>
            <a:buChar char="•"/>
          </a:pPr>
          <a:r>
            <a:rPr lang="en-US" sz="1400" kern="1200" dirty="0" err="1">
              <a:solidFill>
                <a:schemeClr val="tx1"/>
              </a:solidFill>
            </a:rPr>
            <a:t>Biaya</a:t>
          </a:r>
          <a:r>
            <a:rPr lang="en-US" sz="1400" kern="1200" dirty="0">
              <a:solidFill>
                <a:schemeClr val="tx1"/>
              </a:solidFill>
            </a:rPr>
            <a:t> yang </a:t>
          </a:r>
          <a:r>
            <a:rPr lang="en-US" sz="1400" kern="1200" dirty="0" err="1">
              <a:solidFill>
                <a:schemeClr val="tx1"/>
              </a:solidFill>
            </a:rPr>
            <a:t>terkait</a:t>
          </a:r>
          <a:r>
            <a:rPr lang="en-US" sz="1400" kern="1200" dirty="0">
              <a:solidFill>
                <a:schemeClr val="tx1"/>
              </a:solidFill>
            </a:rPr>
            <a:t> </a:t>
          </a:r>
          <a:r>
            <a:rPr lang="en-US" sz="1400" kern="1200" dirty="0" err="1">
              <a:solidFill>
                <a:schemeClr val="tx1"/>
              </a:solidFill>
            </a:rPr>
            <a:t>dengan</a:t>
          </a:r>
          <a:r>
            <a:rPr lang="en-US" sz="1400" kern="1200" dirty="0">
              <a:solidFill>
                <a:schemeClr val="tx1"/>
              </a:solidFill>
            </a:rPr>
            <a:t> </a:t>
          </a:r>
          <a:r>
            <a:rPr lang="en-US" sz="1400" kern="1200" dirty="0" err="1">
              <a:solidFill>
                <a:schemeClr val="tx1"/>
              </a:solidFill>
            </a:rPr>
            <a:t>perencanaan</a:t>
          </a:r>
          <a:r>
            <a:rPr lang="en-US" sz="1400" kern="1200" dirty="0">
              <a:solidFill>
                <a:schemeClr val="tx1"/>
              </a:solidFill>
            </a:rPr>
            <a:t> </a:t>
          </a:r>
          <a:r>
            <a:rPr lang="en-US" sz="1400" kern="1200" dirty="0" err="1">
              <a:solidFill>
                <a:schemeClr val="tx1"/>
              </a:solidFill>
            </a:rPr>
            <a:t>kualitas</a:t>
          </a:r>
          <a:r>
            <a:rPr lang="en-US" sz="1400" kern="1200" dirty="0">
              <a:solidFill>
                <a:schemeClr val="tx1"/>
              </a:solidFill>
            </a:rPr>
            <a:t> </a:t>
          </a:r>
          <a:r>
            <a:rPr lang="en-US" sz="1400" kern="1200" dirty="0" err="1">
              <a:solidFill>
                <a:schemeClr val="tx1"/>
              </a:solidFill>
            </a:rPr>
            <a:t>keseluruhan</a:t>
          </a:r>
          <a:r>
            <a:rPr lang="en-US" sz="1400" kern="1200" dirty="0">
              <a:solidFill>
                <a:schemeClr val="tx1"/>
              </a:solidFill>
            </a:rPr>
            <a:t>, </a:t>
          </a:r>
          <a:r>
            <a:rPr lang="en-US" sz="1400" kern="1200" dirty="0" err="1">
              <a:solidFill>
                <a:schemeClr val="tx1"/>
              </a:solidFill>
            </a:rPr>
            <a:t>rencana</a:t>
          </a:r>
          <a:r>
            <a:rPr lang="en-US" sz="1400" kern="1200" dirty="0">
              <a:solidFill>
                <a:schemeClr val="tx1"/>
              </a:solidFill>
            </a:rPr>
            <a:t> </a:t>
          </a:r>
          <a:r>
            <a:rPr lang="en-US" sz="1400" kern="1200" dirty="0" err="1">
              <a:solidFill>
                <a:schemeClr val="tx1"/>
              </a:solidFill>
            </a:rPr>
            <a:t>inspeksi</a:t>
          </a:r>
          <a:r>
            <a:rPr lang="en-US" sz="1400" kern="1200" dirty="0">
              <a:solidFill>
                <a:schemeClr val="tx1"/>
              </a:solidFill>
            </a:rPr>
            <a:t>, </a:t>
          </a:r>
          <a:r>
            <a:rPr lang="en-US" sz="1400" kern="1200" dirty="0" err="1">
              <a:solidFill>
                <a:schemeClr val="tx1"/>
              </a:solidFill>
            </a:rPr>
            <a:t>rencana</a:t>
          </a:r>
          <a:r>
            <a:rPr lang="en-US" sz="1400" kern="1200" dirty="0">
              <a:solidFill>
                <a:schemeClr val="tx1"/>
              </a:solidFill>
            </a:rPr>
            <a:t> </a:t>
          </a:r>
          <a:r>
            <a:rPr lang="en-US" sz="1400" kern="1200" dirty="0" err="1">
              <a:solidFill>
                <a:schemeClr val="tx1"/>
              </a:solidFill>
            </a:rPr>
            <a:t>keandalan</a:t>
          </a:r>
          <a:r>
            <a:rPr lang="en-US" sz="1400" kern="1200" dirty="0">
              <a:solidFill>
                <a:schemeClr val="tx1"/>
              </a:solidFill>
            </a:rPr>
            <a:t>, </a:t>
          </a:r>
          <a:r>
            <a:rPr lang="en-US" sz="1400" kern="1200" dirty="0" err="1">
              <a:solidFill>
                <a:schemeClr val="tx1"/>
              </a:solidFill>
            </a:rPr>
            <a:t>sistem</a:t>
          </a:r>
          <a:r>
            <a:rPr lang="en-US" sz="1400" kern="1200" dirty="0">
              <a:solidFill>
                <a:schemeClr val="tx1"/>
              </a:solidFill>
            </a:rPr>
            <a:t> data, </a:t>
          </a:r>
          <a:r>
            <a:rPr lang="en-US" sz="1400" kern="1200" dirty="0" err="1">
              <a:solidFill>
                <a:schemeClr val="tx1"/>
              </a:solidFill>
            </a:rPr>
            <a:t>dan</a:t>
          </a:r>
          <a:r>
            <a:rPr lang="en-US" sz="1400" kern="1200" dirty="0">
              <a:solidFill>
                <a:schemeClr val="tx1"/>
              </a:solidFill>
            </a:rPr>
            <a:t> </a:t>
          </a:r>
          <a:r>
            <a:rPr lang="en-US" sz="1400" kern="1200" dirty="0" err="1">
              <a:solidFill>
                <a:schemeClr val="tx1"/>
              </a:solidFill>
            </a:rPr>
            <a:t>semua</a:t>
          </a:r>
          <a:r>
            <a:rPr lang="en-US" sz="1400" kern="1200" dirty="0">
              <a:solidFill>
                <a:schemeClr val="tx1"/>
              </a:solidFill>
            </a:rPr>
            <a:t> </a:t>
          </a:r>
          <a:r>
            <a:rPr lang="en-US" sz="1400" kern="1200" dirty="0" err="1">
              <a:solidFill>
                <a:schemeClr val="tx1"/>
              </a:solidFill>
            </a:rPr>
            <a:t>rencana</a:t>
          </a:r>
          <a:r>
            <a:rPr lang="en-US" sz="1400" kern="1200" dirty="0">
              <a:solidFill>
                <a:schemeClr val="tx1"/>
              </a:solidFill>
            </a:rPr>
            <a:t> </a:t>
          </a:r>
          <a:r>
            <a:rPr lang="en-US" sz="1400" kern="1200" dirty="0" err="1">
              <a:solidFill>
                <a:schemeClr val="tx1"/>
              </a:solidFill>
            </a:rPr>
            <a:t>khusus</a:t>
          </a:r>
          <a:r>
            <a:rPr lang="en-US" sz="1400" kern="1200" dirty="0">
              <a:solidFill>
                <a:schemeClr val="tx1"/>
              </a:solidFill>
            </a:rPr>
            <a:t> </a:t>
          </a:r>
          <a:r>
            <a:rPr lang="en-US" sz="1400" kern="1200" dirty="0" err="1">
              <a:solidFill>
                <a:schemeClr val="tx1"/>
              </a:solidFill>
            </a:rPr>
            <a:t>dan</a:t>
          </a:r>
          <a:r>
            <a:rPr lang="en-US" sz="1400" kern="1200" dirty="0">
              <a:solidFill>
                <a:schemeClr val="tx1"/>
              </a:solidFill>
            </a:rPr>
            <a:t> </a:t>
          </a:r>
          <a:r>
            <a:rPr lang="en-US" sz="1400" kern="1200" dirty="0" err="1">
              <a:solidFill>
                <a:schemeClr val="tx1"/>
              </a:solidFill>
            </a:rPr>
            <a:t>kegiatan</a:t>
          </a:r>
          <a:r>
            <a:rPr lang="en-US" sz="1400" kern="1200" dirty="0">
              <a:solidFill>
                <a:schemeClr val="tx1"/>
              </a:solidFill>
            </a:rPr>
            <a:t> </a:t>
          </a:r>
          <a:r>
            <a:rPr lang="en-US" sz="1400" kern="1200" dirty="0" err="1">
              <a:solidFill>
                <a:schemeClr val="tx1"/>
              </a:solidFill>
            </a:rPr>
            <a:t>fungsi</a:t>
          </a:r>
          <a:r>
            <a:rPr lang="en-US" sz="1400" kern="1200" dirty="0">
              <a:solidFill>
                <a:schemeClr val="tx1"/>
              </a:solidFill>
            </a:rPr>
            <a:t> </a:t>
          </a:r>
          <a:r>
            <a:rPr lang="en-US" sz="1400" kern="1200" dirty="0" err="1">
              <a:solidFill>
                <a:schemeClr val="tx1"/>
              </a:solidFill>
            </a:rPr>
            <a:t>jaminan</a:t>
          </a:r>
          <a:r>
            <a:rPr lang="en-US" sz="1400" kern="1200" dirty="0">
              <a:solidFill>
                <a:schemeClr val="tx1"/>
              </a:solidFill>
            </a:rPr>
            <a:t> </a:t>
          </a:r>
          <a:r>
            <a:rPr lang="en-US" sz="1400" kern="1200" dirty="0" err="1">
              <a:solidFill>
                <a:schemeClr val="tx1"/>
              </a:solidFill>
            </a:rPr>
            <a:t>kualitas</a:t>
          </a:r>
          <a:r>
            <a:rPr lang="en-US" sz="1400" kern="1200" dirty="0">
              <a:solidFill>
                <a:schemeClr val="tx1"/>
              </a:solidFill>
            </a:rPr>
            <a:t>; </a:t>
          </a:r>
          <a:r>
            <a:rPr lang="en-US" sz="1400" kern="1200" dirty="0" err="1">
              <a:solidFill>
                <a:schemeClr val="tx1"/>
              </a:solidFill>
            </a:rPr>
            <a:t>penyusunan</a:t>
          </a:r>
          <a:r>
            <a:rPr lang="en-US" sz="1400" kern="1200" dirty="0">
              <a:solidFill>
                <a:schemeClr val="tx1"/>
              </a:solidFill>
            </a:rPr>
            <a:t> manual </a:t>
          </a:r>
          <a:r>
            <a:rPr lang="en-US" sz="1400" kern="1200" dirty="0" err="1">
              <a:solidFill>
                <a:schemeClr val="tx1"/>
              </a:solidFill>
            </a:rPr>
            <a:t>dan</a:t>
          </a:r>
          <a:r>
            <a:rPr lang="en-US" sz="1400" kern="1200" dirty="0">
              <a:solidFill>
                <a:schemeClr val="tx1"/>
              </a:solidFill>
            </a:rPr>
            <a:t> </a:t>
          </a:r>
          <a:r>
            <a:rPr lang="en-US" sz="1400" kern="1200" dirty="0" err="1">
              <a:solidFill>
                <a:schemeClr val="tx1"/>
              </a:solidFill>
            </a:rPr>
            <a:t>prosedur</a:t>
          </a:r>
          <a:r>
            <a:rPr lang="en-US" sz="1400" kern="1200" dirty="0">
              <a:solidFill>
                <a:schemeClr val="tx1"/>
              </a:solidFill>
            </a:rPr>
            <a:t> yang </a:t>
          </a:r>
          <a:r>
            <a:rPr lang="en-US" sz="1400" kern="1200" dirty="0" err="1">
              <a:solidFill>
                <a:schemeClr val="tx1"/>
              </a:solidFill>
            </a:rPr>
            <a:t>digunakan</a:t>
          </a:r>
          <a:r>
            <a:rPr lang="en-US" sz="1400" kern="1200" dirty="0">
              <a:solidFill>
                <a:schemeClr val="tx1"/>
              </a:solidFill>
            </a:rPr>
            <a:t> </a:t>
          </a:r>
          <a:r>
            <a:rPr lang="en-US" sz="1400" kern="1200" dirty="0" err="1">
              <a:solidFill>
                <a:schemeClr val="tx1"/>
              </a:solidFill>
            </a:rPr>
            <a:t>untuk</a:t>
          </a:r>
          <a:r>
            <a:rPr lang="en-US" sz="1400" kern="1200" dirty="0">
              <a:solidFill>
                <a:schemeClr val="tx1"/>
              </a:solidFill>
            </a:rPr>
            <a:t> </a:t>
          </a:r>
          <a:r>
            <a:rPr lang="en-US" sz="1400" kern="1200" dirty="0" err="1">
              <a:solidFill>
                <a:schemeClr val="tx1"/>
              </a:solidFill>
            </a:rPr>
            <a:t>mengkomunikasikan</a:t>
          </a:r>
          <a:r>
            <a:rPr lang="en-US" sz="1400" kern="1200" dirty="0">
              <a:solidFill>
                <a:schemeClr val="tx1"/>
              </a:solidFill>
            </a:rPr>
            <a:t> </a:t>
          </a:r>
          <a:r>
            <a:rPr lang="en-US" sz="1400" kern="1200" dirty="0" err="1">
              <a:solidFill>
                <a:schemeClr val="tx1"/>
              </a:solidFill>
            </a:rPr>
            <a:t>rencana</a:t>
          </a:r>
          <a:r>
            <a:rPr lang="en-US" sz="1400" kern="1200" dirty="0">
              <a:solidFill>
                <a:schemeClr val="tx1"/>
              </a:solidFill>
            </a:rPr>
            <a:t> </a:t>
          </a:r>
          <a:r>
            <a:rPr lang="en-US" sz="1400" kern="1200" dirty="0" err="1">
              <a:solidFill>
                <a:schemeClr val="tx1"/>
              </a:solidFill>
            </a:rPr>
            <a:t>mutu</a:t>
          </a:r>
          <a:r>
            <a:rPr lang="en-US" sz="1400" kern="1200" dirty="0">
              <a:solidFill>
                <a:schemeClr val="tx1"/>
              </a:solidFill>
            </a:rPr>
            <a:t>.</a:t>
          </a:r>
        </a:p>
      </dsp:txBody>
      <dsp:txXfrm>
        <a:off x="0" y="1225444"/>
        <a:ext cx="8720919" cy="1001700"/>
      </dsp:txXfrm>
    </dsp:sp>
    <dsp:sp modelId="{091A7EC0-1718-4E28-BC76-A6CDB5C05720}">
      <dsp:nvSpPr>
        <dsp:cNvPr id="0" name=""/>
        <dsp:cNvSpPr/>
      </dsp:nvSpPr>
      <dsp:spPr>
        <a:xfrm>
          <a:off x="436045" y="1048324"/>
          <a:ext cx="6104643" cy="354240"/>
        </a:xfrm>
        <a:prstGeom prst="roundRect">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30741" tIns="0" rIns="230741" bIns="0" numCol="1" spcCol="1270" anchor="ctr" anchorCtr="0">
          <a:noAutofit/>
        </a:bodyPr>
        <a:lstStyle/>
        <a:p>
          <a:pPr marL="0" lvl="0" indent="0" algn="just" defTabSz="622300">
            <a:lnSpc>
              <a:spcPct val="100000"/>
            </a:lnSpc>
            <a:spcBef>
              <a:spcPct val="0"/>
            </a:spcBef>
            <a:spcAft>
              <a:spcPct val="35000"/>
            </a:spcAft>
            <a:buNone/>
          </a:pPr>
          <a:r>
            <a:rPr lang="en-US" sz="1400" i="1" kern="1200" dirty="0">
              <a:solidFill>
                <a:schemeClr val="tx1"/>
              </a:solidFill>
            </a:rPr>
            <a:t>Quality planning </a:t>
          </a:r>
          <a:r>
            <a:rPr lang="en-US" sz="1400" kern="1200" dirty="0">
              <a:solidFill>
                <a:schemeClr val="tx1"/>
              </a:solidFill>
            </a:rPr>
            <a:t>(</a:t>
          </a:r>
          <a:r>
            <a:rPr lang="en-US" sz="1400" kern="1200" dirty="0" err="1">
              <a:solidFill>
                <a:schemeClr val="tx1"/>
              </a:solidFill>
            </a:rPr>
            <a:t>Perencanaan</a:t>
          </a:r>
          <a:r>
            <a:rPr lang="en-US" sz="1400" kern="1200" dirty="0">
              <a:solidFill>
                <a:schemeClr val="tx1"/>
              </a:solidFill>
            </a:rPr>
            <a:t> </a:t>
          </a:r>
          <a:r>
            <a:rPr lang="en-US" sz="1400" kern="1200" dirty="0" err="1">
              <a:solidFill>
                <a:schemeClr val="tx1"/>
              </a:solidFill>
            </a:rPr>
            <a:t>kualitas</a:t>
          </a:r>
          <a:r>
            <a:rPr lang="en-US" sz="1400" kern="1200" dirty="0">
              <a:solidFill>
                <a:schemeClr val="tx1"/>
              </a:solidFill>
            </a:rPr>
            <a:t>)</a:t>
          </a:r>
        </a:p>
      </dsp:txBody>
      <dsp:txXfrm>
        <a:off x="453338" y="1065617"/>
        <a:ext cx="6070057" cy="319654"/>
      </dsp:txXfrm>
    </dsp:sp>
    <dsp:sp modelId="{EF1EE8F8-F126-4DF0-A55E-FDBFC19226F8}">
      <dsp:nvSpPr>
        <dsp:cNvPr id="0" name=""/>
        <dsp:cNvSpPr/>
      </dsp:nvSpPr>
      <dsp:spPr>
        <a:xfrm>
          <a:off x="0" y="2469064"/>
          <a:ext cx="8720919" cy="7938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76840" tIns="249936" rIns="676840" bIns="99568" numCol="1" spcCol="1270" anchor="t" anchorCtr="0">
          <a:noAutofit/>
        </a:bodyPr>
        <a:lstStyle/>
        <a:p>
          <a:pPr marL="114300" lvl="1" indent="-114300" algn="just" defTabSz="622300">
            <a:lnSpc>
              <a:spcPct val="100000"/>
            </a:lnSpc>
            <a:spcBef>
              <a:spcPct val="0"/>
            </a:spcBef>
            <a:spcAft>
              <a:spcPct val="15000"/>
            </a:spcAft>
            <a:buChar char="•"/>
          </a:pPr>
          <a:r>
            <a:rPr lang="en-US" sz="1400" i="0" kern="1200" dirty="0" err="1">
              <a:solidFill>
                <a:schemeClr val="tx1"/>
              </a:solidFill>
            </a:rPr>
            <a:t>Biaya</a:t>
          </a:r>
          <a:r>
            <a:rPr lang="en-US" sz="1400" i="0" kern="1200" dirty="0">
              <a:solidFill>
                <a:schemeClr val="tx1"/>
              </a:solidFill>
            </a:rPr>
            <a:t> </a:t>
          </a:r>
          <a:r>
            <a:rPr lang="en-US" sz="1400" i="0" kern="1200" dirty="0" err="1">
              <a:solidFill>
                <a:schemeClr val="tx1"/>
              </a:solidFill>
            </a:rPr>
            <a:t>teknis</a:t>
          </a:r>
          <a:r>
            <a:rPr lang="en-US" sz="1400" i="0" kern="1200" dirty="0">
              <a:solidFill>
                <a:schemeClr val="tx1"/>
              </a:solidFill>
            </a:rPr>
            <a:t> </a:t>
          </a:r>
          <a:r>
            <a:rPr lang="en-US" sz="1400" i="1" kern="1200" dirty="0">
              <a:solidFill>
                <a:schemeClr val="tx1"/>
              </a:solidFill>
            </a:rPr>
            <a:t>process control</a:t>
          </a:r>
          <a:r>
            <a:rPr lang="en-US" sz="1400" i="0" kern="1200" dirty="0">
              <a:solidFill>
                <a:schemeClr val="tx1"/>
              </a:solidFill>
            </a:rPr>
            <a:t>, </a:t>
          </a:r>
          <a:r>
            <a:rPr lang="en-US" sz="1400" i="0" kern="1200" dirty="0" err="1">
              <a:solidFill>
                <a:schemeClr val="tx1"/>
              </a:solidFill>
            </a:rPr>
            <a:t>seperti</a:t>
          </a:r>
          <a:r>
            <a:rPr lang="en-US" sz="1400" i="0" kern="1200" dirty="0">
              <a:solidFill>
                <a:schemeClr val="tx1"/>
              </a:solidFill>
            </a:rPr>
            <a:t> diagram </a:t>
          </a:r>
          <a:r>
            <a:rPr lang="en-US" sz="1400" i="0" kern="1200" dirty="0" err="1">
              <a:solidFill>
                <a:schemeClr val="tx1"/>
              </a:solidFill>
            </a:rPr>
            <a:t>kontrol</a:t>
          </a:r>
          <a:r>
            <a:rPr lang="en-US" sz="1400" i="0" kern="1200" dirty="0">
              <a:solidFill>
                <a:schemeClr val="tx1"/>
              </a:solidFill>
            </a:rPr>
            <a:t>, yang </a:t>
          </a:r>
          <a:r>
            <a:rPr lang="en-US" sz="1400" i="0" kern="1200" dirty="0" err="1">
              <a:solidFill>
                <a:schemeClr val="tx1"/>
              </a:solidFill>
            </a:rPr>
            <a:t>memantau</a:t>
          </a:r>
          <a:r>
            <a:rPr lang="en-US" sz="1400" i="0" kern="1200" dirty="0">
              <a:solidFill>
                <a:schemeClr val="tx1"/>
              </a:solidFill>
            </a:rPr>
            <a:t> proses </a:t>
          </a:r>
          <a:r>
            <a:rPr lang="en-US" sz="1400" i="0" kern="1200" dirty="0" err="1">
              <a:solidFill>
                <a:schemeClr val="tx1"/>
              </a:solidFill>
            </a:rPr>
            <a:t>dalam</a:t>
          </a:r>
          <a:r>
            <a:rPr lang="en-US" sz="1400" i="0" kern="1200" dirty="0">
              <a:solidFill>
                <a:schemeClr val="tx1"/>
              </a:solidFill>
            </a:rPr>
            <a:t> </a:t>
          </a:r>
          <a:r>
            <a:rPr lang="en-US" sz="1400" i="0" kern="1200" dirty="0" err="1">
              <a:solidFill>
                <a:schemeClr val="tx1"/>
              </a:solidFill>
            </a:rPr>
            <a:t>upaya</a:t>
          </a:r>
          <a:r>
            <a:rPr lang="en-US" sz="1400" i="0" kern="1200" dirty="0">
              <a:solidFill>
                <a:schemeClr val="tx1"/>
              </a:solidFill>
            </a:rPr>
            <a:t> </a:t>
          </a:r>
          <a:r>
            <a:rPr lang="en-US" sz="1400" i="0" kern="1200" dirty="0" err="1">
              <a:solidFill>
                <a:schemeClr val="tx1"/>
              </a:solidFill>
            </a:rPr>
            <a:t>untuk</a:t>
          </a:r>
          <a:r>
            <a:rPr lang="en-US" sz="1400" i="0" kern="1200" dirty="0">
              <a:solidFill>
                <a:schemeClr val="tx1"/>
              </a:solidFill>
            </a:rPr>
            <a:t> </a:t>
          </a:r>
          <a:r>
            <a:rPr lang="en-US" sz="1400" i="0" kern="1200" dirty="0" err="1">
              <a:solidFill>
                <a:schemeClr val="tx1"/>
              </a:solidFill>
            </a:rPr>
            <a:t>mengurangi</a:t>
          </a:r>
          <a:r>
            <a:rPr lang="en-US" sz="1400" i="0" kern="1200" dirty="0">
              <a:solidFill>
                <a:schemeClr val="tx1"/>
              </a:solidFill>
            </a:rPr>
            <a:t> </a:t>
          </a:r>
          <a:r>
            <a:rPr lang="en-US" sz="1400" i="0" kern="1200" dirty="0" err="1">
              <a:solidFill>
                <a:schemeClr val="tx1"/>
              </a:solidFill>
            </a:rPr>
            <a:t>variasi</a:t>
          </a:r>
          <a:r>
            <a:rPr lang="en-US" sz="1400" i="0" kern="1200" dirty="0">
              <a:solidFill>
                <a:schemeClr val="tx1"/>
              </a:solidFill>
            </a:rPr>
            <a:t> </a:t>
          </a:r>
          <a:r>
            <a:rPr lang="en-US" sz="1400" i="0" kern="1200" dirty="0" err="1">
              <a:solidFill>
                <a:schemeClr val="tx1"/>
              </a:solidFill>
            </a:rPr>
            <a:t>dan</a:t>
          </a:r>
          <a:r>
            <a:rPr lang="en-US" sz="1400" i="0" kern="1200" dirty="0">
              <a:solidFill>
                <a:schemeClr val="tx1"/>
              </a:solidFill>
            </a:rPr>
            <a:t> </a:t>
          </a:r>
          <a:r>
            <a:rPr lang="en-US" sz="1400" i="0" kern="1200" dirty="0" err="1">
              <a:solidFill>
                <a:schemeClr val="tx1"/>
              </a:solidFill>
            </a:rPr>
            <a:t>membangun</a:t>
          </a:r>
          <a:r>
            <a:rPr lang="en-US" sz="1400" i="0" kern="1200" dirty="0">
              <a:solidFill>
                <a:schemeClr val="tx1"/>
              </a:solidFill>
            </a:rPr>
            <a:t> </a:t>
          </a:r>
          <a:r>
            <a:rPr lang="en-US" sz="1400" i="0" kern="1200" dirty="0" err="1">
              <a:solidFill>
                <a:schemeClr val="tx1"/>
              </a:solidFill>
            </a:rPr>
            <a:t>kualitas</a:t>
          </a:r>
          <a:r>
            <a:rPr lang="en-US" sz="1400" i="0" kern="1200" dirty="0">
              <a:solidFill>
                <a:schemeClr val="tx1"/>
              </a:solidFill>
            </a:rPr>
            <a:t> </a:t>
          </a:r>
          <a:r>
            <a:rPr lang="en-US" sz="1400" i="0" kern="1200" dirty="0" err="1">
              <a:solidFill>
                <a:schemeClr val="tx1"/>
              </a:solidFill>
            </a:rPr>
            <a:t>ke</a:t>
          </a:r>
          <a:r>
            <a:rPr lang="en-US" sz="1400" i="0" kern="1200" dirty="0">
              <a:solidFill>
                <a:schemeClr val="tx1"/>
              </a:solidFill>
            </a:rPr>
            <a:t> </a:t>
          </a:r>
          <a:r>
            <a:rPr lang="en-US" sz="1400" i="0" kern="1200" dirty="0" err="1">
              <a:solidFill>
                <a:schemeClr val="tx1"/>
              </a:solidFill>
            </a:rPr>
            <a:t>dalam</a:t>
          </a:r>
          <a:r>
            <a:rPr lang="en-US" sz="1400" i="0" kern="1200" dirty="0">
              <a:solidFill>
                <a:schemeClr val="tx1"/>
              </a:solidFill>
            </a:rPr>
            <a:t> </a:t>
          </a:r>
          <a:r>
            <a:rPr lang="en-US" sz="1400" i="0" kern="1200" dirty="0" err="1">
              <a:solidFill>
                <a:schemeClr val="tx1"/>
              </a:solidFill>
            </a:rPr>
            <a:t>produk</a:t>
          </a:r>
          <a:endParaRPr lang="en-US" sz="1400" i="0" kern="1200" dirty="0">
            <a:solidFill>
              <a:schemeClr val="tx1"/>
            </a:solidFill>
          </a:endParaRPr>
        </a:p>
      </dsp:txBody>
      <dsp:txXfrm>
        <a:off x="0" y="2469064"/>
        <a:ext cx="8720919" cy="793800"/>
      </dsp:txXfrm>
    </dsp:sp>
    <dsp:sp modelId="{61845BA0-A0EF-499A-AACA-D2D8A4DE15FA}">
      <dsp:nvSpPr>
        <dsp:cNvPr id="0" name=""/>
        <dsp:cNvSpPr/>
      </dsp:nvSpPr>
      <dsp:spPr>
        <a:xfrm>
          <a:off x="436045" y="2291944"/>
          <a:ext cx="6104643" cy="354240"/>
        </a:xfrm>
        <a:prstGeom prst="roundRect">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30741" tIns="0" rIns="230741" bIns="0" numCol="1" spcCol="1270" anchor="ctr" anchorCtr="0">
          <a:noAutofit/>
        </a:bodyPr>
        <a:lstStyle/>
        <a:p>
          <a:pPr marL="0" lvl="0" indent="0" algn="just" defTabSz="622300">
            <a:lnSpc>
              <a:spcPct val="100000"/>
            </a:lnSpc>
            <a:spcBef>
              <a:spcPct val="0"/>
            </a:spcBef>
            <a:spcAft>
              <a:spcPct val="35000"/>
            </a:spcAft>
            <a:buNone/>
          </a:pPr>
          <a:r>
            <a:rPr lang="en-US" sz="1400" i="1" kern="1200" dirty="0">
              <a:solidFill>
                <a:schemeClr val="tx1"/>
              </a:solidFill>
            </a:rPr>
            <a:t>Process control (</a:t>
          </a:r>
          <a:r>
            <a:rPr lang="en-US" sz="1400" i="1" kern="1200" dirty="0" err="1">
              <a:solidFill>
                <a:schemeClr val="tx1"/>
              </a:solidFill>
            </a:rPr>
            <a:t>Kontrol</a:t>
          </a:r>
          <a:r>
            <a:rPr lang="en-US" sz="1400" i="1" kern="1200" dirty="0">
              <a:solidFill>
                <a:schemeClr val="tx1"/>
              </a:solidFill>
            </a:rPr>
            <a:t> Proses)</a:t>
          </a:r>
        </a:p>
      </dsp:txBody>
      <dsp:txXfrm>
        <a:off x="453338" y="2309237"/>
        <a:ext cx="6070057" cy="3196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515A7-FA4D-4B85-9DD9-17359CF050D2}">
      <dsp:nvSpPr>
        <dsp:cNvPr id="0" name=""/>
        <dsp:cNvSpPr/>
      </dsp:nvSpPr>
      <dsp:spPr>
        <a:xfrm>
          <a:off x="0" y="0"/>
          <a:ext cx="8690159" cy="673920"/>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82550" lvl="0" indent="-82550" algn="l" defTabSz="1244600">
            <a:lnSpc>
              <a:spcPct val="90000"/>
            </a:lnSpc>
            <a:spcBef>
              <a:spcPct val="0"/>
            </a:spcBef>
            <a:spcAft>
              <a:spcPct val="35000"/>
            </a:spcAft>
            <a:buNone/>
          </a:pPr>
          <a:r>
            <a:rPr lang="en-US" sz="2800" b="1" kern="1200" dirty="0">
              <a:effectLst>
                <a:outerShdw blurRad="38100" dist="38100" dir="2700000" algn="tl">
                  <a:srgbClr val="000000">
                    <a:alpha val="43137"/>
                  </a:srgbClr>
                </a:outerShdw>
              </a:effectLst>
            </a:rPr>
            <a:t>1. </a:t>
          </a:r>
          <a:r>
            <a:rPr lang="id-ID" sz="2800" b="1" kern="1200" dirty="0">
              <a:effectLst>
                <a:outerShdw blurRad="38100" dist="38100" dir="2700000" algn="tl">
                  <a:srgbClr val="000000">
                    <a:alpha val="43137"/>
                  </a:srgbClr>
                </a:outerShdw>
              </a:effectLst>
            </a:rPr>
            <a:t>Cost Estimates</a:t>
          </a:r>
          <a:endParaRPr lang="en-US" sz="2400" b="0" kern="1200" dirty="0">
            <a:solidFill>
              <a:schemeClr val="tx1"/>
            </a:solidFill>
            <a:latin typeface="Calibri"/>
            <a:ea typeface="+mn-ea"/>
            <a:cs typeface="+mn-cs"/>
          </a:endParaRPr>
        </a:p>
      </dsp:txBody>
      <dsp:txXfrm>
        <a:off x="32898" y="32898"/>
        <a:ext cx="8624363" cy="608124"/>
      </dsp:txXfrm>
    </dsp:sp>
    <dsp:sp modelId="{44DBF284-EFB8-48CB-AA9A-57838DF88D90}">
      <dsp:nvSpPr>
        <dsp:cNvPr id="0" name=""/>
        <dsp:cNvSpPr/>
      </dsp:nvSpPr>
      <dsp:spPr>
        <a:xfrm>
          <a:off x="0" y="676240"/>
          <a:ext cx="8690159" cy="9936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75913" tIns="30480" rIns="170688" bIns="30480" numCol="1" spcCol="1270" anchor="t" anchorCtr="0">
          <a:noAutofit/>
        </a:bodyPr>
        <a:lstStyle/>
        <a:p>
          <a:pPr marL="82550" lvl="1" indent="-82550" algn="just" defTabSz="1066800">
            <a:lnSpc>
              <a:spcPct val="90000"/>
            </a:lnSpc>
            <a:spcBef>
              <a:spcPct val="0"/>
            </a:spcBef>
            <a:spcAft>
              <a:spcPct val="20000"/>
            </a:spcAft>
            <a:buChar char="•"/>
          </a:pPr>
          <a:endParaRPr lang="en-US" sz="2400" b="0" kern="1200" dirty="0">
            <a:solidFill>
              <a:schemeClr val="tx1"/>
            </a:solidFill>
            <a:latin typeface="Calibri"/>
            <a:ea typeface="+mn-ea"/>
            <a:cs typeface="+mn-cs"/>
          </a:endParaRPr>
        </a:p>
      </dsp:txBody>
      <dsp:txXfrm>
        <a:off x="0" y="676240"/>
        <a:ext cx="8690159" cy="993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515A7-FA4D-4B85-9DD9-17359CF050D2}">
      <dsp:nvSpPr>
        <dsp:cNvPr id="0" name=""/>
        <dsp:cNvSpPr/>
      </dsp:nvSpPr>
      <dsp:spPr>
        <a:xfrm>
          <a:off x="0" y="0"/>
          <a:ext cx="8690159" cy="673920"/>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82550" lvl="0" indent="-82550" algn="l" defTabSz="1244600">
            <a:lnSpc>
              <a:spcPct val="90000"/>
            </a:lnSpc>
            <a:spcBef>
              <a:spcPct val="0"/>
            </a:spcBef>
            <a:spcAft>
              <a:spcPct val="35000"/>
            </a:spcAft>
            <a:buNone/>
          </a:pPr>
          <a:r>
            <a:rPr lang="en-US" sz="2800" b="1" kern="1200" dirty="0">
              <a:solidFill>
                <a:schemeClr val="bg1"/>
              </a:solidFill>
            </a:rPr>
            <a:t>2. Basis of estimates</a:t>
          </a:r>
          <a:endParaRPr lang="en-US" sz="2400" b="1" kern="1200" dirty="0">
            <a:solidFill>
              <a:schemeClr val="bg1"/>
            </a:solidFill>
            <a:latin typeface="Calibri"/>
            <a:ea typeface="+mn-ea"/>
            <a:cs typeface="+mn-cs"/>
          </a:endParaRPr>
        </a:p>
      </dsp:txBody>
      <dsp:txXfrm>
        <a:off x="32898" y="32898"/>
        <a:ext cx="8624363" cy="608124"/>
      </dsp:txXfrm>
    </dsp:sp>
    <dsp:sp modelId="{44DBF284-EFB8-48CB-AA9A-57838DF88D90}">
      <dsp:nvSpPr>
        <dsp:cNvPr id="0" name=""/>
        <dsp:cNvSpPr/>
      </dsp:nvSpPr>
      <dsp:spPr>
        <a:xfrm>
          <a:off x="0" y="676240"/>
          <a:ext cx="8690159" cy="9936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75913" tIns="30480" rIns="170688" bIns="30480" numCol="1" spcCol="1270" anchor="t" anchorCtr="0">
          <a:noAutofit/>
        </a:bodyPr>
        <a:lstStyle/>
        <a:p>
          <a:pPr marL="82550" lvl="1" indent="-82550" algn="just" defTabSz="1066800">
            <a:lnSpc>
              <a:spcPct val="90000"/>
            </a:lnSpc>
            <a:spcBef>
              <a:spcPct val="0"/>
            </a:spcBef>
            <a:spcAft>
              <a:spcPct val="20000"/>
            </a:spcAft>
            <a:buChar char="•"/>
          </a:pPr>
          <a:endParaRPr lang="en-US" sz="2400" b="0" kern="1200" dirty="0">
            <a:solidFill>
              <a:schemeClr val="tx1"/>
            </a:solidFill>
            <a:latin typeface="Calibri"/>
            <a:ea typeface="+mn-ea"/>
            <a:cs typeface="+mn-cs"/>
          </a:endParaRPr>
        </a:p>
      </dsp:txBody>
      <dsp:txXfrm>
        <a:off x="0" y="676240"/>
        <a:ext cx="8690159" cy="9936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515A7-FA4D-4B85-9DD9-17359CF050D2}">
      <dsp:nvSpPr>
        <dsp:cNvPr id="0" name=""/>
        <dsp:cNvSpPr/>
      </dsp:nvSpPr>
      <dsp:spPr>
        <a:xfrm>
          <a:off x="0" y="0"/>
          <a:ext cx="8690159" cy="673920"/>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82550" lvl="0" indent="-82550" algn="l" defTabSz="1244600">
            <a:lnSpc>
              <a:spcPct val="90000"/>
            </a:lnSpc>
            <a:spcBef>
              <a:spcPct val="0"/>
            </a:spcBef>
            <a:spcAft>
              <a:spcPct val="35000"/>
            </a:spcAft>
            <a:buNone/>
          </a:pPr>
          <a:r>
            <a:rPr lang="en-US" sz="2800" b="1" kern="1200" dirty="0">
              <a:solidFill>
                <a:schemeClr val="bg1"/>
              </a:solidFill>
            </a:rPr>
            <a:t>3. Project documents updates</a:t>
          </a:r>
          <a:endParaRPr lang="en-US" sz="2400" b="1" kern="1200" dirty="0">
            <a:solidFill>
              <a:schemeClr val="bg1"/>
            </a:solidFill>
            <a:latin typeface="Calibri"/>
            <a:ea typeface="+mn-ea"/>
            <a:cs typeface="+mn-cs"/>
          </a:endParaRPr>
        </a:p>
      </dsp:txBody>
      <dsp:txXfrm>
        <a:off x="32898" y="32898"/>
        <a:ext cx="8624363" cy="608124"/>
      </dsp:txXfrm>
    </dsp:sp>
    <dsp:sp modelId="{44DBF284-EFB8-48CB-AA9A-57838DF88D90}">
      <dsp:nvSpPr>
        <dsp:cNvPr id="0" name=""/>
        <dsp:cNvSpPr/>
      </dsp:nvSpPr>
      <dsp:spPr>
        <a:xfrm>
          <a:off x="0" y="676240"/>
          <a:ext cx="8690159" cy="9936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75913" tIns="30480" rIns="170688" bIns="30480" numCol="1" spcCol="1270" anchor="t" anchorCtr="0">
          <a:noAutofit/>
        </a:bodyPr>
        <a:lstStyle/>
        <a:p>
          <a:pPr marL="82550" lvl="1" indent="-82550" algn="just" defTabSz="1066800">
            <a:lnSpc>
              <a:spcPct val="90000"/>
            </a:lnSpc>
            <a:spcBef>
              <a:spcPct val="0"/>
            </a:spcBef>
            <a:spcAft>
              <a:spcPct val="20000"/>
            </a:spcAft>
            <a:buChar char="•"/>
          </a:pPr>
          <a:endParaRPr lang="en-US" sz="2400" b="0" kern="1200" dirty="0">
            <a:solidFill>
              <a:schemeClr val="tx1"/>
            </a:solidFill>
            <a:latin typeface="Calibri"/>
            <a:ea typeface="+mn-ea"/>
            <a:cs typeface="+mn-cs"/>
          </a:endParaRPr>
        </a:p>
      </dsp:txBody>
      <dsp:txXfrm>
        <a:off x="0" y="676240"/>
        <a:ext cx="8690159" cy="9936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4E56FD-F197-426F-9BA4-C4B5BED16491}">
      <dsp:nvSpPr>
        <dsp:cNvPr id="0" name=""/>
        <dsp:cNvSpPr/>
      </dsp:nvSpPr>
      <dsp:spPr>
        <a:xfrm>
          <a:off x="0" y="659782"/>
          <a:ext cx="11600596" cy="105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E0B48A5-84D8-4CB5-9667-4898BA6FF6B9}">
      <dsp:nvSpPr>
        <dsp:cNvPr id="0" name=""/>
        <dsp:cNvSpPr/>
      </dsp:nvSpPr>
      <dsp:spPr>
        <a:xfrm>
          <a:off x="552274" y="39862"/>
          <a:ext cx="11045479" cy="1239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6932" tIns="0" rIns="306932" bIns="0" numCol="1" spcCol="1270" anchor="ctr" anchorCtr="0">
          <a:noAutofit/>
        </a:bodyPr>
        <a:lstStyle/>
        <a:p>
          <a:pPr marL="0" lvl="0" indent="0" algn="l" defTabSz="1244600">
            <a:lnSpc>
              <a:spcPct val="90000"/>
            </a:lnSpc>
            <a:spcBef>
              <a:spcPct val="0"/>
            </a:spcBef>
            <a:spcAft>
              <a:spcPct val="35000"/>
            </a:spcAft>
            <a:buNone/>
          </a:pPr>
          <a:r>
            <a:rPr lang="en-US" sz="2800" kern="1200" dirty="0">
              <a:solidFill>
                <a:schemeClr val="tx1"/>
              </a:solidFill>
            </a:rPr>
            <a:t>S</a:t>
          </a:r>
          <a:r>
            <a:rPr lang="id-ID" sz="2800" kern="1200" dirty="0">
              <a:solidFill>
                <a:schemeClr val="tx1"/>
              </a:solidFill>
            </a:rPr>
            <a:t>ebuah proses yang melibatkan pengalokasian estimasi biaya untuk pekerjaan perorangan dalam setiap waktu. Pekerjaan tersebut didasari pada WBS proyek yang dikerjakan. </a:t>
          </a:r>
          <a:endParaRPr lang="en-US" sz="2800" kern="1200" dirty="0">
            <a:solidFill>
              <a:schemeClr val="tx1"/>
            </a:solidFill>
          </a:endParaRPr>
        </a:p>
      </dsp:txBody>
      <dsp:txXfrm>
        <a:off x="612798" y="100386"/>
        <a:ext cx="10924431" cy="1118792"/>
      </dsp:txXfrm>
    </dsp:sp>
    <dsp:sp modelId="{1BDACD37-653E-456C-B885-BD11FB41D638}">
      <dsp:nvSpPr>
        <dsp:cNvPr id="0" name=""/>
        <dsp:cNvSpPr/>
      </dsp:nvSpPr>
      <dsp:spPr>
        <a:xfrm>
          <a:off x="0" y="2564903"/>
          <a:ext cx="11600596" cy="105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BFFEB4-7C6F-4AF4-9B57-C186723B8FEA}">
      <dsp:nvSpPr>
        <dsp:cNvPr id="0" name=""/>
        <dsp:cNvSpPr/>
      </dsp:nvSpPr>
      <dsp:spPr>
        <a:xfrm>
          <a:off x="552274" y="1944982"/>
          <a:ext cx="11045479" cy="1239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6932" tIns="0" rIns="306932" bIns="0" numCol="1" spcCol="1270" anchor="ctr" anchorCtr="0">
          <a:noAutofit/>
        </a:bodyPr>
        <a:lstStyle/>
        <a:p>
          <a:pPr marL="0" lvl="0" indent="0" algn="l" defTabSz="1244600">
            <a:lnSpc>
              <a:spcPct val="90000"/>
            </a:lnSpc>
            <a:spcBef>
              <a:spcPct val="0"/>
            </a:spcBef>
            <a:spcAft>
              <a:spcPct val="35000"/>
            </a:spcAft>
            <a:buNone/>
          </a:pPr>
          <a:r>
            <a:rPr lang="id-ID" sz="2800" kern="1200" dirty="0">
              <a:solidFill>
                <a:schemeClr val="tx1"/>
              </a:solidFill>
            </a:rPr>
            <a:t>Tujuan utama dari determine budget adalah untuk menghasilkan suatu cost baseline untuk memastikan performa proyek dan kebutuhan proyek. </a:t>
          </a:r>
          <a:endParaRPr lang="en-US" sz="2800" kern="1200" dirty="0">
            <a:solidFill>
              <a:schemeClr val="tx1"/>
            </a:solidFill>
          </a:endParaRPr>
        </a:p>
      </dsp:txBody>
      <dsp:txXfrm>
        <a:off x="612798" y="2005506"/>
        <a:ext cx="10924431" cy="1118792"/>
      </dsp:txXfrm>
    </dsp:sp>
    <dsp:sp modelId="{86BE3C19-6FDD-46A2-BF07-9803AECFD884}">
      <dsp:nvSpPr>
        <dsp:cNvPr id="0" name=""/>
        <dsp:cNvSpPr/>
      </dsp:nvSpPr>
      <dsp:spPr>
        <a:xfrm>
          <a:off x="0" y="4470023"/>
          <a:ext cx="11600596" cy="105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3601B5-78C8-4B8C-9BA3-6F68111AD96C}">
      <dsp:nvSpPr>
        <dsp:cNvPr id="0" name=""/>
        <dsp:cNvSpPr/>
      </dsp:nvSpPr>
      <dsp:spPr>
        <a:xfrm>
          <a:off x="552274" y="3850103"/>
          <a:ext cx="11045479" cy="1239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6932" tIns="0" rIns="306932" bIns="0" numCol="1" spcCol="1270" anchor="ctr" anchorCtr="0">
          <a:noAutofit/>
        </a:bodyPr>
        <a:lstStyle/>
        <a:p>
          <a:pPr marL="0" lvl="0" indent="0" algn="l" defTabSz="1066800">
            <a:lnSpc>
              <a:spcPct val="90000"/>
            </a:lnSpc>
            <a:spcBef>
              <a:spcPct val="0"/>
            </a:spcBef>
            <a:spcAft>
              <a:spcPct val="35000"/>
            </a:spcAft>
            <a:buNone/>
          </a:pPr>
          <a:r>
            <a:rPr lang="id-ID" sz="2400" kern="1200" dirty="0">
              <a:solidFill>
                <a:schemeClr val="tx1"/>
              </a:solidFill>
            </a:rPr>
            <a:t>Suatu cost baseline adalah suatu tahapan waktu dari budget yang digunakan oleh project manager untuk memastikan dan memantau penggunaan biaya. Proses dari determine budget juga akan menyediakan informasi untuk </a:t>
          </a:r>
          <a:r>
            <a:rPr lang="en-US" sz="2400" kern="1200" dirty="0" err="1">
              <a:solidFill>
                <a:schemeClr val="tx1"/>
              </a:solidFill>
            </a:rPr>
            <a:t>kebutuhan</a:t>
          </a:r>
          <a:r>
            <a:rPr lang="en-US" sz="2400" kern="1200" dirty="0">
              <a:solidFill>
                <a:schemeClr val="tx1"/>
              </a:solidFill>
            </a:rPr>
            <a:t> </a:t>
          </a:r>
          <a:r>
            <a:rPr lang="id-ID" sz="2400" kern="1200" dirty="0">
              <a:solidFill>
                <a:schemeClr val="tx1"/>
              </a:solidFill>
            </a:rPr>
            <a:t>pembiayaan</a:t>
          </a:r>
          <a:r>
            <a:rPr lang="id-ID" sz="2800" kern="1200" dirty="0">
              <a:solidFill>
                <a:schemeClr val="tx1"/>
              </a:solidFill>
            </a:rPr>
            <a:t>.</a:t>
          </a:r>
          <a:endParaRPr lang="en-US" sz="2800" kern="1200" dirty="0">
            <a:solidFill>
              <a:schemeClr val="tx1"/>
            </a:solidFill>
          </a:endParaRPr>
        </a:p>
      </dsp:txBody>
      <dsp:txXfrm>
        <a:off x="612798" y="3910627"/>
        <a:ext cx="10924431" cy="111879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395EB5-41D1-42C2-8EB6-CF8245268830}" type="datetimeFigureOut">
              <a:rPr lang="en-US" smtClean="0"/>
              <a:t>4/18/2021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94B926D-8B09-4C31-840C-3F1424711ED9}" type="slidenum">
              <a:rPr lang="en-US" smtClean="0"/>
              <a:t>‹#›</a:t>
            </a:fld>
            <a:endParaRPr lang="en-US"/>
          </a:p>
        </p:txBody>
      </p:sp>
    </p:spTree>
    <p:extLst>
      <p:ext uri="{BB962C8B-B14F-4D97-AF65-F5344CB8AC3E}">
        <p14:creationId xmlns:p14="http://schemas.microsoft.com/office/powerpoint/2010/main" val="35161984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A3E3B2-D08E-49A8-A231-580C7767B511}" type="datetimeFigureOut">
              <a:rPr lang="en-US" smtClean="0"/>
              <a:t>4/18/2021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F8B0F6-635B-4D13-B0A1-AAE46661B9C4}" type="slidenum">
              <a:rPr lang="en-US" smtClean="0"/>
              <a:t>‹#›</a:t>
            </a:fld>
            <a:endParaRPr lang="en-US"/>
          </a:p>
        </p:txBody>
      </p:sp>
    </p:spTree>
    <p:extLst>
      <p:ext uri="{BB962C8B-B14F-4D97-AF65-F5344CB8AC3E}">
        <p14:creationId xmlns:p14="http://schemas.microsoft.com/office/powerpoint/2010/main" val="35009525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F8B0F6-635B-4D13-B0A1-AAE46661B9C4}" type="slidenum">
              <a:rPr lang="en-US" smtClean="0"/>
              <a:t>66</a:t>
            </a:fld>
            <a:endParaRPr lang="en-US"/>
          </a:p>
        </p:txBody>
      </p:sp>
    </p:spTree>
    <p:extLst>
      <p:ext uri="{BB962C8B-B14F-4D97-AF65-F5344CB8AC3E}">
        <p14:creationId xmlns:p14="http://schemas.microsoft.com/office/powerpoint/2010/main" val="1637366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F8B0F6-635B-4D13-B0A1-AAE46661B9C4}" type="slidenum">
              <a:rPr lang="en-US" smtClean="0"/>
              <a:t>67</a:t>
            </a:fld>
            <a:endParaRPr lang="en-US"/>
          </a:p>
        </p:txBody>
      </p:sp>
    </p:spTree>
    <p:extLst>
      <p:ext uri="{BB962C8B-B14F-4D97-AF65-F5344CB8AC3E}">
        <p14:creationId xmlns:p14="http://schemas.microsoft.com/office/powerpoint/2010/main" val="3033628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F8B0F6-635B-4D13-B0A1-AAE46661B9C4}" type="slidenum">
              <a:rPr lang="en-US" smtClean="0"/>
              <a:t>68</a:t>
            </a:fld>
            <a:endParaRPr lang="en-US"/>
          </a:p>
        </p:txBody>
      </p:sp>
    </p:spTree>
    <p:extLst>
      <p:ext uri="{BB962C8B-B14F-4D97-AF65-F5344CB8AC3E}">
        <p14:creationId xmlns:p14="http://schemas.microsoft.com/office/powerpoint/2010/main" val="1089823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F8B0F6-635B-4D13-B0A1-AAE46661B9C4}" type="slidenum">
              <a:rPr lang="en-US" smtClean="0"/>
              <a:t>69</a:t>
            </a:fld>
            <a:endParaRPr lang="en-US"/>
          </a:p>
        </p:txBody>
      </p:sp>
    </p:spTree>
    <p:extLst>
      <p:ext uri="{BB962C8B-B14F-4D97-AF65-F5344CB8AC3E}">
        <p14:creationId xmlns:p14="http://schemas.microsoft.com/office/powerpoint/2010/main" val="4024630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F8B0F6-635B-4D13-B0A1-AAE46661B9C4}" type="slidenum">
              <a:rPr lang="en-US" smtClean="0"/>
              <a:t>70</a:t>
            </a:fld>
            <a:endParaRPr lang="en-US"/>
          </a:p>
        </p:txBody>
      </p:sp>
    </p:spTree>
    <p:extLst>
      <p:ext uri="{BB962C8B-B14F-4D97-AF65-F5344CB8AC3E}">
        <p14:creationId xmlns:p14="http://schemas.microsoft.com/office/powerpoint/2010/main" val="2523717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F8B0F6-635B-4D13-B0A1-AAE46661B9C4}" type="slidenum">
              <a:rPr lang="en-US" smtClean="0"/>
              <a:t>71</a:t>
            </a:fld>
            <a:endParaRPr lang="en-US"/>
          </a:p>
        </p:txBody>
      </p:sp>
    </p:spTree>
    <p:extLst>
      <p:ext uri="{BB962C8B-B14F-4D97-AF65-F5344CB8AC3E}">
        <p14:creationId xmlns:p14="http://schemas.microsoft.com/office/powerpoint/2010/main" val="2684868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F8B0F6-635B-4D13-B0A1-AAE46661B9C4}" type="slidenum">
              <a:rPr lang="en-US" smtClean="0"/>
              <a:t>72</a:t>
            </a:fld>
            <a:endParaRPr lang="en-US"/>
          </a:p>
        </p:txBody>
      </p:sp>
    </p:spTree>
    <p:extLst>
      <p:ext uri="{BB962C8B-B14F-4D97-AF65-F5344CB8AC3E}">
        <p14:creationId xmlns:p14="http://schemas.microsoft.com/office/powerpoint/2010/main" val="2817101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EFA433B-D5AA-4B2C-B583-C4E6EE42F2BE}" type="datetimeFigureOut">
              <a:rPr lang="en-US" smtClean="0"/>
              <a:t>4/18/2021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2381F8-FA25-47C5-9C3A-9CD7BCCC37B5}" type="slidenum">
              <a:rPr lang="en-US" smtClean="0"/>
              <a:t>‹#›</a:t>
            </a:fld>
            <a:endParaRPr lang="en-US"/>
          </a:p>
        </p:txBody>
      </p:sp>
    </p:spTree>
    <p:extLst>
      <p:ext uri="{BB962C8B-B14F-4D97-AF65-F5344CB8AC3E}">
        <p14:creationId xmlns:p14="http://schemas.microsoft.com/office/powerpoint/2010/main" val="2425516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FA433B-D5AA-4B2C-B583-C4E6EE42F2BE}" type="datetimeFigureOut">
              <a:rPr lang="en-US" smtClean="0"/>
              <a:t>4/18/2021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2381F8-FA25-47C5-9C3A-9CD7BCCC37B5}" type="slidenum">
              <a:rPr lang="en-US" smtClean="0"/>
              <a:t>‹#›</a:t>
            </a:fld>
            <a:endParaRPr lang="en-US"/>
          </a:p>
        </p:txBody>
      </p:sp>
    </p:spTree>
    <p:extLst>
      <p:ext uri="{BB962C8B-B14F-4D97-AF65-F5344CB8AC3E}">
        <p14:creationId xmlns:p14="http://schemas.microsoft.com/office/powerpoint/2010/main" val="830122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FA433B-D5AA-4B2C-B583-C4E6EE42F2BE}" type="datetimeFigureOut">
              <a:rPr lang="en-US" smtClean="0"/>
              <a:t>4/18/2021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2381F8-FA25-47C5-9C3A-9CD7BCCC37B5}" type="slidenum">
              <a:rPr lang="en-US" smtClean="0"/>
              <a:t>‹#›</a:t>
            </a:fld>
            <a:endParaRPr lang="en-US"/>
          </a:p>
        </p:txBody>
      </p:sp>
    </p:spTree>
    <p:extLst>
      <p:ext uri="{BB962C8B-B14F-4D97-AF65-F5344CB8AC3E}">
        <p14:creationId xmlns:p14="http://schemas.microsoft.com/office/powerpoint/2010/main" val="41276701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905003"/>
            <a:ext cx="10058400" cy="2593975"/>
          </a:xfrm>
        </p:spPr>
        <p:txBody>
          <a:bodyPr anchor="b"/>
          <a:lstStyle>
            <a:lvl1pPr>
              <a:defRPr sz="4950">
                <a:ln>
                  <a:noFill/>
                </a:ln>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914400" y="4572000"/>
            <a:ext cx="8615680" cy="1066800"/>
          </a:xfrm>
        </p:spPr>
        <p:txBody>
          <a:bodyPr anchor="t">
            <a:normAutofit/>
          </a:bodyPr>
          <a:lstStyle>
            <a:lvl1pPr marL="0" indent="0" algn="l">
              <a:buNone/>
              <a:defRPr sz="1500">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fld id="{580A3BF5-5562-4858-9DEC-7BB84B39EC5E}" type="datetimeFigureOut">
              <a:rPr lang="en-US" smtClean="0">
                <a:solidFill>
                  <a:srgbClr val="DFDCB7"/>
                </a:solidFill>
              </a:rPr>
              <a:pPr>
                <a:defRPr/>
              </a:pPr>
              <a:t>4/18/2021</a:t>
            </a:fld>
            <a:endParaRPr lang="en-US">
              <a:solidFill>
                <a:srgbClr val="DFDCB7"/>
              </a:solidFill>
            </a:endParaRPr>
          </a:p>
        </p:txBody>
      </p:sp>
      <p:sp>
        <p:nvSpPr>
          <p:cNvPr id="5" name="Footer Placeholder 4"/>
          <p:cNvSpPr>
            <a:spLocks noGrp="1"/>
          </p:cNvSpPr>
          <p:nvPr>
            <p:ph type="ftr" sz="quarter" idx="11"/>
          </p:nvPr>
        </p:nvSpPr>
        <p:spPr/>
        <p:txBody>
          <a:bodyPr/>
          <a:lstStyle/>
          <a:p>
            <a:pPr>
              <a:defRPr/>
            </a:pPr>
            <a:endParaRPr lang="en-US">
              <a:solidFill>
                <a:srgbClr val="DFDCB7"/>
              </a:solidFill>
            </a:endParaRPr>
          </a:p>
        </p:txBody>
      </p:sp>
      <p:sp>
        <p:nvSpPr>
          <p:cNvPr id="6" name="Slide Number Placeholder 5"/>
          <p:cNvSpPr>
            <a:spLocks noGrp="1"/>
          </p:cNvSpPr>
          <p:nvPr>
            <p:ph type="sldNum" sz="quarter" idx="12"/>
          </p:nvPr>
        </p:nvSpPr>
        <p:spPr/>
        <p:txBody>
          <a:bodyPr/>
          <a:lstStyle/>
          <a:p>
            <a:pPr>
              <a:defRPr/>
            </a:pPr>
            <a:fld id="{ACA7813C-6594-4A4C-872B-DD13B822841C}" type="slidenum">
              <a:rPr lang="en-US" smtClean="0"/>
              <a:pPr>
                <a:defRPr/>
              </a:pPr>
              <a:t>‹#›</a:t>
            </a:fld>
            <a:endParaRPr lang="en-US"/>
          </a:p>
        </p:txBody>
      </p:sp>
    </p:spTree>
    <p:extLst>
      <p:ext uri="{BB962C8B-B14F-4D97-AF65-F5344CB8AC3E}">
        <p14:creationId xmlns:p14="http://schemas.microsoft.com/office/powerpoint/2010/main" val="3325186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580A3BF5-5562-4858-9DEC-7BB84B39EC5E}" type="datetimeFigureOut">
              <a:rPr lang="en-US" smtClean="0">
                <a:solidFill>
                  <a:srgbClr val="DFDCB7"/>
                </a:solidFill>
              </a:rPr>
              <a:pPr>
                <a:defRPr/>
              </a:pPr>
              <a:t>4/18/2021</a:t>
            </a:fld>
            <a:endParaRPr lang="en-US">
              <a:solidFill>
                <a:srgbClr val="DFDCB7"/>
              </a:solidFill>
            </a:endParaRPr>
          </a:p>
        </p:txBody>
      </p:sp>
      <p:sp>
        <p:nvSpPr>
          <p:cNvPr id="5" name="Footer Placeholder 4"/>
          <p:cNvSpPr>
            <a:spLocks noGrp="1"/>
          </p:cNvSpPr>
          <p:nvPr>
            <p:ph type="ftr" sz="quarter" idx="11"/>
          </p:nvPr>
        </p:nvSpPr>
        <p:spPr/>
        <p:txBody>
          <a:bodyPr/>
          <a:lstStyle/>
          <a:p>
            <a:pPr>
              <a:defRPr/>
            </a:pPr>
            <a:endParaRPr lang="en-US">
              <a:solidFill>
                <a:srgbClr val="DFDCB7"/>
              </a:solidFill>
            </a:endParaRPr>
          </a:p>
        </p:txBody>
      </p:sp>
      <p:sp>
        <p:nvSpPr>
          <p:cNvPr id="6" name="Slide Number Placeholder 5"/>
          <p:cNvSpPr>
            <a:spLocks noGrp="1"/>
          </p:cNvSpPr>
          <p:nvPr>
            <p:ph type="sldNum" sz="quarter" idx="12"/>
          </p:nvPr>
        </p:nvSpPr>
        <p:spPr/>
        <p:txBody>
          <a:bodyPr/>
          <a:lstStyle/>
          <a:p>
            <a:pPr>
              <a:defRPr/>
            </a:pPr>
            <a:fld id="{ACA7813C-6594-4A4C-872B-DD13B822841C}" type="slidenum">
              <a:rPr lang="en-US" smtClean="0"/>
              <a:pPr>
                <a:defRPr/>
              </a:pPr>
              <a:t>‹#›</a:t>
            </a:fld>
            <a:endParaRPr lang="en-US"/>
          </a:p>
        </p:txBody>
      </p:sp>
    </p:spTree>
    <p:extLst>
      <p:ext uri="{BB962C8B-B14F-4D97-AF65-F5344CB8AC3E}">
        <p14:creationId xmlns:p14="http://schemas.microsoft.com/office/powerpoint/2010/main" val="5299760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6" y="5486400"/>
            <a:ext cx="10212916" cy="1168400"/>
          </a:xfrm>
        </p:spPr>
        <p:txBody>
          <a:bodyPr anchor="t"/>
          <a:lstStyle>
            <a:lvl1pPr algn="l">
              <a:defRPr sz="2700" b="0" cap="all"/>
            </a:lvl1pPr>
          </a:lstStyle>
          <a:p>
            <a:r>
              <a:rPr lang="en-US"/>
              <a:t>Click to edit Master title style</a:t>
            </a:r>
            <a:endParaRPr lang="en-US" dirty="0"/>
          </a:p>
        </p:txBody>
      </p:sp>
      <p:sp>
        <p:nvSpPr>
          <p:cNvPr id="3" name="Text Placeholder 2"/>
          <p:cNvSpPr>
            <a:spLocks noGrp="1"/>
          </p:cNvSpPr>
          <p:nvPr>
            <p:ph type="body" idx="1"/>
          </p:nvPr>
        </p:nvSpPr>
        <p:spPr>
          <a:xfrm>
            <a:off x="963086" y="3852863"/>
            <a:ext cx="8180916" cy="1633538"/>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580A3BF5-5562-4858-9DEC-7BB84B39EC5E}" type="datetimeFigureOut">
              <a:rPr lang="en-US" smtClean="0">
                <a:solidFill>
                  <a:srgbClr val="DFDCB7"/>
                </a:solidFill>
              </a:rPr>
              <a:pPr>
                <a:defRPr/>
              </a:pPr>
              <a:t>4/18/2021</a:t>
            </a:fld>
            <a:endParaRPr lang="en-US">
              <a:solidFill>
                <a:srgbClr val="DFDCB7"/>
              </a:solidFill>
            </a:endParaRPr>
          </a:p>
        </p:txBody>
      </p:sp>
      <p:sp>
        <p:nvSpPr>
          <p:cNvPr id="5" name="Footer Placeholder 4"/>
          <p:cNvSpPr>
            <a:spLocks noGrp="1"/>
          </p:cNvSpPr>
          <p:nvPr>
            <p:ph type="ftr" sz="quarter" idx="11"/>
          </p:nvPr>
        </p:nvSpPr>
        <p:spPr/>
        <p:txBody>
          <a:bodyPr/>
          <a:lstStyle/>
          <a:p>
            <a:pPr>
              <a:defRPr/>
            </a:pPr>
            <a:endParaRPr lang="en-US">
              <a:solidFill>
                <a:srgbClr val="DFDCB7"/>
              </a:solidFill>
            </a:endParaRPr>
          </a:p>
        </p:txBody>
      </p:sp>
      <p:sp>
        <p:nvSpPr>
          <p:cNvPr id="6" name="Slide Number Placeholder 5"/>
          <p:cNvSpPr>
            <a:spLocks noGrp="1"/>
          </p:cNvSpPr>
          <p:nvPr>
            <p:ph type="sldNum" sz="quarter" idx="12"/>
          </p:nvPr>
        </p:nvSpPr>
        <p:spPr/>
        <p:txBody>
          <a:bodyPr/>
          <a:lstStyle/>
          <a:p>
            <a:pPr>
              <a:defRPr/>
            </a:pPr>
            <a:fld id="{ACA7813C-6594-4A4C-872B-DD13B822841C}" type="slidenum">
              <a:rPr lang="en-US" smtClean="0"/>
              <a:pPr>
                <a:defRPr/>
              </a:pPr>
              <a:t>‹#›</a:t>
            </a:fld>
            <a:endParaRPr lang="en-US"/>
          </a:p>
        </p:txBody>
      </p:sp>
    </p:spTree>
    <p:extLst>
      <p:ext uri="{BB962C8B-B14F-4D97-AF65-F5344CB8AC3E}">
        <p14:creationId xmlns:p14="http://schemas.microsoft.com/office/powerpoint/2010/main" val="1937650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536192"/>
            <a:ext cx="4876800" cy="459028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92800" y="1536192"/>
            <a:ext cx="4876800" cy="459028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fld id="{580A3BF5-5562-4858-9DEC-7BB84B39EC5E}" type="datetimeFigureOut">
              <a:rPr lang="en-US" smtClean="0">
                <a:solidFill>
                  <a:srgbClr val="DFDCB7"/>
                </a:solidFill>
              </a:rPr>
              <a:pPr>
                <a:defRPr/>
              </a:pPr>
              <a:t>4/18/2021</a:t>
            </a:fld>
            <a:endParaRPr lang="en-US">
              <a:solidFill>
                <a:srgbClr val="DFDCB7"/>
              </a:solidFill>
            </a:endParaRPr>
          </a:p>
        </p:txBody>
      </p:sp>
      <p:sp>
        <p:nvSpPr>
          <p:cNvPr id="6" name="Footer Placeholder 5"/>
          <p:cNvSpPr>
            <a:spLocks noGrp="1"/>
          </p:cNvSpPr>
          <p:nvPr>
            <p:ph type="ftr" sz="quarter" idx="11"/>
          </p:nvPr>
        </p:nvSpPr>
        <p:spPr/>
        <p:txBody>
          <a:bodyPr/>
          <a:lstStyle/>
          <a:p>
            <a:pPr>
              <a:defRPr/>
            </a:pPr>
            <a:endParaRPr lang="en-US">
              <a:solidFill>
                <a:srgbClr val="DFDCB7"/>
              </a:solidFill>
            </a:endParaRPr>
          </a:p>
        </p:txBody>
      </p:sp>
      <p:sp>
        <p:nvSpPr>
          <p:cNvPr id="7" name="Slide Number Placeholder 6"/>
          <p:cNvSpPr>
            <a:spLocks noGrp="1"/>
          </p:cNvSpPr>
          <p:nvPr>
            <p:ph type="sldNum" sz="quarter" idx="12"/>
          </p:nvPr>
        </p:nvSpPr>
        <p:spPr/>
        <p:txBody>
          <a:bodyPr/>
          <a:lstStyle/>
          <a:p>
            <a:pPr>
              <a:defRPr/>
            </a:pPr>
            <a:fld id="{ACA7813C-6594-4A4C-872B-DD13B822841C}" type="slidenum">
              <a:rPr lang="en-US" smtClean="0"/>
              <a:pPr>
                <a:defRPr/>
              </a:pPr>
              <a:t>‹#›</a:t>
            </a:fld>
            <a:endParaRPr lang="en-US"/>
          </a:p>
        </p:txBody>
      </p:sp>
    </p:spTree>
    <p:extLst>
      <p:ext uri="{BB962C8B-B14F-4D97-AF65-F5344CB8AC3E}">
        <p14:creationId xmlns:p14="http://schemas.microsoft.com/office/powerpoint/2010/main" val="24080504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4876800" cy="639762"/>
          </a:xfrm>
        </p:spPr>
        <p:txBody>
          <a:bodyPr anchor="b">
            <a:noAutofit/>
          </a:bodyPr>
          <a:lstStyle>
            <a:lvl1pPr marL="0" indent="0" algn="ctr">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09600" y="2174875"/>
            <a:ext cx="4876800"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92800" y="1535113"/>
            <a:ext cx="4876800" cy="639762"/>
          </a:xfrm>
        </p:spPr>
        <p:txBody>
          <a:bodyPr anchor="b">
            <a:noAutofit/>
          </a:bodyPr>
          <a:lstStyle>
            <a:lvl1pPr marL="0" indent="0" algn="ctr">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5892800" y="2174875"/>
            <a:ext cx="4876800"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580A3BF5-5562-4858-9DEC-7BB84B39EC5E}" type="datetimeFigureOut">
              <a:rPr lang="en-US" smtClean="0">
                <a:solidFill>
                  <a:srgbClr val="DFDCB7"/>
                </a:solidFill>
              </a:rPr>
              <a:pPr>
                <a:defRPr/>
              </a:pPr>
              <a:t>4/18/2021</a:t>
            </a:fld>
            <a:endParaRPr lang="en-US">
              <a:solidFill>
                <a:srgbClr val="DFDCB7"/>
              </a:solidFill>
            </a:endParaRPr>
          </a:p>
        </p:txBody>
      </p:sp>
      <p:sp>
        <p:nvSpPr>
          <p:cNvPr id="8" name="Footer Placeholder 7"/>
          <p:cNvSpPr>
            <a:spLocks noGrp="1"/>
          </p:cNvSpPr>
          <p:nvPr>
            <p:ph type="ftr" sz="quarter" idx="11"/>
          </p:nvPr>
        </p:nvSpPr>
        <p:spPr/>
        <p:txBody>
          <a:bodyPr/>
          <a:lstStyle/>
          <a:p>
            <a:pPr>
              <a:defRPr/>
            </a:pPr>
            <a:endParaRPr lang="en-US">
              <a:solidFill>
                <a:srgbClr val="DFDCB7"/>
              </a:solidFill>
            </a:endParaRPr>
          </a:p>
        </p:txBody>
      </p:sp>
      <p:sp>
        <p:nvSpPr>
          <p:cNvPr id="9" name="Slide Number Placeholder 8"/>
          <p:cNvSpPr>
            <a:spLocks noGrp="1"/>
          </p:cNvSpPr>
          <p:nvPr>
            <p:ph type="sldNum" sz="quarter" idx="12"/>
          </p:nvPr>
        </p:nvSpPr>
        <p:spPr/>
        <p:txBody>
          <a:bodyPr/>
          <a:lstStyle/>
          <a:p>
            <a:pPr>
              <a:defRPr/>
            </a:pPr>
            <a:fld id="{ACA7813C-6594-4A4C-872B-DD13B822841C}" type="slidenum">
              <a:rPr lang="en-US" smtClean="0"/>
              <a:pPr>
                <a:defRPr/>
              </a:pPr>
              <a:t>‹#›</a:t>
            </a:fld>
            <a:endParaRPr lang="en-US"/>
          </a:p>
        </p:txBody>
      </p:sp>
    </p:spTree>
    <p:extLst>
      <p:ext uri="{BB962C8B-B14F-4D97-AF65-F5344CB8AC3E}">
        <p14:creationId xmlns:p14="http://schemas.microsoft.com/office/powerpoint/2010/main" val="26615881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580A3BF5-5562-4858-9DEC-7BB84B39EC5E}" type="datetimeFigureOut">
              <a:rPr lang="en-US" smtClean="0">
                <a:solidFill>
                  <a:srgbClr val="DFDCB7"/>
                </a:solidFill>
              </a:rPr>
              <a:pPr>
                <a:defRPr/>
              </a:pPr>
              <a:t>4/18/2021</a:t>
            </a:fld>
            <a:endParaRPr lang="en-US">
              <a:solidFill>
                <a:srgbClr val="DFDCB7"/>
              </a:solidFill>
            </a:endParaRPr>
          </a:p>
        </p:txBody>
      </p:sp>
      <p:sp>
        <p:nvSpPr>
          <p:cNvPr id="4" name="Footer Placeholder 3"/>
          <p:cNvSpPr>
            <a:spLocks noGrp="1"/>
          </p:cNvSpPr>
          <p:nvPr>
            <p:ph type="ftr" sz="quarter" idx="11"/>
          </p:nvPr>
        </p:nvSpPr>
        <p:spPr/>
        <p:txBody>
          <a:bodyPr/>
          <a:lstStyle/>
          <a:p>
            <a:pPr>
              <a:defRPr/>
            </a:pPr>
            <a:endParaRPr lang="en-US">
              <a:solidFill>
                <a:srgbClr val="DFDCB7"/>
              </a:solidFill>
            </a:endParaRPr>
          </a:p>
        </p:txBody>
      </p:sp>
      <p:sp>
        <p:nvSpPr>
          <p:cNvPr id="5" name="Slide Number Placeholder 4"/>
          <p:cNvSpPr>
            <a:spLocks noGrp="1"/>
          </p:cNvSpPr>
          <p:nvPr>
            <p:ph type="sldNum" sz="quarter" idx="12"/>
          </p:nvPr>
        </p:nvSpPr>
        <p:spPr/>
        <p:txBody>
          <a:bodyPr/>
          <a:lstStyle/>
          <a:p>
            <a:pPr>
              <a:defRPr/>
            </a:pPr>
            <a:fld id="{ACA7813C-6594-4A4C-872B-DD13B822841C}" type="slidenum">
              <a:rPr lang="en-US" smtClean="0"/>
              <a:pPr>
                <a:defRPr/>
              </a:pPr>
              <a:t>‹#›</a:t>
            </a:fld>
            <a:endParaRPr lang="en-US"/>
          </a:p>
        </p:txBody>
      </p:sp>
    </p:spTree>
    <p:extLst>
      <p:ext uri="{BB962C8B-B14F-4D97-AF65-F5344CB8AC3E}">
        <p14:creationId xmlns:p14="http://schemas.microsoft.com/office/powerpoint/2010/main" val="21685060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580A3BF5-5562-4858-9DEC-7BB84B39EC5E}" type="datetimeFigureOut">
              <a:rPr lang="en-US" smtClean="0">
                <a:solidFill>
                  <a:srgbClr val="DFDCB7"/>
                </a:solidFill>
              </a:rPr>
              <a:pPr>
                <a:defRPr/>
              </a:pPr>
              <a:t>4/18/2021</a:t>
            </a:fld>
            <a:endParaRPr lang="en-US">
              <a:solidFill>
                <a:srgbClr val="DFDCB7"/>
              </a:solidFill>
            </a:endParaRPr>
          </a:p>
        </p:txBody>
      </p:sp>
      <p:sp>
        <p:nvSpPr>
          <p:cNvPr id="3" name="Footer Placeholder 2"/>
          <p:cNvSpPr>
            <a:spLocks noGrp="1"/>
          </p:cNvSpPr>
          <p:nvPr>
            <p:ph type="ftr" sz="quarter" idx="11"/>
          </p:nvPr>
        </p:nvSpPr>
        <p:spPr/>
        <p:txBody>
          <a:bodyPr/>
          <a:lstStyle/>
          <a:p>
            <a:pPr>
              <a:defRPr/>
            </a:pPr>
            <a:endParaRPr lang="en-US">
              <a:solidFill>
                <a:srgbClr val="DFDCB7"/>
              </a:solidFill>
            </a:endParaRPr>
          </a:p>
        </p:txBody>
      </p:sp>
      <p:sp>
        <p:nvSpPr>
          <p:cNvPr id="4" name="Slide Number Placeholder 3"/>
          <p:cNvSpPr>
            <a:spLocks noGrp="1"/>
          </p:cNvSpPr>
          <p:nvPr>
            <p:ph type="sldNum" sz="quarter" idx="12"/>
          </p:nvPr>
        </p:nvSpPr>
        <p:spPr/>
        <p:txBody>
          <a:bodyPr/>
          <a:lstStyle/>
          <a:p>
            <a:pPr>
              <a:defRPr/>
            </a:pPr>
            <a:fld id="{ACA7813C-6594-4A4C-872B-DD13B822841C}" type="slidenum">
              <a:rPr lang="en-US" smtClean="0"/>
              <a:pPr>
                <a:defRPr/>
              </a:pPr>
              <a:t>‹#›</a:t>
            </a:fld>
            <a:endParaRPr lang="en-US"/>
          </a:p>
        </p:txBody>
      </p:sp>
    </p:spTree>
    <p:extLst>
      <p:ext uri="{BB962C8B-B14F-4D97-AF65-F5344CB8AC3E}">
        <p14:creationId xmlns:p14="http://schemas.microsoft.com/office/powerpoint/2010/main" val="2513692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6401" y="5495544"/>
            <a:ext cx="10363200" cy="594360"/>
          </a:xfrm>
        </p:spPr>
        <p:txBody>
          <a:bodyPr anchor="b"/>
          <a:lstStyle>
            <a:lvl1pPr algn="ctr">
              <a:defRPr sz="1650" b="1"/>
            </a:lvl1pPr>
          </a:lstStyle>
          <a:p>
            <a:r>
              <a:rPr lang="en-US"/>
              <a:t>Click to edit Master title style</a:t>
            </a:r>
            <a:endParaRPr lang="en-US" dirty="0"/>
          </a:p>
        </p:txBody>
      </p:sp>
      <p:sp>
        <p:nvSpPr>
          <p:cNvPr id="4" name="Text Placeholder 3"/>
          <p:cNvSpPr>
            <a:spLocks noGrp="1"/>
          </p:cNvSpPr>
          <p:nvPr>
            <p:ph type="body" sz="half" idx="2"/>
          </p:nvPr>
        </p:nvSpPr>
        <p:spPr>
          <a:xfrm>
            <a:off x="406401" y="6096000"/>
            <a:ext cx="10363201" cy="609600"/>
          </a:xfrm>
        </p:spPr>
        <p:txBody>
          <a:bodyPr>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580A3BF5-5562-4858-9DEC-7BB84B39EC5E}" type="datetimeFigureOut">
              <a:rPr lang="en-US" smtClean="0">
                <a:solidFill>
                  <a:srgbClr val="DFDCB7"/>
                </a:solidFill>
              </a:rPr>
              <a:pPr>
                <a:defRPr/>
              </a:pPr>
              <a:t>4/18/2021</a:t>
            </a:fld>
            <a:endParaRPr lang="en-US">
              <a:solidFill>
                <a:srgbClr val="DFDCB7"/>
              </a:solidFill>
            </a:endParaRPr>
          </a:p>
        </p:txBody>
      </p:sp>
      <p:sp>
        <p:nvSpPr>
          <p:cNvPr id="6" name="Footer Placeholder 5"/>
          <p:cNvSpPr>
            <a:spLocks noGrp="1"/>
          </p:cNvSpPr>
          <p:nvPr>
            <p:ph type="ftr" sz="quarter" idx="11"/>
          </p:nvPr>
        </p:nvSpPr>
        <p:spPr/>
        <p:txBody>
          <a:bodyPr/>
          <a:lstStyle/>
          <a:p>
            <a:pPr>
              <a:defRPr/>
            </a:pPr>
            <a:endParaRPr lang="en-US">
              <a:solidFill>
                <a:srgbClr val="DFDCB7"/>
              </a:solidFill>
            </a:endParaRPr>
          </a:p>
        </p:txBody>
      </p:sp>
      <p:sp>
        <p:nvSpPr>
          <p:cNvPr id="7" name="Slide Number Placeholder 6"/>
          <p:cNvSpPr>
            <a:spLocks noGrp="1"/>
          </p:cNvSpPr>
          <p:nvPr>
            <p:ph type="sldNum" sz="quarter" idx="12"/>
          </p:nvPr>
        </p:nvSpPr>
        <p:spPr/>
        <p:txBody>
          <a:bodyPr/>
          <a:lstStyle/>
          <a:p>
            <a:pPr>
              <a:defRPr/>
            </a:pPr>
            <a:fld id="{ACA7813C-6594-4A4C-872B-DD13B822841C}" type="slidenum">
              <a:rPr lang="en-US" smtClean="0"/>
              <a:pPr>
                <a:defRPr/>
              </a:pPr>
              <a:t>‹#›</a:t>
            </a:fld>
            <a:endParaRPr lang="en-US"/>
          </a:p>
        </p:txBody>
      </p:sp>
      <p:sp>
        <p:nvSpPr>
          <p:cNvPr id="9" name="Content Placeholder 8"/>
          <p:cNvSpPr>
            <a:spLocks noGrp="1"/>
          </p:cNvSpPr>
          <p:nvPr>
            <p:ph sz="quarter" idx="13"/>
          </p:nvPr>
        </p:nvSpPr>
        <p:spPr>
          <a:xfrm>
            <a:off x="406400" y="381000"/>
            <a:ext cx="10363200" cy="4942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4537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FA433B-D5AA-4B2C-B583-C4E6EE42F2BE}" type="datetimeFigureOut">
              <a:rPr lang="en-US" smtClean="0"/>
              <a:t>4/18/2021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2381F8-FA25-47C5-9C3A-9CD7BCCC37B5}" type="slidenum">
              <a:rPr lang="en-US" smtClean="0"/>
              <a:t>‹#›</a:t>
            </a:fld>
            <a:endParaRPr lang="en-US"/>
          </a:p>
        </p:txBody>
      </p:sp>
    </p:spTree>
    <p:extLst>
      <p:ext uri="{BB962C8B-B14F-4D97-AF65-F5344CB8AC3E}">
        <p14:creationId xmlns:p14="http://schemas.microsoft.com/office/powerpoint/2010/main" val="3782742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2336" y="5495278"/>
            <a:ext cx="10363200" cy="594626"/>
          </a:xfrm>
        </p:spPr>
        <p:txBody>
          <a:bodyPr anchor="b"/>
          <a:lstStyle>
            <a:lvl1pPr algn="ctr">
              <a:defRPr sz="1650" b="1">
                <a:ln>
                  <a:noFill/>
                </a:ln>
                <a:solidFill>
                  <a:schemeClr val="tx2"/>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0" y="0"/>
            <a:ext cx="11277600" cy="54864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02336" y="6096000"/>
            <a:ext cx="10363200" cy="612648"/>
          </a:xfrm>
        </p:spPr>
        <p:txBody>
          <a:bodyPr>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8" name="Date Placeholder 7"/>
          <p:cNvSpPr>
            <a:spLocks noGrp="1"/>
          </p:cNvSpPr>
          <p:nvPr>
            <p:ph type="dt" sz="half" idx="10"/>
          </p:nvPr>
        </p:nvSpPr>
        <p:spPr/>
        <p:txBody>
          <a:bodyPr/>
          <a:lstStyle/>
          <a:p>
            <a:pPr>
              <a:defRPr/>
            </a:pPr>
            <a:fld id="{580A3BF5-5562-4858-9DEC-7BB84B39EC5E}" type="datetimeFigureOut">
              <a:rPr lang="en-US" smtClean="0">
                <a:solidFill>
                  <a:srgbClr val="DFDCB7"/>
                </a:solidFill>
              </a:rPr>
              <a:pPr>
                <a:defRPr/>
              </a:pPr>
              <a:t>4/18/2021</a:t>
            </a:fld>
            <a:endParaRPr lang="en-US">
              <a:solidFill>
                <a:srgbClr val="DFDCB7"/>
              </a:solidFill>
            </a:endParaRPr>
          </a:p>
        </p:txBody>
      </p:sp>
      <p:sp>
        <p:nvSpPr>
          <p:cNvPr id="9" name="Slide Number Placeholder 8"/>
          <p:cNvSpPr>
            <a:spLocks noGrp="1"/>
          </p:cNvSpPr>
          <p:nvPr>
            <p:ph type="sldNum" sz="quarter" idx="11"/>
          </p:nvPr>
        </p:nvSpPr>
        <p:spPr/>
        <p:txBody>
          <a:bodyPr/>
          <a:lstStyle/>
          <a:p>
            <a:pPr>
              <a:defRPr/>
            </a:pPr>
            <a:fld id="{ACA7813C-6594-4A4C-872B-DD13B822841C}" type="slidenum">
              <a:rPr lang="en-US" smtClean="0"/>
              <a:pPr>
                <a:defRPr/>
              </a:pPr>
              <a:t>‹#›</a:t>
            </a:fld>
            <a:endParaRPr lang="en-US"/>
          </a:p>
        </p:txBody>
      </p:sp>
      <p:sp>
        <p:nvSpPr>
          <p:cNvPr id="10" name="Footer Placeholder 9"/>
          <p:cNvSpPr>
            <a:spLocks noGrp="1"/>
          </p:cNvSpPr>
          <p:nvPr>
            <p:ph type="ftr" sz="quarter" idx="12"/>
          </p:nvPr>
        </p:nvSpPr>
        <p:spPr/>
        <p:txBody>
          <a:bodyPr/>
          <a:lstStyle/>
          <a:p>
            <a:pPr>
              <a:defRPr/>
            </a:pPr>
            <a:endParaRPr lang="en-US">
              <a:solidFill>
                <a:srgbClr val="DFDCB7"/>
              </a:solidFill>
            </a:endParaRPr>
          </a:p>
        </p:txBody>
      </p:sp>
    </p:spTree>
    <p:extLst>
      <p:ext uri="{BB962C8B-B14F-4D97-AF65-F5344CB8AC3E}">
        <p14:creationId xmlns:p14="http://schemas.microsoft.com/office/powerpoint/2010/main" val="35539794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580A3BF5-5562-4858-9DEC-7BB84B39EC5E}" type="datetimeFigureOut">
              <a:rPr lang="en-US" smtClean="0">
                <a:solidFill>
                  <a:srgbClr val="DFDCB7"/>
                </a:solidFill>
              </a:rPr>
              <a:pPr>
                <a:defRPr/>
              </a:pPr>
              <a:t>4/18/2021</a:t>
            </a:fld>
            <a:endParaRPr lang="en-US">
              <a:solidFill>
                <a:srgbClr val="DFDCB7"/>
              </a:solidFill>
            </a:endParaRPr>
          </a:p>
        </p:txBody>
      </p:sp>
      <p:sp>
        <p:nvSpPr>
          <p:cNvPr id="5" name="Footer Placeholder 4"/>
          <p:cNvSpPr>
            <a:spLocks noGrp="1"/>
          </p:cNvSpPr>
          <p:nvPr>
            <p:ph type="ftr" sz="quarter" idx="11"/>
          </p:nvPr>
        </p:nvSpPr>
        <p:spPr/>
        <p:txBody>
          <a:bodyPr/>
          <a:lstStyle/>
          <a:p>
            <a:pPr>
              <a:defRPr/>
            </a:pPr>
            <a:endParaRPr lang="en-US">
              <a:solidFill>
                <a:srgbClr val="DFDCB7"/>
              </a:solidFill>
            </a:endParaRPr>
          </a:p>
        </p:txBody>
      </p:sp>
      <p:sp>
        <p:nvSpPr>
          <p:cNvPr id="6" name="Slide Number Placeholder 5"/>
          <p:cNvSpPr>
            <a:spLocks noGrp="1"/>
          </p:cNvSpPr>
          <p:nvPr>
            <p:ph type="sldNum" sz="quarter" idx="12"/>
          </p:nvPr>
        </p:nvSpPr>
        <p:spPr/>
        <p:txBody>
          <a:bodyPr/>
          <a:lstStyle/>
          <a:p>
            <a:pPr>
              <a:defRPr/>
            </a:pPr>
            <a:fld id="{ACA7813C-6594-4A4C-872B-DD13B822841C}" type="slidenum">
              <a:rPr lang="en-US" smtClean="0"/>
              <a:pPr>
                <a:defRPr/>
              </a:pPr>
              <a:t>‹#›</a:t>
            </a:fld>
            <a:endParaRPr lang="en-US"/>
          </a:p>
        </p:txBody>
      </p:sp>
    </p:spTree>
    <p:extLst>
      <p:ext uri="{BB962C8B-B14F-4D97-AF65-F5344CB8AC3E}">
        <p14:creationId xmlns:p14="http://schemas.microsoft.com/office/powerpoint/2010/main" val="16188907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336800" cy="58515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580A3BF5-5562-4858-9DEC-7BB84B39EC5E}" type="datetimeFigureOut">
              <a:rPr lang="en-US" smtClean="0">
                <a:solidFill>
                  <a:srgbClr val="DFDCB7"/>
                </a:solidFill>
              </a:rPr>
              <a:pPr>
                <a:defRPr/>
              </a:pPr>
              <a:t>4/18/2021</a:t>
            </a:fld>
            <a:endParaRPr lang="en-US">
              <a:solidFill>
                <a:srgbClr val="DFDCB7"/>
              </a:solidFill>
            </a:endParaRPr>
          </a:p>
        </p:txBody>
      </p:sp>
      <p:sp>
        <p:nvSpPr>
          <p:cNvPr id="5" name="Footer Placeholder 4"/>
          <p:cNvSpPr>
            <a:spLocks noGrp="1"/>
          </p:cNvSpPr>
          <p:nvPr>
            <p:ph type="ftr" sz="quarter" idx="11"/>
          </p:nvPr>
        </p:nvSpPr>
        <p:spPr/>
        <p:txBody>
          <a:bodyPr/>
          <a:lstStyle/>
          <a:p>
            <a:pPr>
              <a:defRPr/>
            </a:pPr>
            <a:endParaRPr lang="en-US">
              <a:solidFill>
                <a:srgbClr val="DFDCB7"/>
              </a:solidFill>
            </a:endParaRPr>
          </a:p>
        </p:txBody>
      </p:sp>
      <p:sp>
        <p:nvSpPr>
          <p:cNvPr id="6" name="Slide Number Placeholder 5"/>
          <p:cNvSpPr>
            <a:spLocks noGrp="1"/>
          </p:cNvSpPr>
          <p:nvPr>
            <p:ph type="sldNum" sz="quarter" idx="12"/>
          </p:nvPr>
        </p:nvSpPr>
        <p:spPr/>
        <p:txBody>
          <a:bodyPr/>
          <a:lstStyle/>
          <a:p>
            <a:pPr>
              <a:defRPr/>
            </a:pPr>
            <a:fld id="{ACA7813C-6594-4A4C-872B-DD13B822841C}" type="slidenum">
              <a:rPr lang="en-US" smtClean="0"/>
              <a:pPr>
                <a:defRPr/>
              </a:pPr>
              <a:t>‹#›</a:t>
            </a:fld>
            <a:endParaRPr lang="en-US"/>
          </a:p>
        </p:txBody>
      </p:sp>
    </p:spTree>
    <p:extLst>
      <p:ext uri="{BB962C8B-B14F-4D97-AF65-F5344CB8AC3E}">
        <p14:creationId xmlns:p14="http://schemas.microsoft.com/office/powerpoint/2010/main" val="37848751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1397000" y="845500"/>
            <a:ext cx="9328800" cy="9544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00" name="Shape 200"/>
          <p:cNvSpPr txBox="1">
            <a:spLocks noGrp="1"/>
          </p:cNvSpPr>
          <p:nvPr>
            <p:ph type="body" idx="1"/>
          </p:nvPr>
        </p:nvSpPr>
        <p:spPr>
          <a:xfrm>
            <a:off x="1508670" y="2070600"/>
            <a:ext cx="4453199" cy="3554399"/>
          </a:xfrm>
          <a:prstGeom prst="rect">
            <a:avLst/>
          </a:prstGeom>
        </p:spPr>
        <p:txBody>
          <a:bodyPr lIns="91425" tIns="91425" rIns="91425" bIns="91425" anchor="t" anchorCtr="0"/>
          <a:lstStyle>
            <a:lvl1pPr>
              <a:spcBef>
                <a:spcPts val="0"/>
              </a:spcBef>
              <a:buSzPct val="100000"/>
              <a:defRPr sz="1350"/>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01" name="Shape 201"/>
          <p:cNvSpPr txBox="1">
            <a:spLocks noGrp="1"/>
          </p:cNvSpPr>
          <p:nvPr>
            <p:ph type="body" idx="2"/>
          </p:nvPr>
        </p:nvSpPr>
        <p:spPr>
          <a:xfrm>
            <a:off x="6230086" y="2070600"/>
            <a:ext cx="4453199" cy="3554399"/>
          </a:xfrm>
          <a:prstGeom prst="rect">
            <a:avLst/>
          </a:prstGeom>
        </p:spPr>
        <p:txBody>
          <a:bodyPr lIns="91425" tIns="91425" rIns="91425" bIns="91425" anchor="t" anchorCtr="0"/>
          <a:lstStyle>
            <a:lvl1pPr>
              <a:spcBef>
                <a:spcPts val="0"/>
              </a:spcBef>
              <a:buSzPct val="100000"/>
              <a:defRPr sz="1350"/>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02" name="Shape 202"/>
          <p:cNvSpPr/>
          <p:nvPr/>
        </p:nvSpPr>
        <p:spPr>
          <a:xfrm>
            <a:off x="-38098" y="5929037"/>
            <a:ext cx="12255500" cy="949969"/>
          </a:xfrm>
          <a:custGeom>
            <a:avLst/>
            <a:gdLst/>
            <a:ahLst/>
            <a:cxnLst/>
            <a:rect l="0" t="0" r="0" b="0"/>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203" name="Shape 203"/>
          <p:cNvSpPr/>
          <p:nvPr/>
        </p:nvSpPr>
        <p:spPr>
          <a:xfrm>
            <a:off x="-38098" y="6104151"/>
            <a:ext cx="12255500" cy="779251"/>
          </a:xfrm>
          <a:custGeom>
            <a:avLst/>
            <a:gdLst/>
            <a:ahLst/>
            <a:cxnLst/>
            <a:rect l="0" t="0" r="0" b="0"/>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04" name="Shape 204"/>
          <p:cNvSpPr/>
          <p:nvPr/>
        </p:nvSpPr>
        <p:spPr>
          <a:xfrm rot="8100000">
            <a:off x="2463973" y="5670627"/>
            <a:ext cx="163483" cy="163483"/>
          </a:xfrm>
          <a:prstGeom prst="teardrop">
            <a:avLst>
              <a:gd name="adj" fmla="val 100000"/>
            </a:avLst>
          </a:prstGeom>
          <a:solidFill>
            <a:srgbClr val="AFF000"/>
          </a:solidFill>
          <a:ln>
            <a:noFill/>
          </a:ln>
        </p:spPr>
        <p:txBody>
          <a:bodyPr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205" name="Shape 205"/>
          <p:cNvSpPr/>
          <p:nvPr/>
        </p:nvSpPr>
        <p:spPr>
          <a:xfrm rot="8100000">
            <a:off x="8051973" y="6049094"/>
            <a:ext cx="163483" cy="163483"/>
          </a:xfrm>
          <a:prstGeom prst="teardrop">
            <a:avLst>
              <a:gd name="adj" fmla="val 100000"/>
            </a:avLst>
          </a:prstGeom>
          <a:noFill/>
          <a:ln w="28575" cap="flat" cmpd="sng">
            <a:solidFill>
              <a:srgbClr val="00CEF6"/>
            </a:solidFill>
            <a:prstDash val="solid"/>
            <a:round/>
            <a:headEnd type="none" w="med" len="med"/>
            <a:tailEnd type="none" w="med" len="med"/>
          </a:ln>
        </p:spPr>
        <p:txBody>
          <a:bodyPr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206" name="Shape 206"/>
          <p:cNvSpPr/>
          <p:nvPr/>
        </p:nvSpPr>
        <p:spPr>
          <a:xfrm rot="8100000">
            <a:off x="9575973" y="6093560"/>
            <a:ext cx="163483" cy="163483"/>
          </a:xfrm>
          <a:prstGeom prst="teardrop">
            <a:avLst>
              <a:gd name="adj" fmla="val 100000"/>
            </a:avLst>
          </a:prstGeom>
          <a:solidFill>
            <a:srgbClr val="00CEF6"/>
          </a:solidFill>
          <a:ln>
            <a:noFill/>
          </a:ln>
        </p:spPr>
        <p:txBody>
          <a:bodyPr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grpSp>
        <p:nvGrpSpPr>
          <p:cNvPr id="207" name="Shape 207"/>
          <p:cNvGrpSpPr/>
          <p:nvPr/>
        </p:nvGrpSpPr>
        <p:grpSpPr>
          <a:xfrm>
            <a:off x="-12700" y="5949970"/>
            <a:ext cx="12223767" cy="793733"/>
            <a:chOff x="-9525" y="4462475"/>
            <a:chExt cx="9167825" cy="595300"/>
          </a:xfrm>
        </p:grpSpPr>
        <p:sp>
          <p:nvSpPr>
            <p:cNvPr id="208" name="Shape 208"/>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lg" len="lg"/>
              <a:tailEnd type="none" w="lg" len="lg"/>
            </a:ln>
          </p:spPr>
        </p:sp>
        <p:sp>
          <p:nvSpPr>
            <p:cNvPr id="209" name="Shape 209"/>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lg" len="lg"/>
              <a:tailEnd type="none" w="lg" len="lg"/>
            </a:ln>
          </p:spPr>
        </p:sp>
        <p:sp>
          <p:nvSpPr>
            <p:cNvPr id="210" name="Shape 210"/>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lg" len="lg"/>
              <a:tailEnd type="none" w="lg" len="lg"/>
            </a:ln>
          </p:spPr>
        </p:sp>
      </p:grpSp>
      <p:grpSp>
        <p:nvGrpSpPr>
          <p:cNvPr id="211" name="Shape 211"/>
          <p:cNvGrpSpPr/>
          <p:nvPr/>
        </p:nvGrpSpPr>
        <p:grpSpPr>
          <a:xfrm>
            <a:off x="-57116" y="5924653"/>
            <a:ext cx="12306099" cy="857049"/>
            <a:chOff x="-42837" y="4443487"/>
            <a:chExt cx="9229574" cy="642787"/>
          </a:xfrm>
        </p:grpSpPr>
        <p:sp>
          <p:nvSpPr>
            <p:cNvPr id="212" name="Shape 212"/>
            <p:cNvSpPr/>
            <p:nvPr/>
          </p:nvSpPr>
          <p:spPr>
            <a:xfrm>
              <a:off x="1114450" y="4900687"/>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213" name="Shape 213"/>
            <p:cNvSpPr/>
            <p:nvPr/>
          </p:nvSpPr>
          <p:spPr>
            <a:xfrm>
              <a:off x="1495450" y="5029275"/>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214" name="Shape 214"/>
            <p:cNvSpPr/>
            <p:nvPr/>
          </p:nvSpPr>
          <p:spPr>
            <a:xfrm>
              <a:off x="733450" y="4972125"/>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215" name="Shape 215"/>
            <p:cNvSpPr/>
            <p:nvPr/>
          </p:nvSpPr>
          <p:spPr>
            <a:xfrm>
              <a:off x="352450" y="4962600"/>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216" name="Shape 216"/>
            <p:cNvSpPr/>
            <p:nvPr/>
          </p:nvSpPr>
          <p:spPr>
            <a:xfrm>
              <a:off x="-42837" y="4605412"/>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217" name="Shape 217"/>
            <p:cNvSpPr/>
            <p:nvPr/>
          </p:nvSpPr>
          <p:spPr>
            <a:xfrm>
              <a:off x="1876450" y="4834012"/>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218" name="Shape 218"/>
            <p:cNvSpPr/>
            <p:nvPr/>
          </p:nvSpPr>
          <p:spPr>
            <a:xfrm>
              <a:off x="2257450" y="4829250"/>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219" name="Shape 219"/>
            <p:cNvSpPr/>
            <p:nvPr/>
          </p:nvSpPr>
          <p:spPr>
            <a:xfrm>
              <a:off x="2638450" y="4548262"/>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220" name="Shape 220"/>
            <p:cNvSpPr/>
            <p:nvPr/>
          </p:nvSpPr>
          <p:spPr>
            <a:xfrm>
              <a:off x="3019450" y="4614937"/>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221" name="Shape 221"/>
            <p:cNvSpPr/>
            <p:nvPr/>
          </p:nvSpPr>
          <p:spPr>
            <a:xfrm>
              <a:off x="3400450" y="4614937"/>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222" name="Shape 222"/>
            <p:cNvSpPr/>
            <p:nvPr/>
          </p:nvSpPr>
          <p:spPr>
            <a:xfrm>
              <a:off x="3781450" y="4948312"/>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223" name="Shape 223"/>
            <p:cNvSpPr/>
            <p:nvPr/>
          </p:nvSpPr>
          <p:spPr>
            <a:xfrm>
              <a:off x="4162450" y="4948312"/>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224" name="Shape 224"/>
            <p:cNvSpPr/>
            <p:nvPr/>
          </p:nvSpPr>
          <p:spPr>
            <a:xfrm>
              <a:off x="4543450" y="4667325"/>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225" name="Shape 225"/>
            <p:cNvSpPr/>
            <p:nvPr/>
          </p:nvSpPr>
          <p:spPr>
            <a:xfrm>
              <a:off x="4924450" y="4543500"/>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226" name="Shape 226"/>
            <p:cNvSpPr/>
            <p:nvPr/>
          </p:nvSpPr>
          <p:spPr>
            <a:xfrm>
              <a:off x="5305450" y="4772100"/>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227" name="Shape 227"/>
            <p:cNvSpPr/>
            <p:nvPr/>
          </p:nvSpPr>
          <p:spPr>
            <a:xfrm>
              <a:off x="5686450" y="4772100"/>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228" name="Shape 228"/>
            <p:cNvSpPr/>
            <p:nvPr/>
          </p:nvSpPr>
          <p:spPr>
            <a:xfrm>
              <a:off x="6067450" y="4848300"/>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229" name="Shape 229"/>
            <p:cNvSpPr/>
            <p:nvPr/>
          </p:nvSpPr>
          <p:spPr>
            <a:xfrm>
              <a:off x="6448450" y="4729237"/>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230" name="Shape 230"/>
            <p:cNvSpPr/>
            <p:nvPr/>
          </p:nvSpPr>
          <p:spPr>
            <a:xfrm>
              <a:off x="6829450" y="5024512"/>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231" name="Shape 231"/>
            <p:cNvSpPr/>
            <p:nvPr/>
          </p:nvSpPr>
          <p:spPr>
            <a:xfrm>
              <a:off x="7210450" y="5024512"/>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232" name="Shape 232"/>
            <p:cNvSpPr/>
            <p:nvPr/>
          </p:nvSpPr>
          <p:spPr>
            <a:xfrm>
              <a:off x="7591450" y="4443487"/>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233" name="Shape 233"/>
            <p:cNvSpPr/>
            <p:nvPr/>
          </p:nvSpPr>
          <p:spPr>
            <a:xfrm>
              <a:off x="7972450" y="4557787"/>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234" name="Shape 234"/>
            <p:cNvSpPr/>
            <p:nvPr/>
          </p:nvSpPr>
          <p:spPr>
            <a:xfrm>
              <a:off x="8353450" y="4557787"/>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235" name="Shape 235"/>
            <p:cNvSpPr/>
            <p:nvPr/>
          </p:nvSpPr>
          <p:spPr>
            <a:xfrm>
              <a:off x="8734450" y="4557787"/>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236" name="Shape 236"/>
            <p:cNvSpPr/>
            <p:nvPr/>
          </p:nvSpPr>
          <p:spPr>
            <a:xfrm>
              <a:off x="9129737" y="4867350"/>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grpSp>
      <p:sp>
        <p:nvSpPr>
          <p:cNvPr id="237" name="Shape 237"/>
          <p:cNvSpPr/>
          <p:nvPr/>
        </p:nvSpPr>
        <p:spPr>
          <a:xfrm>
            <a:off x="3987603" y="6114937"/>
            <a:ext cx="152799" cy="152799"/>
          </a:xfrm>
          <a:prstGeom prst="ellipse">
            <a:avLst/>
          </a:prstGeom>
          <a:noFill/>
          <a:ln w="9525" cap="flat" cmpd="sng">
            <a:solidFill>
              <a:srgbClr val="3C78D8"/>
            </a:solidFill>
            <a:prstDash val="solid"/>
            <a:round/>
            <a:headEnd type="none" w="med" len="med"/>
            <a:tailEnd type="none" w="med" len="med"/>
          </a:ln>
        </p:spPr>
        <p:txBody>
          <a:bodyPr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238" name="Shape 238"/>
          <p:cNvSpPr/>
          <p:nvPr/>
        </p:nvSpPr>
        <p:spPr>
          <a:xfrm>
            <a:off x="1447603" y="6495937"/>
            <a:ext cx="152799" cy="152799"/>
          </a:xfrm>
          <a:prstGeom prst="ellipse">
            <a:avLst/>
          </a:prstGeom>
          <a:noFill/>
          <a:ln w="9525" cap="flat" cmpd="sng">
            <a:solidFill>
              <a:srgbClr val="3C78D8"/>
            </a:solidFill>
            <a:prstDash val="solid"/>
            <a:round/>
            <a:headEnd type="none" w="med" len="med"/>
            <a:tailEnd type="none" w="med" len="med"/>
          </a:ln>
        </p:spPr>
        <p:txBody>
          <a:bodyPr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239" name="Shape 239"/>
          <p:cNvSpPr/>
          <p:nvPr/>
        </p:nvSpPr>
        <p:spPr>
          <a:xfrm>
            <a:off x="6527603" y="6021378"/>
            <a:ext cx="152799" cy="152799"/>
          </a:xfrm>
          <a:prstGeom prst="ellipse">
            <a:avLst/>
          </a:prstGeom>
          <a:noFill/>
          <a:ln w="9525" cap="flat" cmpd="sng">
            <a:solidFill>
              <a:srgbClr val="3C78D8"/>
            </a:solidFill>
            <a:prstDash val="solid"/>
            <a:round/>
            <a:headEnd type="none" w="med" len="med"/>
            <a:tailEnd type="none" w="med" len="med"/>
          </a:ln>
        </p:spPr>
        <p:txBody>
          <a:bodyPr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240" name="Shape 240"/>
          <p:cNvSpPr/>
          <p:nvPr/>
        </p:nvSpPr>
        <p:spPr>
          <a:xfrm rot="8100000">
            <a:off x="11599933" y="5772227"/>
            <a:ext cx="163483" cy="163483"/>
          </a:xfrm>
          <a:prstGeom prst="teardrop">
            <a:avLst>
              <a:gd name="adj" fmla="val 100000"/>
            </a:avLst>
          </a:prstGeom>
          <a:noFill/>
          <a:ln w="28575" cap="flat" cmpd="sng">
            <a:solidFill>
              <a:srgbClr val="AFF000"/>
            </a:solidFill>
            <a:prstDash val="solid"/>
            <a:round/>
            <a:headEnd type="none" w="med" len="med"/>
            <a:tailEnd type="none" w="med" len="med"/>
          </a:ln>
        </p:spPr>
        <p:txBody>
          <a:bodyPr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Tree>
    <p:extLst>
      <p:ext uri="{BB962C8B-B14F-4D97-AF65-F5344CB8AC3E}">
        <p14:creationId xmlns:p14="http://schemas.microsoft.com/office/powerpoint/2010/main" val="31413026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ubtitle">
    <p:spTree>
      <p:nvGrpSpPr>
        <p:cNvPr id="1" name="Shape 72"/>
        <p:cNvGrpSpPr/>
        <p:nvPr/>
      </p:nvGrpSpPr>
      <p:grpSpPr>
        <a:xfrm>
          <a:off x="0" y="0"/>
          <a:ext cx="0" cy="0"/>
          <a:chOff x="0" y="0"/>
          <a:chExt cx="0" cy="0"/>
        </a:xfrm>
      </p:grpSpPr>
      <p:sp>
        <p:nvSpPr>
          <p:cNvPr id="73" name="Shape 73"/>
          <p:cNvSpPr/>
          <p:nvPr/>
        </p:nvSpPr>
        <p:spPr>
          <a:xfrm>
            <a:off x="-35700" y="2677837"/>
            <a:ext cx="12280867" cy="4230167"/>
          </a:xfrm>
          <a:custGeom>
            <a:avLst/>
            <a:gdLst/>
            <a:ahLst/>
            <a:cxnLst/>
            <a:rect l="0" t="0" r="0" b="0"/>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rgbClr val="AFF000">
              <a:alpha val="81920"/>
            </a:srgbClr>
          </a:solidFill>
          <a:ln>
            <a:noFill/>
          </a:ln>
        </p:spPr>
      </p:sp>
      <p:sp>
        <p:nvSpPr>
          <p:cNvPr id="74" name="Shape 74"/>
          <p:cNvSpPr/>
          <p:nvPr/>
        </p:nvSpPr>
        <p:spPr>
          <a:xfrm>
            <a:off x="-35700" y="2852936"/>
            <a:ext cx="12280867" cy="4055067"/>
          </a:xfrm>
          <a:custGeom>
            <a:avLst/>
            <a:gdLst/>
            <a:ahLst/>
            <a:cxnLst/>
            <a:rect l="0" t="0" r="0" b="0"/>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75" name="Shape 75"/>
          <p:cNvSpPr/>
          <p:nvPr/>
        </p:nvSpPr>
        <p:spPr>
          <a:xfrm rot="8100000">
            <a:off x="2463973" y="2419427"/>
            <a:ext cx="163483" cy="163483"/>
          </a:xfrm>
          <a:prstGeom prst="teardrop">
            <a:avLst>
              <a:gd name="adj" fmla="val 100000"/>
            </a:avLst>
          </a:prstGeom>
          <a:solidFill>
            <a:srgbClr val="AFF000"/>
          </a:solidFill>
          <a:ln>
            <a:noFill/>
          </a:ln>
        </p:spPr>
        <p:txBody>
          <a:bodyPr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76" name="Shape 76"/>
          <p:cNvSpPr/>
          <p:nvPr/>
        </p:nvSpPr>
        <p:spPr>
          <a:xfrm rot="8100000">
            <a:off x="8051973" y="2797894"/>
            <a:ext cx="163483" cy="163483"/>
          </a:xfrm>
          <a:prstGeom prst="teardrop">
            <a:avLst>
              <a:gd name="adj" fmla="val 100000"/>
            </a:avLst>
          </a:prstGeom>
          <a:noFill/>
          <a:ln w="28575" cap="flat" cmpd="sng">
            <a:solidFill>
              <a:srgbClr val="00CEF6"/>
            </a:solidFill>
            <a:prstDash val="solid"/>
            <a:round/>
            <a:headEnd type="none" w="med" len="med"/>
            <a:tailEnd type="none" w="med" len="med"/>
          </a:ln>
        </p:spPr>
        <p:txBody>
          <a:bodyPr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77" name="Shape 77"/>
          <p:cNvSpPr/>
          <p:nvPr/>
        </p:nvSpPr>
        <p:spPr>
          <a:xfrm rot="8100000">
            <a:off x="9575973" y="2842360"/>
            <a:ext cx="163483" cy="163483"/>
          </a:xfrm>
          <a:prstGeom prst="teardrop">
            <a:avLst>
              <a:gd name="adj" fmla="val 100000"/>
            </a:avLst>
          </a:prstGeom>
          <a:solidFill>
            <a:srgbClr val="00CEF6"/>
          </a:solidFill>
          <a:ln>
            <a:noFill/>
          </a:ln>
        </p:spPr>
        <p:txBody>
          <a:bodyPr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grpSp>
        <p:nvGrpSpPr>
          <p:cNvPr id="78" name="Shape 78"/>
          <p:cNvGrpSpPr/>
          <p:nvPr/>
        </p:nvGrpSpPr>
        <p:grpSpPr>
          <a:xfrm>
            <a:off x="-12700" y="2698770"/>
            <a:ext cx="12223767" cy="793733"/>
            <a:chOff x="-9525" y="4462475"/>
            <a:chExt cx="9167825" cy="595300"/>
          </a:xfrm>
        </p:grpSpPr>
        <p:sp>
          <p:nvSpPr>
            <p:cNvPr id="79" name="Shape 79"/>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lg" len="lg"/>
              <a:tailEnd type="none" w="lg" len="lg"/>
            </a:ln>
          </p:spPr>
        </p:sp>
        <p:sp>
          <p:nvSpPr>
            <p:cNvPr id="80" name="Shape 80"/>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lg" len="lg"/>
              <a:tailEnd type="none" w="lg" len="lg"/>
            </a:ln>
          </p:spPr>
        </p:sp>
        <p:sp>
          <p:nvSpPr>
            <p:cNvPr id="81" name="Shape 81"/>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lg" len="lg"/>
              <a:tailEnd type="none" w="lg" len="lg"/>
            </a:ln>
          </p:spPr>
        </p:sp>
      </p:grpSp>
      <p:grpSp>
        <p:nvGrpSpPr>
          <p:cNvPr id="82" name="Shape 82"/>
          <p:cNvGrpSpPr/>
          <p:nvPr/>
        </p:nvGrpSpPr>
        <p:grpSpPr>
          <a:xfrm>
            <a:off x="-57116" y="2673453"/>
            <a:ext cx="12306099" cy="857049"/>
            <a:chOff x="-42837" y="4443487"/>
            <a:chExt cx="9229574" cy="642787"/>
          </a:xfrm>
        </p:grpSpPr>
        <p:sp>
          <p:nvSpPr>
            <p:cNvPr id="83" name="Shape 83"/>
            <p:cNvSpPr/>
            <p:nvPr/>
          </p:nvSpPr>
          <p:spPr>
            <a:xfrm>
              <a:off x="1114450" y="4900687"/>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84" name="Shape 84"/>
            <p:cNvSpPr/>
            <p:nvPr/>
          </p:nvSpPr>
          <p:spPr>
            <a:xfrm>
              <a:off x="1495450" y="5029275"/>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85" name="Shape 85"/>
            <p:cNvSpPr/>
            <p:nvPr/>
          </p:nvSpPr>
          <p:spPr>
            <a:xfrm>
              <a:off x="733450" y="4972125"/>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86" name="Shape 86"/>
            <p:cNvSpPr/>
            <p:nvPr/>
          </p:nvSpPr>
          <p:spPr>
            <a:xfrm>
              <a:off x="352450" y="4962600"/>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87" name="Shape 87"/>
            <p:cNvSpPr/>
            <p:nvPr/>
          </p:nvSpPr>
          <p:spPr>
            <a:xfrm>
              <a:off x="-42837" y="4605412"/>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88" name="Shape 88"/>
            <p:cNvSpPr/>
            <p:nvPr/>
          </p:nvSpPr>
          <p:spPr>
            <a:xfrm>
              <a:off x="1876450" y="4834012"/>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89" name="Shape 89"/>
            <p:cNvSpPr/>
            <p:nvPr/>
          </p:nvSpPr>
          <p:spPr>
            <a:xfrm>
              <a:off x="2257450" y="4829250"/>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90" name="Shape 90"/>
            <p:cNvSpPr/>
            <p:nvPr/>
          </p:nvSpPr>
          <p:spPr>
            <a:xfrm>
              <a:off x="2638450" y="4548262"/>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91" name="Shape 91"/>
            <p:cNvSpPr/>
            <p:nvPr/>
          </p:nvSpPr>
          <p:spPr>
            <a:xfrm>
              <a:off x="3019450" y="4614937"/>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92" name="Shape 92"/>
            <p:cNvSpPr/>
            <p:nvPr/>
          </p:nvSpPr>
          <p:spPr>
            <a:xfrm>
              <a:off x="3400450" y="4614937"/>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93" name="Shape 93"/>
            <p:cNvSpPr/>
            <p:nvPr/>
          </p:nvSpPr>
          <p:spPr>
            <a:xfrm>
              <a:off x="3781450" y="4948312"/>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94" name="Shape 94"/>
            <p:cNvSpPr/>
            <p:nvPr/>
          </p:nvSpPr>
          <p:spPr>
            <a:xfrm>
              <a:off x="4162450" y="4948312"/>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95" name="Shape 95"/>
            <p:cNvSpPr/>
            <p:nvPr/>
          </p:nvSpPr>
          <p:spPr>
            <a:xfrm>
              <a:off x="4543450" y="4667325"/>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96" name="Shape 96"/>
            <p:cNvSpPr/>
            <p:nvPr/>
          </p:nvSpPr>
          <p:spPr>
            <a:xfrm>
              <a:off x="4924450" y="4543500"/>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97" name="Shape 97"/>
            <p:cNvSpPr/>
            <p:nvPr/>
          </p:nvSpPr>
          <p:spPr>
            <a:xfrm>
              <a:off x="5305450" y="4772100"/>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98" name="Shape 98"/>
            <p:cNvSpPr/>
            <p:nvPr/>
          </p:nvSpPr>
          <p:spPr>
            <a:xfrm>
              <a:off x="5686450" y="4772100"/>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99" name="Shape 99"/>
            <p:cNvSpPr/>
            <p:nvPr/>
          </p:nvSpPr>
          <p:spPr>
            <a:xfrm>
              <a:off x="6067450" y="4848300"/>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00" name="Shape 100"/>
            <p:cNvSpPr/>
            <p:nvPr/>
          </p:nvSpPr>
          <p:spPr>
            <a:xfrm>
              <a:off x="6448450" y="4729237"/>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01" name="Shape 101"/>
            <p:cNvSpPr/>
            <p:nvPr/>
          </p:nvSpPr>
          <p:spPr>
            <a:xfrm>
              <a:off x="6829450" y="5024512"/>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02" name="Shape 102"/>
            <p:cNvSpPr/>
            <p:nvPr/>
          </p:nvSpPr>
          <p:spPr>
            <a:xfrm>
              <a:off x="7210450" y="5024512"/>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03" name="Shape 103"/>
            <p:cNvSpPr/>
            <p:nvPr/>
          </p:nvSpPr>
          <p:spPr>
            <a:xfrm>
              <a:off x="7591450" y="4443487"/>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04" name="Shape 104"/>
            <p:cNvSpPr/>
            <p:nvPr/>
          </p:nvSpPr>
          <p:spPr>
            <a:xfrm>
              <a:off x="7972450" y="4557787"/>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05" name="Shape 105"/>
            <p:cNvSpPr/>
            <p:nvPr/>
          </p:nvSpPr>
          <p:spPr>
            <a:xfrm>
              <a:off x="8353450" y="4557787"/>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06" name="Shape 106"/>
            <p:cNvSpPr/>
            <p:nvPr/>
          </p:nvSpPr>
          <p:spPr>
            <a:xfrm>
              <a:off x="8734450" y="4557787"/>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07" name="Shape 107"/>
            <p:cNvSpPr/>
            <p:nvPr/>
          </p:nvSpPr>
          <p:spPr>
            <a:xfrm>
              <a:off x="9129737" y="4867350"/>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grpSp>
      <p:sp>
        <p:nvSpPr>
          <p:cNvPr id="108" name="Shape 108"/>
          <p:cNvSpPr/>
          <p:nvPr/>
        </p:nvSpPr>
        <p:spPr>
          <a:xfrm>
            <a:off x="3987603" y="2863737"/>
            <a:ext cx="152799" cy="152799"/>
          </a:xfrm>
          <a:prstGeom prst="ellipse">
            <a:avLst/>
          </a:prstGeom>
          <a:noFill/>
          <a:ln w="9525" cap="flat" cmpd="sng">
            <a:solidFill>
              <a:srgbClr val="3C78D8"/>
            </a:solidFill>
            <a:prstDash val="solid"/>
            <a:round/>
            <a:headEnd type="none" w="med" len="med"/>
            <a:tailEnd type="none" w="med" len="med"/>
          </a:ln>
        </p:spPr>
        <p:txBody>
          <a:bodyPr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09" name="Shape 109"/>
          <p:cNvSpPr/>
          <p:nvPr/>
        </p:nvSpPr>
        <p:spPr>
          <a:xfrm>
            <a:off x="1447603" y="3244737"/>
            <a:ext cx="152799" cy="152799"/>
          </a:xfrm>
          <a:prstGeom prst="ellipse">
            <a:avLst/>
          </a:prstGeom>
          <a:noFill/>
          <a:ln w="9525" cap="flat" cmpd="sng">
            <a:solidFill>
              <a:srgbClr val="3C78D8"/>
            </a:solidFill>
            <a:prstDash val="solid"/>
            <a:round/>
            <a:headEnd type="none" w="med" len="med"/>
            <a:tailEnd type="none" w="med" len="med"/>
          </a:ln>
        </p:spPr>
        <p:txBody>
          <a:bodyPr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10" name="Shape 110"/>
          <p:cNvSpPr/>
          <p:nvPr/>
        </p:nvSpPr>
        <p:spPr>
          <a:xfrm>
            <a:off x="6527603" y="2770178"/>
            <a:ext cx="152799" cy="152799"/>
          </a:xfrm>
          <a:prstGeom prst="ellipse">
            <a:avLst/>
          </a:prstGeom>
          <a:noFill/>
          <a:ln w="9525" cap="flat" cmpd="sng">
            <a:solidFill>
              <a:srgbClr val="3C78D8"/>
            </a:solidFill>
            <a:prstDash val="solid"/>
            <a:round/>
            <a:headEnd type="none" w="med" len="med"/>
            <a:tailEnd type="none" w="med" len="med"/>
          </a:ln>
        </p:spPr>
        <p:txBody>
          <a:bodyPr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11" name="Shape 111"/>
          <p:cNvSpPr/>
          <p:nvPr/>
        </p:nvSpPr>
        <p:spPr>
          <a:xfrm rot="8100000">
            <a:off x="11599933" y="2521027"/>
            <a:ext cx="163483" cy="163483"/>
          </a:xfrm>
          <a:prstGeom prst="teardrop">
            <a:avLst>
              <a:gd name="adj" fmla="val 100000"/>
            </a:avLst>
          </a:prstGeom>
          <a:noFill/>
          <a:ln w="28575" cap="flat" cmpd="sng">
            <a:solidFill>
              <a:srgbClr val="AFF000"/>
            </a:solidFill>
            <a:prstDash val="solid"/>
            <a:round/>
            <a:headEnd type="none" w="med" len="med"/>
            <a:tailEnd type="none" w="med" len="med"/>
          </a:ln>
        </p:spPr>
        <p:txBody>
          <a:bodyPr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12" name="Shape 112"/>
          <p:cNvSpPr txBox="1">
            <a:spLocks noGrp="1"/>
          </p:cNvSpPr>
          <p:nvPr>
            <p:ph type="ctrTitle"/>
          </p:nvPr>
        </p:nvSpPr>
        <p:spPr>
          <a:xfrm>
            <a:off x="3079137" y="4041537"/>
            <a:ext cx="6952799" cy="1546399"/>
          </a:xfrm>
          <a:prstGeom prst="rect">
            <a:avLst/>
          </a:prstGeom>
        </p:spPr>
        <p:txBody>
          <a:bodyPr lIns="91425" tIns="91425" rIns="91425" bIns="91425" anchor="b" anchorCtr="0"/>
          <a:lstStyle>
            <a:lvl1pPr algn="r" rtl="0">
              <a:spcBef>
                <a:spcPts val="0"/>
              </a:spcBef>
              <a:buClr>
                <a:srgbClr val="FFFFFF"/>
              </a:buClr>
              <a:buSzPct val="100000"/>
              <a:defRPr sz="2700">
                <a:solidFill>
                  <a:srgbClr val="FFFFFF"/>
                </a:solidFill>
              </a:defRPr>
            </a:lvl1pPr>
            <a:lvl2pPr algn="r" rtl="0">
              <a:spcBef>
                <a:spcPts val="0"/>
              </a:spcBef>
              <a:buClr>
                <a:srgbClr val="FFFFFF"/>
              </a:buClr>
              <a:buSzPct val="100000"/>
              <a:defRPr sz="2700">
                <a:solidFill>
                  <a:srgbClr val="FFFFFF"/>
                </a:solidFill>
              </a:defRPr>
            </a:lvl2pPr>
            <a:lvl3pPr algn="r" rtl="0">
              <a:spcBef>
                <a:spcPts val="0"/>
              </a:spcBef>
              <a:buClr>
                <a:srgbClr val="FFFFFF"/>
              </a:buClr>
              <a:buSzPct val="100000"/>
              <a:defRPr sz="2700">
                <a:solidFill>
                  <a:srgbClr val="FFFFFF"/>
                </a:solidFill>
              </a:defRPr>
            </a:lvl3pPr>
            <a:lvl4pPr algn="r" rtl="0">
              <a:spcBef>
                <a:spcPts val="0"/>
              </a:spcBef>
              <a:buClr>
                <a:srgbClr val="FFFFFF"/>
              </a:buClr>
              <a:buSzPct val="100000"/>
              <a:defRPr sz="2700">
                <a:solidFill>
                  <a:srgbClr val="FFFFFF"/>
                </a:solidFill>
              </a:defRPr>
            </a:lvl4pPr>
            <a:lvl5pPr algn="r" rtl="0">
              <a:spcBef>
                <a:spcPts val="0"/>
              </a:spcBef>
              <a:buClr>
                <a:srgbClr val="FFFFFF"/>
              </a:buClr>
              <a:buSzPct val="100000"/>
              <a:defRPr sz="2700">
                <a:solidFill>
                  <a:srgbClr val="FFFFFF"/>
                </a:solidFill>
              </a:defRPr>
            </a:lvl5pPr>
            <a:lvl6pPr algn="r" rtl="0">
              <a:spcBef>
                <a:spcPts val="0"/>
              </a:spcBef>
              <a:buClr>
                <a:srgbClr val="FFFFFF"/>
              </a:buClr>
              <a:buSzPct val="100000"/>
              <a:defRPr sz="2700">
                <a:solidFill>
                  <a:srgbClr val="FFFFFF"/>
                </a:solidFill>
              </a:defRPr>
            </a:lvl6pPr>
            <a:lvl7pPr algn="r" rtl="0">
              <a:spcBef>
                <a:spcPts val="0"/>
              </a:spcBef>
              <a:buClr>
                <a:srgbClr val="FFFFFF"/>
              </a:buClr>
              <a:buSzPct val="100000"/>
              <a:defRPr sz="2700">
                <a:solidFill>
                  <a:srgbClr val="FFFFFF"/>
                </a:solidFill>
              </a:defRPr>
            </a:lvl7pPr>
            <a:lvl8pPr algn="r" rtl="0">
              <a:spcBef>
                <a:spcPts val="0"/>
              </a:spcBef>
              <a:buClr>
                <a:srgbClr val="FFFFFF"/>
              </a:buClr>
              <a:buSzPct val="100000"/>
              <a:defRPr sz="2700">
                <a:solidFill>
                  <a:srgbClr val="FFFFFF"/>
                </a:solidFill>
              </a:defRPr>
            </a:lvl8pPr>
            <a:lvl9pPr algn="r" rtl="0">
              <a:spcBef>
                <a:spcPts val="0"/>
              </a:spcBef>
              <a:buClr>
                <a:srgbClr val="FFFFFF"/>
              </a:buClr>
              <a:buSzPct val="100000"/>
              <a:defRPr sz="2700">
                <a:solidFill>
                  <a:srgbClr val="FFFFFF"/>
                </a:solidFill>
              </a:defRPr>
            </a:lvl9pPr>
          </a:lstStyle>
          <a:p>
            <a:endParaRPr/>
          </a:p>
        </p:txBody>
      </p:sp>
      <p:sp>
        <p:nvSpPr>
          <p:cNvPr id="113" name="Shape 113"/>
          <p:cNvSpPr txBox="1">
            <a:spLocks noGrp="1"/>
          </p:cNvSpPr>
          <p:nvPr>
            <p:ph type="subTitle" idx="1"/>
          </p:nvPr>
        </p:nvSpPr>
        <p:spPr>
          <a:xfrm>
            <a:off x="3079257" y="5412337"/>
            <a:ext cx="6952799" cy="1046399"/>
          </a:xfrm>
          <a:prstGeom prst="rect">
            <a:avLst/>
          </a:prstGeom>
        </p:spPr>
        <p:txBody>
          <a:bodyPr lIns="91425" tIns="91425" rIns="91425" bIns="91425" anchor="t" anchorCtr="0"/>
          <a:lstStyle>
            <a:lvl1pPr algn="r" rtl="0">
              <a:spcBef>
                <a:spcPts val="0"/>
              </a:spcBef>
              <a:buClr>
                <a:srgbClr val="FFFFFF"/>
              </a:buClr>
              <a:buNone/>
              <a:defRPr>
                <a:solidFill>
                  <a:srgbClr val="FFFFFF"/>
                </a:solidFill>
              </a:defRPr>
            </a:lvl1pPr>
            <a:lvl2pPr algn="r" rtl="0">
              <a:spcBef>
                <a:spcPts val="0"/>
              </a:spcBef>
              <a:buClr>
                <a:srgbClr val="FFFFFF"/>
              </a:buClr>
              <a:buSzPct val="100000"/>
              <a:buNone/>
              <a:defRPr sz="2250">
                <a:solidFill>
                  <a:srgbClr val="FFFFFF"/>
                </a:solidFill>
              </a:defRPr>
            </a:lvl2pPr>
            <a:lvl3pPr algn="r" rtl="0">
              <a:spcBef>
                <a:spcPts val="0"/>
              </a:spcBef>
              <a:buClr>
                <a:srgbClr val="FFFFFF"/>
              </a:buClr>
              <a:buSzPct val="100000"/>
              <a:buNone/>
              <a:defRPr sz="2250">
                <a:solidFill>
                  <a:srgbClr val="FFFFFF"/>
                </a:solidFill>
              </a:defRPr>
            </a:lvl3pPr>
            <a:lvl4pPr algn="r" rtl="0">
              <a:spcBef>
                <a:spcPts val="0"/>
              </a:spcBef>
              <a:buClr>
                <a:srgbClr val="FFFFFF"/>
              </a:buClr>
              <a:buSzPct val="100000"/>
              <a:buNone/>
              <a:defRPr sz="2250">
                <a:solidFill>
                  <a:srgbClr val="FFFFFF"/>
                </a:solidFill>
              </a:defRPr>
            </a:lvl4pPr>
            <a:lvl5pPr algn="r" rtl="0">
              <a:spcBef>
                <a:spcPts val="0"/>
              </a:spcBef>
              <a:buClr>
                <a:srgbClr val="FFFFFF"/>
              </a:buClr>
              <a:buSzPct val="100000"/>
              <a:buNone/>
              <a:defRPr sz="2250">
                <a:solidFill>
                  <a:srgbClr val="FFFFFF"/>
                </a:solidFill>
              </a:defRPr>
            </a:lvl5pPr>
            <a:lvl6pPr algn="r" rtl="0">
              <a:spcBef>
                <a:spcPts val="0"/>
              </a:spcBef>
              <a:buClr>
                <a:srgbClr val="FFFFFF"/>
              </a:buClr>
              <a:buSzPct val="100000"/>
              <a:buNone/>
              <a:defRPr sz="2250">
                <a:solidFill>
                  <a:srgbClr val="FFFFFF"/>
                </a:solidFill>
              </a:defRPr>
            </a:lvl6pPr>
            <a:lvl7pPr algn="r" rtl="0">
              <a:spcBef>
                <a:spcPts val="0"/>
              </a:spcBef>
              <a:buClr>
                <a:srgbClr val="FFFFFF"/>
              </a:buClr>
              <a:buSzPct val="100000"/>
              <a:buNone/>
              <a:defRPr sz="2250">
                <a:solidFill>
                  <a:srgbClr val="FFFFFF"/>
                </a:solidFill>
              </a:defRPr>
            </a:lvl7pPr>
            <a:lvl8pPr algn="r" rtl="0">
              <a:spcBef>
                <a:spcPts val="0"/>
              </a:spcBef>
              <a:buClr>
                <a:srgbClr val="FFFFFF"/>
              </a:buClr>
              <a:buSzPct val="100000"/>
              <a:buNone/>
              <a:defRPr sz="2250">
                <a:solidFill>
                  <a:srgbClr val="FFFFFF"/>
                </a:solidFill>
              </a:defRPr>
            </a:lvl8pPr>
            <a:lvl9pPr algn="r" rtl="0">
              <a:spcBef>
                <a:spcPts val="0"/>
              </a:spcBef>
              <a:buClr>
                <a:srgbClr val="FFFFFF"/>
              </a:buClr>
              <a:buSzPct val="100000"/>
              <a:buNone/>
              <a:defRPr sz="2250">
                <a:solidFill>
                  <a:srgbClr val="FFFFFF"/>
                </a:solidFill>
              </a:defRPr>
            </a:lvl9pPr>
          </a:lstStyle>
          <a:p>
            <a:endParaRPr/>
          </a:p>
        </p:txBody>
      </p:sp>
    </p:spTree>
    <p:extLst>
      <p:ext uri="{BB962C8B-B14F-4D97-AF65-F5344CB8AC3E}">
        <p14:creationId xmlns:p14="http://schemas.microsoft.com/office/powerpoint/2010/main" val="4615494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Quote">
    <p:spTree>
      <p:nvGrpSpPr>
        <p:cNvPr id="1" name="Shape 114"/>
        <p:cNvGrpSpPr/>
        <p:nvPr/>
      </p:nvGrpSpPr>
      <p:grpSpPr>
        <a:xfrm>
          <a:off x="0" y="0"/>
          <a:ext cx="0" cy="0"/>
          <a:chOff x="0" y="0"/>
          <a:chExt cx="0" cy="0"/>
        </a:xfrm>
      </p:grpSpPr>
      <p:sp>
        <p:nvSpPr>
          <p:cNvPr id="115" name="Shape 115"/>
          <p:cNvSpPr txBox="1">
            <a:spLocks noGrp="1"/>
          </p:cNvSpPr>
          <p:nvPr>
            <p:ph type="body" idx="1"/>
          </p:nvPr>
        </p:nvSpPr>
        <p:spPr>
          <a:xfrm>
            <a:off x="2026637" y="2882404"/>
            <a:ext cx="8138799" cy="1093199"/>
          </a:xfrm>
          <a:prstGeom prst="rect">
            <a:avLst/>
          </a:prstGeom>
        </p:spPr>
        <p:txBody>
          <a:bodyPr lIns="91425" tIns="91425" rIns="91425" bIns="91425" anchor="ctr" anchorCtr="0"/>
          <a:lstStyle>
            <a:lvl1pPr algn="ctr" rtl="0">
              <a:spcBef>
                <a:spcPts val="0"/>
              </a:spcBef>
              <a:buSzPct val="100000"/>
              <a:defRPr sz="2250" i="1"/>
            </a:lvl1pPr>
            <a:lvl2pPr algn="ctr" rtl="0">
              <a:spcBef>
                <a:spcPts val="0"/>
              </a:spcBef>
              <a:buSzPct val="100000"/>
              <a:defRPr sz="2250" i="1"/>
            </a:lvl2pPr>
            <a:lvl3pPr algn="ctr" rtl="0">
              <a:spcBef>
                <a:spcPts val="0"/>
              </a:spcBef>
              <a:buSzPct val="100000"/>
              <a:defRPr sz="2250" i="1"/>
            </a:lvl3pPr>
            <a:lvl4pPr algn="ctr" rtl="0">
              <a:spcBef>
                <a:spcPts val="0"/>
              </a:spcBef>
              <a:buSzPct val="100000"/>
              <a:defRPr sz="2250" i="1"/>
            </a:lvl4pPr>
            <a:lvl5pPr algn="ctr" rtl="0">
              <a:spcBef>
                <a:spcPts val="0"/>
              </a:spcBef>
              <a:buSzPct val="100000"/>
              <a:defRPr sz="2250" i="1"/>
            </a:lvl5pPr>
            <a:lvl6pPr algn="ctr" rtl="0">
              <a:spcBef>
                <a:spcPts val="0"/>
              </a:spcBef>
              <a:buSzPct val="100000"/>
              <a:defRPr sz="2250" i="1"/>
            </a:lvl6pPr>
            <a:lvl7pPr algn="ctr" rtl="0">
              <a:spcBef>
                <a:spcPts val="0"/>
              </a:spcBef>
              <a:buSzPct val="100000"/>
              <a:defRPr sz="2250" i="1"/>
            </a:lvl7pPr>
            <a:lvl8pPr algn="ctr" rtl="0">
              <a:spcBef>
                <a:spcPts val="0"/>
              </a:spcBef>
              <a:buSzPct val="100000"/>
              <a:defRPr sz="2250" i="1"/>
            </a:lvl8pPr>
            <a:lvl9pPr algn="ctr">
              <a:spcBef>
                <a:spcPts val="0"/>
              </a:spcBef>
              <a:buSzPct val="100000"/>
              <a:defRPr sz="2250" i="1"/>
            </a:lvl9pPr>
          </a:lstStyle>
          <a:p>
            <a:endParaRPr/>
          </a:p>
        </p:txBody>
      </p:sp>
      <p:sp>
        <p:nvSpPr>
          <p:cNvPr id="116" name="Shape 116"/>
          <p:cNvSpPr txBox="1"/>
          <p:nvPr/>
        </p:nvSpPr>
        <p:spPr>
          <a:xfrm>
            <a:off x="4791200" y="737028"/>
            <a:ext cx="2609600" cy="871599"/>
          </a:xfrm>
          <a:prstGeom prst="rect">
            <a:avLst/>
          </a:prstGeom>
          <a:noFill/>
          <a:ln>
            <a:noFill/>
          </a:ln>
        </p:spPr>
        <p:txBody>
          <a:bodyPr lIns="68569" tIns="68569" rIns="68569" bIns="68569"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7200" b="0" i="0" u="none" strike="noStrike" kern="1200" cap="none" spc="0" normalizeH="0" baseline="0" noProof="0">
                <a:ln>
                  <a:noFill/>
                </a:ln>
                <a:solidFill>
                  <a:srgbClr val="00CEF6"/>
                </a:solidFill>
                <a:effectLst/>
                <a:uLnTx/>
                <a:uFillTx/>
                <a:latin typeface="Calibri"/>
                <a:ea typeface="+mn-ea"/>
                <a:cs typeface="+mn-cs"/>
              </a:rPr>
              <a:t>“</a:t>
            </a:r>
          </a:p>
        </p:txBody>
      </p:sp>
      <p:sp>
        <p:nvSpPr>
          <p:cNvPr id="117" name="Shape 117"/>
          <p:cNvSpPr/>
          <p:nvPr/>
        </p:nvSpPr>
        <p:spPr>
          <a:xfrm>
            <a:off x="-38098" y="5929037"/>
            <a:ext cx="12255500" cy="949969"/>
          </a:xfrm>
          <a:custGeom>
            <a:avLst/>
            <a:gdLst/>
            <a:ahLst/>
            <a:cxnLst/>
            <a:rect l="0" t="0" r="0" b="0"/>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118" name="Shape 118"/>
          <p:cNvSpPr/>
          <p:nvPr/>
        </p:nvSpPr>
        <p:spPr>
          <a:xfrm>
            <a:off x="-38098" y="6104151"/>
            <a:ext cx="12255500" cy="779251"/>
          </a:xfrm>
          <a:custGeom>
            <a:avLst/>
            <a:gdLst/>
            <a:ahLst/>
            <a:cxnLst/>
            <a:rect l="0" t="0" r="0" b="0"/>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19" name="Shape 119"/>
          <p:cNvSpPr/>
          <p:nvPr/>
        </p:nvSpPr>
        <p:spPr>
          <a:xfrm rot="8100000">
            <a:off x="2463973" y="5670627"/>
            <a:ext cx="163483" cy="163483"/>
          </a:xfrm>
          <a:prstGeom prst="teardrop">
            <a:avLst>
              <a:gd name="adj" fmla="val 100000"/>
            </a:avLst>
          </a:prstGeom>
          <a:solidFill>
            <a:srgbClr val="AFF000"/>
          </a:solidFill>
          <a:ln>
            <a:noFill/>
          </a:ln>
        </p:spPr>
        <p:txBody>
          <a:bodyPr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20" name="Shape 120"/>
          <p:cNvSpPr/>
          <p:nvPr/>
        </p:nvSpPr>
        <p:spPr>
          <a:xfrm rot="8100000">
            <a:off x="8051973" y="6049094"/>
            <a:ext cx="163483" cy="163483"/>
          </a:xfrm>
          <a:prstGeom prst="teardrop">
            <a:avLst>
              <a:gd name="adj" fmla="val 100000"/>
            </a:avLst>
          </a:prstGeom>
          <a:noFill/>
          <a:ln w="28575" cap="flat" cmpd="sng">
            <a:solidFill>
              <a:srgbClr val="00CEF6"/>
            </a:solidFill>
            <a:prstDash val="solid"/>
            <a:round/>
            <a:headEnd type="none" w="med" len="med"/>
            <a:tailEnd type="none" w="med" len="med"/>
          </a:ln>
        </p:spPr>
        <p:txBody>
          <a:bodyPr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21" name="Shape 121"/>
          <p:cNvSpPr/>
          <p:nvPr/>
        </p:nvSpPr>
        <p:spPr>
          <a:xfrm rot="8100000">
            <a:off x="9575973" y="6093560"/>
            <a:ext cx="163483" cy="163483"/>
          </a:xfrm>
          <a:prstGeom prst="teardrop">
            <a:avLst>
              <a:gd name="adj" fmla="val 100000"/>
            </a:avLst>
          </a:prstGeom>
          <a:solidFill>
            <a:srgbClr val="00CEF6"/>
          </a:solidFill>
          <a:ln>
            <a:noFill/>
          </a:ln>
        </p:spPr>
        <p:txBody>
          <a:bodyPr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grpSp>
        <p:nvGrpSpPr>
          <p:cNvPr id="122" name="Shape 122"/>
          <p:cNvGrpSpPr/>
          <p:nvPr/>
        </p:nvGrpSpPr>
        <p:grpSpPr>
          <a:xfrm>
            <a:off x="-12700" y="5949970"/>
            <a:ext cx="12223767" cy="793733"/>
            <a:chOff x="-9525" y="4462475"/>
            <a:chExt cx="9167825" cy="595300"/>
          </a:xfrm>
        </p:grpSpPr>
        <p:sp>
          <p:nvSpPr>
            <p:cNvPr id="123" name="Shape 123"/>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lg" len="lg"/>
              <a:tailEnd type="none" w="lg" len="lg"/>
            </a:ln>
          </p:spPr>
        </p:sp>
        <p:sp>
          <p:nvSpPr>
            <p:cNvPr id="124" name="Shape 124"/>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lg" len="lg"/>
              <a:tailEnd type="none" w="lg" len="lg"/>
            </a:ln>
          </p:spPr>
        </p:sp>
        <p:sp>
          <p:nvSpPr>
            <p:cNvPr id="125" name="Shape 125"/>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lg" len="lg"/>
              <a:tailEnd type="none" w="lg" len="lg"/>
            </a:ln>
          </p:spPr>
        </p:sp>
      </p:grpSp>
      <p:grpSp>
        <p:nvGrpSpPr>
          <p:cNvPr id="126" name="Shape 126"/>
          <p:cNvGrpSpPr/>
          <p:nvPr/>
        </p:nvGrpSpPr>
        <p:grpSpPr>
          <a:xfrm>
            <a:off x="-57116" y="5924653"/>
            <a:ext cx="12306099" cy="857049"/>
            <a:chOff x="-42837" y="4443487"/>
            <a:chExt cx="9229574" cy="642787"/>
          </a:xfrm>
        </p:grpSpPr>
        <p:sp>
          <p:nvSpPr>
            <p:cNvPr id="127" name="Shape 127"/>
            <p:cNvSpPr/>
            <p:nvPr/>
          </p:nvSpPr>
          <p:spPr>
            <a:xfrm>
              <a:off x="1114450" y="4900687"/>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28" name="Shape 128"/>
            <p:cNvSpPr/>
            <p:nvPr/>
          </p:nvSpPr>
          <p:spPr>
            <a:xfrm>
              <a:off x="1495450" y="5029275"/>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29" name="Shape 129"/>
            <p:cNvSpPr/>
            <p:nvPr/>
          </p:nvSpPr>
          <p:spPr>
            <a:xfrm>
              <a:off x="733450" y="4972125"/>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30" name="Shape 130"/>
            <p:cNvSpPr/>
            <p:nvPr/>
          </p:nvSpPr>
          <p:spPr>
            <a:xfrm>
              <a:off x="352450" y="4962600"/>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31" name="Shape 131"/>
            <p:cNvSpPr/>
            <p:nvPr/>
          </p:nvSpPr>
          <p:spPr>
            <a:xfrm>
              <a:off x="-42837" y="4605412"/>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32" name="Shape 132"/>
            <p:cNvSpPr/>
            <p:nvPr/>
          </p:nvSpPr>
          <p:spPr>
            <a:xfrm>
              <a:off x="1876450" y="4834012"/>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33" name="Shape 133"/>
            <p:cNvSpPr/>
            <p:nvPr/>
          </p:nvSpPr>
          <p:spPr>
            <a:xfrm>
              <a:off x="2257450" y="4829250"/>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34" name="Shape 134"/>
            <p:cNvSpPr/>
            <p:nvPr/>
          </p:nvSpPr>
          <p:spPr>
            <a:xfrm>
              <a:off x="2638450" y="4548262"/>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35" name="Shape 135"/>
            <p:cNvSpPr/>
            <p:nvPr/>
          </p:nvSpPr>
          <p:spPr>
            <a:xfrm>
              <a:off x="3019450" y="4614937"/>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36" name="Shape 136"/>
            <p:cNvSpPr/>
            <p:nvPr/>
          </p:nvSpPr>
          <p:spPr>
            <a:xfrm>
              <a:off x="3400450" y="4614937"/>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37" name="Shape 137"/>
            <p:cNvSpPr/>
            <p:nvPr/>
          </p:nvSpPr>
          <p:spPr>
            <a:xfrm>
              <a:off x="3781450" y="4948312"/>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38" name="Shape 138"/>
            <p:cNvSpPr/>
            <p:nvPr/>
          </p:nvSpPr>
          <p:spPr>
            <a:xfrm>
              <a:off x="4162450" y="4948312"/>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39" name="Shape 139"/>
            <p:cNvSpPr/>
            <p:nvPr/>
          </p:nvSpPr>
          <p:spPr>
            <a:xfrm>
              <a:off x="4543450" y="4667325"/>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40" name="Shape 140"/>
            <p:cNvSpPr/>
            <p:nvPr/>
          </p:nvSpPr>
          <p:spPr>
            <a:xfrm>
              <a:off x="4924450" y="4543500"/>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41" name="Shape 141"/>
            <p:cNvSpPr/>
            <p:nvPr/>
          </p:nvSpPr>
          <p:spPr>
            <a:xfrm>
              <a:off x="5305450" y="4772100"/>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42" name="Shape 142"/>
            <p:cNvSpPr/>
            <p:nvPr/>
          </p:nvSpPr>
          <p:spPr>
            <a:xfrm>
              <a:off x="5686450" y="4772100"/>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43" name="Shape 143"/>
            <p:cNvSpPr/>
            <p:nvPr/>
          </p:nvSpPr>
          <p:spPr>
            <a:xfrm>
              <a:off x="6067450" y="4848300"/>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44" name="Shape 144"/>
            <p:cNvSpPr/>
            <p:nvPr/>
          </p:nvSpPr>
          <p:spPr>
            <a:xfrm>
              <a:off x="6448450" y="4729237"/>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45" name="Shape 145"/>
            <p:cNvSpPr/>
            <p:nvPr/>
          </p:nvSpPr>
          <p:spPr>
            <a:xfrm>
              <a:off x="6829450" y="5024512"/>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46" name="Shape 146"/>
            <p:cNvSpPr/>
            <p:nvPr/>
          </p:nvSpPr>
          <p:spPr>
            <a:xfrm>
              <a:off x="7210450" y="5024512"/>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47" name="Shape 147"/>
            <p:cNvSpPr/>
            <p:nvPr/>
          </p:nvSpPr>
          <p:spPr>
            <a:xfrm>
              <a:off x="7591450" y="4443487"/>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48" name="Shape 148"/>
            <p:cNvSpPr/>
            <p:nvPr/>
          </p:nvSpPr>
          <p:spPr>
            <a:xfrm>
              <a:off x="7972450" y="4557787"/>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49" name="Shape 149"/>
            <p:cNvSpPr/>
            <p:nvPr/>
          </p:nvSpPr>
          <p:spPr>
            <a:xfrm>
              <a:off x="8353450" y="4557787"/>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50" name="Shape 150"/>
            <p:cNvSpPr/>
            <p:nvPr/>
          </p:nvSpPr>
          <p:spPr>
            <a:xfrm>
              <a:off x="8734450" y="4557787"/>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51" name="Shape 151"/>
            <p:cNvSpPr/>
            <p:nvPr/>
          </p:nvSpPr>
          <p:spPr>
            <a:xfrm>
              <a:off x="9129737" y="4867350"/>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grpSp>
      <p:sp>
        <p:nvSpPr>
          <p:cNvPr id="152" name="Shape 152"/>
          <p:cNvSpPr/>
          <p:nvPr/>
        </p:nvSpPr>
        <p:spPr>
          <a:xfrm>
            <a:off x="3987603" y="6114937"/>
            <a:ext cx="152799" cy="152799"/>
          </a:xfrm>
          <a:prstGeom prst="ellipse">
            <a:avLst/>
          </a:prstGeom>
          <a:noFill/>
          <a:ln w="9525" cap="flat" cmpd="sng">
            <a:solidFill>
              <a:srgbClr val="3C78D8"/>
            </a:solidFill>
            <a:prstDash val="solid"/>
            <a:round/>
            <a:headEnd type="none" w="med" len="med"/>
            <a:tailEnd type="none" w="med" len="med"/>
          </a:ln>
        </p:spPr>
        <p:txBody>
          <a:bodyPr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53" name="Shape 153"/>
          <p:cNvSpPr/>
          <p:nvPr/>
        </p:nvSpPr>
        <p:spPr>
          <a:xfrm>
            <a:off x="1447603" y="6495937"/>
            <a:ext cx="152799" cy="152799"/>
          </a:xfrm>
          <a:prstGeom prst="ellipse">
            <a:avLst/>
          </a:prstGeom>
          <a:noFill/>
          <a:ln w="9525" cap="flat" cmpd="sng">
            <a:solidFill>
              <a:srgbClr val="3C78D8"/>
            </a:solidFill>
            <a:prstDash val="solid"/>
            <a:round/>
            <a:headEnd type="none" w="med" len="med"/>
            <a:tailEnd type="none" w="med" len="med"/>
          </a:ln>
        </p:spPr>
        <p:txBody>
          <a:bodyPr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54" name="Shape 154"/>
          <p:cNvSpPr/>
          <p:nvPr/>
        </p:nvSpPr>
        <p:spPr>
          <a:xfrm>
            <a:off x="6527603" y="6021378"/>
            <a:ext cx="152799" cy="152799"/>
          </a:xfrm>
          <a:prstGeom prst="ellipse">
            <a:avLst/>
          </a:prstGeom>
          <a:noFill/>
          <a:ln w="9525" cap="flat" cmpd="sng">
            <a:solidFill>
              <a:srgbClr val="3C78D8"/>
            </a:solidFill>
            <a:prstDash val="solid"/>
            <a:round/>
            <a:headEnd type="none" w="med" len="med"/>
            <a:tailEnd type="none" w="med" len="med"/>
          </a:ln>
        </p:spPr>
        <p:txBody>
          <a:bodyPr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55" name="Shape 155"/>
          <p:cNvSpPr/>
          <p:nvPr/>
        </p:nvSpPr>
        <p:spPr>
          <a:xfrm rot="8100000">
            <a:off x="11599933" y="5772227"/>
            <a:ext cx="163483" cy="163483"/>
          </a:xfrm>
          <a:prstGeom prst="teardrop">
            <a:avLst>
              <a:gd name="adj" fmla="val 100000"/>
            </a:avLst>
          </a:prstGeom>
          <a:noFill/>
          <a:ln w="28575" cap="flat" cmpd="sng">
            <a:solidFill>
              <a:srgbClr val="AFF000"/>
            </a:solidFill>
            <a:prstDash val="solid"/>
            <a:round/>
            <a:headEnd type="none" w="med" len="med"/>
            <a:tailEnd type="none" w="med" len="med"/>
          </a:ln>
        </p:spPr>
        <p:txBody>
          <a:bodyPr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Tree>
    <p:extLst>
      <p:ext uri="{BB962C8B-B14F-4D97-AF65-F5344CB8AC3E}">
        <p14:creationId xmlns:p14="http://schemas.microsoft.com/office/powerpoint/2010/main" val="8548219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156"/>
        <p:cNvGrpSpPr/>
        <p:nvPr/>
      </p:nvGrpSpPr>
      <p:grpSpPr>
        <a:xfrm>
          <a:off x="0" y="0"/>
          <a:ext cx="0" cy="0"/>
          <a:chOff x="0" y="0"/>
          <a:chExt cx="0" cy="0"/>
        </a:xfrm>
      </p:grpSpPr>
      <p:sp>
        <p:nvSpPr>
          <p:cNvPr id="157" name="Shape 157"/>
          <p:cNvSpPr txBox="1">
            <a:spLocks noGrp="1"/>
          </p:cNvSpPr>
          <p:nvPr>
            <p:ph type="title"/>
          </p:nvPr>
        </p:nvSpPr>
        <p:spPr>
          <a:xfrm>
            <a:off x="1397000" y="845500"/>
            <a:ext cx="9328800" cy="9544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58" name="Shape 158"/>
          <p:cNvSpPr txBox="1">
            <a:spLocks noGrp="1"/>
          </p:cNvSpPr>
          <p:nvPr>
            <p:ph type="body" idx="1"/>
          </p:nvPr>
        </p:nvSpPr>
        <p:spPr>
          <a:xfrm>
            <a:off x="1434467" y="2053570"/>
            <a:ext cx="9328800" cy="25627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59" name="Shape 159"/>
          <p:cNvSpPr/>
          <p:nvPr/>
        </p:nvSpPr>
        <p:spPr>
          <a:xfrm>
            <a:off x="-38098" y="5929037"/>
            <a:ext cx="12255500" cy="949969"/>
          </a:xfrm>
          <a:custGeom>
            <a:avLst/>
            <a:gdLst/>
            <a:ahLst/>
            <a:cxnLst/>
            <a:rect l="0" t="0" r="0" b="0"/>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160" name="Shape 160"/>
          <p:cNvSpPr/>
          <p:nvPr/>
        </p:nvSpPr>
        <p:spPr>
          <a:xfrm>
            <a:off x="-38098" y="6104151"/>
            <a:ext cx="12255500" cy="779251"/>
          </a:xfrm>
          <a:custGeom>
            <a:avLst/>
            <a:gdLst/>
            <a:ahLst/>
            <a:cxnLst/>
            <a:rect l="0" t="0" r="0" b="0"/>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1" name="Shape 161"/>
          <p:cNvSpPr/>
          <p:nvPr/>
        </p:nvSpPr>
        <p:spPr>
          <a:xfrm rot="8100000">
            <a:off x="2463973" y="5670627"/>
            <a:ext cx="163483" cy="163483"/>
          </a:xfrm>
          <a:prstGeom prst="teardrop">
            <a:avLst>
              <a:gd name="adj" fmla="val 100000"/>
            </a:avLst>
          </a:prstGeom>
          <a:solidFill>
            <a:srgbClr val="AFF000"/>
          </a:solidFill>
          <a:ln>
            <a:noFill/>
          </a:ln>
        </p:spPr>
        <p:txBody>
          <a:bodyPr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62" name="Shape 162"/>
          <p:cNvSpPr/>
          <p:nvPr/>
        </p:nvSpPr>
        <p:spPr>
          <a:xfrm rot="8100000">
            <a:off x="8051973" y="6049094"/>
            <a:ext cx="163483" cy="163483"/>
          </a:xfrm>
          <a:prstGeom prst="teardrop">
            <a:avLst>
              <a:gd name="adj" fmla="val 100000"/>
            </a:avLst>
          </a:prstGeom>
          <a:noFill/>
          <a:ln w="28575" cap="flat" cmpd="sng">
            <a:solidFill>
              <a:srgbClr val="00CEF6"/>
            </a:solidFill>
            <a:prstDash val="solid"/>
            <a:round/>
            <a:headEnd type="none" w="med" len="med"/>
            <a:tailEnd type="none" w="med" len="med"/>
          </a:ln>
        </p:spPr>
        <p:txBody>
          <a:bodyPr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63" name="Shape 163"/>
          <p:cNvSpPr/>
          <p:nvPr/>
        </p:nvSpPr>
        <p:spPr>
          <a:xfrm rot="8100000">
            <a:off x="9575973" y="6093560"/>
            <a:ext cx="163483" cy="163483"/>
          </a:xfrm>
          <a:prstGeom prst="teardrop">
            <a:avLst>
              <a:gd name="adj" fmla="val 100000"/>
            </a:avLst>
          </a:prstGeom>
          <a:solidFill>
            <a:srgbClr val="00CEF6"/>
          </a:solidFill>
          <a:ln>
            <a:noFill/>
          </a:ln>
        </p:spPr>
        <p:txBody>
          <a:bodyPr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grpSp>
        <p:nvGrpSpPr>
          <p:cNvPr id="164" name="Shape 164"/>
          <p:cNvGrpSpPr/>
          <p:nvPr/>
        </p:nvGrpSpPr>
        <p:grpSpPr>
          <a:xfrm>
            <a:off x="-12700" y="5949970"/>
            <a:ext cx="12223767" cy="793733"/>
            <a:chOff x="-9525" y="4462475"/>
            <a:chExt cx="9167825" cy="595300"/>
          </a:xfrm>
        </p:grpSpPr>
        <p:sp>
          <p:nvSpPr>
            <p:cNvPr id="165" name="Shape 165"/>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lg" len="lg"/>
              <a:tailEnd type="none" w="lg" len="lg"/>
            </a:ln>
          </p:spPr>
        </p:sp>
        <p:sp>
          <p:nvSpPr>
            <p:cNvPr id="166" name="Shape 166"/>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lg" len="lg"/>
              <a:tailEnd type="none" w="lg" len="lg"/>
            </a:ln>
          </p:spPr>
        </p:sp>
        <p:sp>
          <p:nvSpPr>
            <p:cNvPr id="167" name="Shape 167"/>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lg" len="lg"/>
              <a:tailEnd type="none" w="lg" len="lg"/>
            </a:ln>
          </p:spPr>
        </p:sp>
      </p:grpSp>
      <p:grpSp>
        <p:nvGrpSpPr>
          <p:cNvPr id="168" name="Shape 168"/>
          <p:cNvGrpSpPr/>
          <p:nvPr/>
        </p:nvGrpSpPr>
        <p:grpSpPr>
          <a:xfrm>
            <a:off x="-57116" y="5924653"/>
            <a:ext cx="12306099" cy="857049"/>
            <a:chOff x="-42837" y="4443487"/>
            <a:chExt cx="9229574" cy="642787"/>
          </a:xfrm>
        </p:grpSpPr>
        <p:sp>
          <p:nvSpPr>
            <p:cNvPr id="169" name="Shape 169"/>
            <p:cNvSpPr/>
            <p:nvPr/>
          </p:nvSpPr>
          <p:spPr>
            <a:xfrm>
              <a:off x="1114450" y="4900687"/>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70" name="Shape 170"/>
            <p:cNvSpPr/>
            <p:nvPr/>
          </p:nvSpPr>
          <p:spPr>
            <a:xfrm>
              <a:off x="1495450" y="5029275"/>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71" name="Shape 171"/>
            <p:cNvSpPr/>
            <p:nvPr/>
          </p:nvSpPr>
          <p:spPr>
            <a:xfrm>
              <a:off x="733450" y="4972125"/>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72" name="Shape 172"/>
            <p:cNvSpPr/>
            <p:nvPr/>
          </p:nvSpPr>
          <p:spPr>
            <a:xfrm>
              <a:off x="352450" y="4962600"/>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73" name="Shape 173"/>
            <p:cNvSpPr/>
            <p:nvPr/>
          </p:nvSpPr>
          <p:spPr>
            <a:xfrm>
              <a:off x="-42837" y="4605412"/>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74" name="Shape 174"/>
            <p:cNvSpPr/>
            <p:nvPr/>
          </p:nvSpPr>
          <p:spPr>
            <a:xfrm>
              <a:off x="1876450" y="4834012"/>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75" name="Shape 175"/>
            <p:cNvSpPr/>
            <p:nvPr/>
          </p:nvSpPr>
          <p:spPr>
            <a:xfrm>
              <a:off x="2257450" y="4829250"/>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76" name="Shape 176"/>
            <p:cNvSpPr/>
            <p:nvPr/>
          </p:nvSpPr>
          <p:spPr>
            <a:xfrm>
              <a:off x="2638450" y="4548262"/>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77" name="Shape 177"/>
            <p:cNvSpPr/>
            <p:nvPr/>
          </p:nvSpPr>
          <p:spPr>
            <a:xfrm>
              <a:off x="3019450" y="4614937"/>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78" name="Shape 178"/>
            <p:cNvSpPr/>
            <p:nvPr/>
          </p:nvSpPr>
          <p:spPr>
            <a:xfrm>
              <a:off x="3400450" y="4614937"/>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79" name="Shape 179"/>
            <p:cNvSpPr/>
            <p:nvPr/>
          </p:nvSpPr>
          <p:spPr>
            <a:xfrm>
              <a:off x="3781450" y="4948312"/>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80" name="Shape 180"/>
            <p:cNvSpPr/>
            <p:nvPr/>
          </p:nvSpPr>
          <p:spPr>
            <a:xfrm>
              <a:off x="4162450" y="4948312"/>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81" name="Shape 181"/>
            <p:cNvSpPr/>
            <p:nvPr/>
          </p:nvSpPr>
          <p:spPr>
            <a:xfrm>
              <a:off x="4543450" y="4667325"/>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82" name="Shape 182"/>
            <p:cNvSpPr/>
            <p:nvPr/>
          </p:nvSpPr>
          <p:spPr>
            <a:xfrm>
              <a:off x="4924450" y="4543500"/>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83" name="Shape 183"/>
            <p:cNvSpPr/>
            <p:nvPr/>
          </p:nvSpPr>
          <p:spPr>
            <a:xfrm>
              <a:off x="5305450" y="4772100"/>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84" name="Shape 184"/>
            <p:cNvSpPr/>
            <p:nvPr/>
          </p:nvSpPr>
          <p:spPr>
            <a:xfrm>
              <a:off x="5686450" y="4772100"/>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85" name="Shape 185"/>
            <p:cNvSpPr/>
            <p:nvPr/>
          </p:nvSpPr>
          <p:spPr>
            <a:xfrm>
              <a:off x="6067450" y="4848300"/>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86" name="Shape 186"/>
            <p:cNvSpPr/>
            <p:nvPr/>
          </p:nvSpPr>
          <p:spPr>
            <a:xfrm>
              <a:off x="6448450" y="4729237"/>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87" name="Shape 187"/>
            <p:cNvSpPr/>
            <p:nvPr/>
          </p:nvSpPr>
          <p:spPr>
            <a:xfrm>
              <a:off x="6829450" y="5024512"/>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88" name="Shape 188"/>
            <p:cNvSpPr/>
            <p:nvPr/>
          </p:nvSpPr>
          <p:spPr>
            <a:xfrm>
              <a:off x="7210450" y="5024512"/>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89" name="Shape 189"/>
            <p:cNvSpPr/>
            <p:nvPr/>
          </p:nvSpPr>
          <p:spPr>
            <a:xfrm>
              <a:off x="7591450" y="4443487"/>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90" name="Shape 190"/>
            <p:cNvSpPr/>
            <p:nvPr/>
          </p:nvSpPr>
          <p:spPr>
            <a:xfrm>
              <a:off x="7972450" y="4557787"/>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91" name="Shape 191"/>
            <p:cNvSpPr/>
            <p:nvPr/>
          </p:nvSpPr>
          <p:spPr>
            <a:xfrm>
              <a:off x="8353450" y="4557787"/>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92" name="Shape 192"/>
            <p:cNvSpPr/>
            <p:nvPr/>
          </p:nvSpPr>
          <p:spPr>
            <a:xfrm>
              <a:off x="8734450" y="4557787"/>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93" name="Shape 193"/>
            <p:cNvSpPr/>
            <p:nvPr/>
          </p:nvSpPr>
          <p:spPr>
            <a:xfrm>
              <a:off x="9129737" y="4867350"/>
              <a:ext cx="56999" cy="56999"/>
            </a:xfrm>
            <a:prstGeom prst="ellipse">
              <a:avLst/>
            </a:prstGeom>
            <a:solidFill>
              <a:srgbClr val="3C78D8"/>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grpSp>
      <p:sp>
        <p:nvSpPr>
          <p:cNvPr id="194" name="Shape 194"/>
          <p:cNvSpPr/>
          <p:nvPr/>
        </p:nvSpPr>
        <p:spPr>
          <a:xfrm>
            <a:off x="3987603" y="6114937"/>
            <a:ext cx="152799" cy="152799"/>
          </a:xfrm>
          <a:prstGeom prst="ellipse">
            <a:avLst/>
          </a:prstGeom>
          <a:noFill/>
          <a:ln w="9525" cap="flat" cmpd="sng">
            <a:solidFill>
              <a:srgbClr val="3C78D8"/>
            </a:solidFill>
            <a:prstDash val="solid"/>
            <a:round/>
            <a:headEnd type="none" w="med" len="med"/>
            <a:tailEnd type="none" w="med" len="med"/>
          </a:ln>
        </p:spPr>
        <p:txBody>
          <a:bodyPr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95" name="Shape 195"/>
          <p:cNvSpPr/>
          <p:nvPr/>
        </p:nvSpPr>
        <p:spPr>
          <a:xfrm>
            <a:off x="1447603" y="6495937"/>
            <a:ext cx="152799" cy="152799"/>
          </a:xfrm>
          <a:prstGeom prst="ellipse">
            <a:avLst/>
          </a:prstGeom>
          <a:noFill/>
          <a:ln w="9525" cap="flat" cmpd="sng">
            <a:solidFill>
              <a:srgbClr val="3C78D8"/>
            </a:solidFill>
            <a:prstDash val="solid"/>
            <a:round/>
            <a:headEnd type="none" w="med" len="med"/>
            <a:tailEnd type="none" w="med" len="med"/>
          </a:ln>
        </p:spPr>
        <p:txBody>
          <a:bodyPr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96" name="Shape 196"/>
          <p:cNvSpPr/>
          <p:nvPr/>
        </p:nvSpPr>
        <p:spPr>
          <a:xfrm>
            <a:off x="6527603" y="6021378"/>
            <a:ext cx="152799" cy="152799"/>
          </a:xfrm>
          <a:prstGeom prst="ellipse">
            <a:avLst/>
          </a:prstGeom>
          <a:noFill/>
          <a:ln w="9525" cap="flat" cmpd="sng">
            <a:solidFill>
              <a:srgbClr val="3C78D8"/>
            </a:solidFill>
            <a:prstDash val="solid"/>
            <a:round/>
            <a:headEnd type="none" w="med" len="med"/>
            <a:tailEnd type="none" w="med" len="med"/>
          </a:ln>
        </p:spPr>
        <p:txBody>
          <a:bodyPr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
        <p:nvSpPr>
          <p:cNvPr id="197" name="Shape 197"/>
          <p:cNvSpPr/>
          <p:nvPr/>
        </p:nvSpPr>
        <p:spPr>
          <a:xfrm rot="8100000">
            <a:off x="11599933" y="5772227"/>
            <a:ext cx="163483" cy="163483"/>
          </a:xfrm>
          <a:prstGeom prst="teardrop">
            <a:avLst>
              <a:gd name="adj" fmla="val 100000"/>
            </a:avLst>
          </a:prstGeom>
          <a:noFill/>
          <a:ln w="28575" cap="flat" cmpd="sng">
            <a:solidFill>
              <a:srgbClr val="AFF000"/>
            </a:solidFill>
            <a:prstDash val="solid"/>
            <a:round/>
            <a:headEnd type="none" w="med" len="med"/>
            <a:tailEnd type="none" w="med" len="med"/>
          </a:ln>
        </p:spPr>
        <p:txBody>
          <a:bodyPr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F2B20"/>
              </a:solidFill>
              <a:effectLst/>
              <a:uLnTx/>
              <a:uFillTx/>
              <a:latin typeface="Calibri"/>
              <a:ea typeface="+mn-ea"/>
              <a:cs typeface="+mn-cs"/>
            </a:endParaRPr>
          </a:p>
        </p:txBody>
      </p:sp>
    </p:spTree>
    <p:extLst>
      <p:ext uri="{BB962C8B-B14F-4D97-AF65-F5344CB8AC3E}">
        <p14:creationId xmlns:p14="http://schemas.microsoft.com/office/powerpoint/2010/main" val="16047499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2600" y="773116"/>
            <a:ext cx="11201400" cy="674687"/>
          </a:xfrm>
        </p:spPr>
        <p:txBody>
          <a:bodyPr/>
          <a:lstStyle/>
          <a:p>
            <a:r>
              <a:rPr lang="en-US"/>
              <a:t>Click to edit Master title style</a:t>
            </a:r>
            <a:endParaRPr lang="id-ID"/>
          </a:p>
        </p:txBody>
      </p:sp>
      <p:sp>
        <p:nvSpPr>
          <p:cNvPr id="3" name="Text Placeholder 2"/>
          <p:cNvSpPr>
            <a:spLocks noGrp="1"/>
          </p:cNvSpPr>
          <p:nvPr>
            <p:ph type="body" sz="half" idx="1"/>
          </p:nvPr>
        </p:nvSpPr>
        <p:spPr>
          <a:xfrm>
            <a:off x="467786" y="1600201"/>
            <a:ext cx="5522383" cy="47545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p:cNvSpPr>
            <a:spLocks noGrp="1"/>
          </p:cNvSpPr>
          <p:nvPr>
            <p:ph sz="half" idx="2"/>
          </p:nvPr>
        </p:nvSpPr>
        <p:spPr>
          <a:xfrm>
            <a:off x="6193367" y="1600201"/>
            <a:ext cx="5524500" cy="47545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p:cNvSpPr>
            <a:spLocks noGrp="1"/>
          </p:cNvSpPr>
          <p:nvPr>
            <p:ph type="dt" sz="half" idx="10"/>
          </p:nvPr>
        </p:nvSpPr>
        <p:spPr>
          <a:xfrm>
            <a:off x="609600" y="6629403"/>
            <a:ext cx="2844800" cy="168275"/>
          </a:xfrm>
        </p:spPr>
        <p:txBody>
          <a:bodyPr/>
          <a:lstStyle>
            <a:lvl1pPr>
              <a:defRPr/>
            </a:lvl1pPr>
          </a:lstStyle>
          <a:p>
            <a:pPr>
              <a:defRPr/>
            </a:pPr>
            <a:endParaRPr lang="en-US" altLang="id-ID">
              <a:solidFill>
                <a:srgbClr val="DFDCB7"/>
              </a:solidFill>
            </a:endParaRPr>
          </a:p>
        </p:txBody>
      </p:sp>
      <p:sp>
        <p:nvSpPr>
          <p:cNvPr id="6" name="Footer Placeholder 5"/>
          <p:cNvSpPr>
            <a:spLocks noGrp="1"/>
          </p:cNvSpPr>
          <p:nvPr>
            <p:ph type="ftr" sz="quarter" idx="11"/>
          </p:nvPr>
        </p:nvSpPr>
        <p:spPr>
          <a:xfrm>
            <a:off x="4165600" y="6629403"/>
            <a:ext cx="3860800" cy="168275"/>
          </a:xfrm>
        </p:spPr>
        <p:txBody>
          <a:bodyPr/>
          <a:lstStyle>
            <a:lvl1pPr>
              <a:defRPr/>
            </a:lvl1pPr>
          </a:lstStyle>
          <a:p>
            <a:pPr>
              <a:defRPr/>
            </a:pPr>
            <a:endParaRPr lang="en-US" altLang="id-ID">
              <a:solidFill>
                <a:srgbClr val="DFDCB7"/>
              </a:solidFill>
            </a:endParaRPr>
          </a:p>
        </p:txBody>
      </p:sp>
      <p:sp>
        <p:nvSpPr>
          <p:cNvPr id="7" name="Slide Number Placeholder 6"/>
          <p:cNvSpPr>
            <a:spLocks noGrp="1"/>
          </p:cNvSpPr>
          <p:nvPr>
            <p:ph type="sldNum" sz="quarter" idx="12"/>
          </p:nvPr>
        </p:nvSpPr>
        <p:spPr>
          <a:xfrm>
            <a:off x="8737600" y="6629403"/>
            <a:ext cx="2844800" cy="168275"/>
          </a:xfrm>
        </p:spPr>
        <p:txBody>
          <a:bodyPr/>
          <a:lstStyle>
            <a:lvl1pPr>
              <a:defRPr/>
            </a:lvl1pPr>
          </a:lstStyle>
          <a:p>
            <a:pPr>
              <a:defRPr/>
            </a:pPr>
            <a:fld id="{99C921C3-44F4-4CBD-84E0-72E0546DBB0A}" type="slidenum">
              <a:rPr lang="en-US" altLang="id-ID" smtClean="0"/>
              <a:pPr>
                <a:defRPr/>
              </a:pPr>
              <a:t>‹#›</a:t>
            </a:fld>
            <a:endParaRPr lang="en-US" altLang="id-ID"/>
          </a:p>
        </p:txBody>
      </p:sp>
    </p:spTree>
    <p:extLst>
      <p:ext uri="{BB962C8B-B14F-4D97-AF65-F5344CB8AC3E}">
        <p14:creationId xmlns:p14="http://schemas.microsoft.com/office/powerpoint/2010/main" val="5361907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96963" y="285750"/>
            <a:ext cx="10058400" cy="1450975"/>
          </a:xfrm>
        </p:spPr>
        <p:txBody>
          <a:bodyPr/>
          <a:lstStyle/>
          <a:p>
            <a:r>
              <a:rPr lang="en-US"/>
              <a:t>Click to edit Master title style</a:t>
            </a:r>
          </a:p>
        </p:txBody>
      </p:sp>
      <p:sp>
        <p:nvSpPr>
          <p:cNvPr id="3" name="Date Placeholder 2"/>
          <p:cNvSpPr>
            <a:spLocks noGrp="1"/>
          </p:cNvSpPr>
          <p:nvPr>
            <p:ph type="dt" sz="half" idx="10"/>
          </p:nvPr>
        </p:nvSpPr>
        <p:spPr>
          <a:xfrm>
            <a:off x="1096966" y="6459542"/>
            <a:ext cx="2471737" cy="365125"/>
          </a:xfrm>
        </p:spPr>
        <p:txBody>
          <a:bodyPr/>
          <a:lstStyle>
            <a:lvl1pPr>
              <a:defRPr/>
            </a:lvl1pPr>
          </a:lstStyle>
          <a:p>
            <a:pPr>
              <a:defRPr/>
            </a:pPr>
            <a:fld id="{422927DA-EDA5-45F2-9ABF-55473CD02BAE}" type="datetime1">
              <a:rPr lang="en-US" altLang="zh-CN" smtClean="0">
                <a:solidFill>
                  <a:srgbClr val="DFDCB7"/>
                </a:solidFill>
              </a:rPr>
              <a:pPr>
                <a:defRPr/>
              </a:pPr>
              <a:t>4/18/2021</a:t>
            </a:fld>
            <a:endParaRPr lang="en-US" altLang="zh-CN" sz="1350">
              <a:solidFill>
                <a:srgbClr val="2F2B20"/>
              </a:solidFill>
            </a:endParaRPr>
          </a:p>
        </p:txBody>
      </p:sp>
      <p:sp>
        <p:nvSpPr>
          <p:cNvPr id="4" name="Footer Placeholder 3"/>
          <p:cNvSpPr>
            <a:spLocks noGrp="1"/>
          </p:cNvSpPr>
          <p:nvPr>
            <p:ph type="ftr" sz="quarter" idx="11"/>
          </p:nvPr>
        </p:nvSpPr>
        <p:spPr>
          <a:xfrm>
            <a:off x="3686178" y="6459542"/>
            <a:ext cx="4822825" cy="365125"/>
          </a:xfrm>
        </p:spPr>
        <p:txBody>
          <a:bodyPr/>
          <a:lstStyle>
            <a:lvl1pPr>
              <a:defRPr/>
            </a:lvl1pPr>
          </a:lstStyle>
          <a:p>
            <a:pPr>
              <a:defRPr/>
            </a:pPr>
            <a:endParaRPr lang="en-US">
              <a:solidFill>
                <a:srgbClr val="DFDCB7"/>
              </a:solidFill>
            </a:endParaRPr>
          </a:p>
        </p:txBody>
      </p:sp>
      <p:sp>
        <p:nvSpPr>
          <p:cNvPr id="5" name="Slide Number Placeholder 4"/>
          <p:cNvSpPr>
            <a:spLocks noGrp="1"/>
          </p:cNvSpPr>
          <p:nvPr>
            <p:ph type="sldNum" sz="quarter" idx="12"/>
          </p:nvPr>
        </p:nvSpPr>
        <p:spPr>
          <a:xfrm>
            <a:off x="9899653" y="6459542"/>
            <a:ext cx="1312863" cy="365125"/>
          </a:xfrm>
        </p:spPr>
        <p:txBody>
          <a:bodyPr/>
          <a:lstStyle>
            <a:lvl1pPr>
              <a:defRPr/>
            </a:lvl1pPr>
          </a:lstStyle>
          <a:p>
            <a:pPr>
              <a:defRPr/>
            </a:pPr>
            <a:fld id="{A049EF59-A409-4B2C-917E-22C6858A5F3E}" type="slidenum">
              <a:rPr lang="en-US" altLang="zh-CN" smtClean="0"/>
              <a:pPr>
                <a:defRPr/>
              </a:pPr>
              <a:t>‹#›</a:t>
            </a:fld>
            <a:endParaRPr lang="en-US" altLang="zh-CN">
              <a:solidFill>
                <a:srgbClr val="2F2B20"/>
              </a:solidFill>
            </a:endParaRPr>
          </a:p>
        </p:txBody>
      </p:sp>
    </p:spTree>
    <p:extLst>
      <p:ext uri="{BB962C8B-B14F-4D97-AF65-F5344CB8AC3E}">
        <p14:creationId xmlns:p14="http://schemas.microsoft.com/office/powerpoint/2010/main" val="30720544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5779911" y="1169931"/>
            <a:ext cx="6419780" cy="4993802"/>
            <a:chOff x="4334933" y="1169931"/>
            <a:chExt cx="4814835" cy="4993802"/>
          </a:xfrm>
        </p:grpSpPr>
        <p:cxnSp>
          <p:nvCxnSpPr>
            <p:cNvPr id="17" name="Straight Connector 16"/>
            <p:cNvCxnSpPr/>
            <p:nvPr/>
          </p:nvCxnSpPr>
          <p:spPr>
            <a:xfrm flipH="1">
              <a:off x="6009259" y="1169931"/>
              <a:ext cx="3134741" cy="313474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4334933" y="1348898"/>
              <a:ext cx="4814835" cy="481483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225595" y="1469269"/>
              <a:ext cx="3912054" cy="3912054"/>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5304588" y="1307856"/>
              <a:ext cx="3839412" cy="3839412"/>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707078" y="1770196"/>
              <a:ext cx="3430571" cy="343057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ctrTitle"/>
          </p:nvPr>
        </p:nvSpPr>
        <p:spPr>
          <a:xfrm>
            <a:off x="711201" y="533401"/>
            <a:ext cx="8206284" cy="3124201"/>
          </a:xfrm>
        </p:spPr>
        <p:txBody>
          <a:bodyPr anchor="b">
            <a:normAutofit/>
          </a:bodyPr>
          <a:lstStyle>
            <a:lvl1pPr algn="l">
              <a:defRPr sz="4400">
                <a:effectLst/>
              </a:defRPr>
            </a:lvl1pPr>
          </a:lstStyle>
          <a:p>
            <a:r>
              <a:rPr lang="en-US"/>
              <a:t>Click to edit Master title style</a:t>
            </a:r>
            <a:endParaRPr lang="en-US" dirty="0"/>
          </a:p>
        </p:txBody>
      </p:sp>
      <p:sp>
        <p:nvSpPr>
          <p:cNvPr id="3" name="Subtitle 2"/>
          <p:cNvSpPr>
            <a:spLocks noGrp="1"/>
          </p:cNvSpPr>
          <p:nvPr>
            <p:ph type="subTitle" idx="1"/>
          </p:nvPr>
        </p:nvSpPr>
        <p:spPr>
          <a:xfrm>
            <a:off x="711200" y="3843868"/>
            <a:ext cx="6605667" cy="1913466"/>
          </a:xfrm>
        </p:spPr>
        <p:txBody>
          <a:bodyPr anchor="t">
            <a:normAutofit/>
          </a:bodyPr>
          <a:lstStyle>
            <a:lvl1pPr marL="0" indent="0" algn="l">
              <a:buNone/>
              <a:defRPr sz="20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lgn="l">
              <a:defRPr/>
            </a:pPr>
            <a:fld id="{580A3BF5-5562-4858-9DEC-7BB84B39EC5E}" type="datetimeFigureOut">
              <a:rPr lang="en-US" sz="900" smtClean="0">
                <a:solidFill>
                  <a:srgbClr val="DFDCB7"/>
                </a:solidFill>
                <a:latin typeface="Calibri"/>
              </a:rPr>
              <a:pPr algn="l">
                <a:defRPr/>
              </a:pPr>
              <a:t>4/18/2021</a:t>
            </a:fld>
            <a:endParaRPr lang="en-US" sz="900">
              <a:solidFill>
                <a:srgbClr val="DFDCB7"/>
              </a:solidFill>
              <a:latin typeface="Calibri"/>
            </a:endParaRPr>
          </a:p>
        </p:txBody>
      </p:sp>
      <p:sp>
        <p:nvSpPr>
          <p:cNvPr id="5" name="Footer Placeholder 4"/>
          <p:cNvSpPr>
            <a:spLocks noGrp="1"/>
          </p:cNvSpPr>
          <p:nvPr>
            <p:ph type="ftr" sz="quarter" idx="11"/>
          </p:nvPr>
        </p:nvSpPr>
        <p:spPr/>
        <p:txBody>
          <a:bodyPr/>
          <a:lstStyle/>
          <a:p>
            <a:pPr algn="r">
              <a:defRPr/>
            </a:pPr>
            <a:endParaRPr lang="en-US" sz="900">
              <a:solidFill>
                <a:srgbClr val="DFDCB7"/>
              </a:solidFill>
              <a:latin typeface="Calibri"/>
            </a:endParaRPr>
          </a:p>
        </p:txBody>
      </p:sp>
      <p:sp>
        <p:nvSpPr>
          <p:cNvPr id="6" name="Slide Number Placeholder 5"/>
          <p:cNvSpPr>
            <a:spLocks noGrp="1"/>
          </p:cNvSpPr>
          <p:nvPr>
            <p:ph type="sldNum" sz="quarter" idx="12"/>
          </p:nvPr>
        </p:nvSpPr>
        <p:spPr/>
        <p:txBody>
          <a:bodyPr/>
          <a:lstStyle/>
          <a:p>
            <a:pPr algn="ctr">
              <a:defRPr/>
            </a:pPr>
            <a:fld id="{ACA7813C-6594-4A4C-872B-DD13B822841C}" type="slidenum">
              <a:rPr lang="en-US" sz="1350" smtClean="0">
                <a:solidFill>
                  <a:srgbClr val="FFFFFF"/>
                </a:solidFill>
                <a:latin typeface="Calibri"/>
              </a:rPr>
              <a:pPr algn="ctr">
                <a:defRPr/>
              </a:pPr>
              <a:t>‹#›</a:t>
            </a:fld>
            <a:endParaRPr lang="en-US" sz="1350">
              <a:solidFill>
                <a:srgbClr val="FFFFFF"/>
              </a:solidFill>
              <a:latin typeface="Calibri"/>
            </a:endParaRPr>
          </a:p>
        </p:txBody>
      </p:sp>
    </p:spTree>
    <p:extLst>
      <p:ext uri="{BB962C8B-B14F-4D97-AF65-F5344CB8AC3E}">
        <p14:creationId xmlns:p14="http://schemas.microsoft.com/office/powerpoint/2010/main" val="1551976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FA433B-D5AA-4B2C-B583-C4E6EE42F2BE}" type="datetimeFigureOut">
              <a:rPr lang="en-US" smtClean="0"/>
              <a:t>4/18/2021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2381F8-FA25-47C5-9C3A-9CD7BCCC37B5}" type="slidenum">
              <a:rPr lang="en-US" smtClean="0"/>
              <a:t>‹#›</a:t>
            </a:fld>
            <a:endParaRPr lang="en-US"/>
          </a:p>
        </p:txBody>
      </p:sp>
    </p:spTree>
    <p:extLst>
      <p:ext uri="{BB962C8B-B14F-4D97-AF65-F5344CB8AC3E}">
        <p14:creationId xmlns:p14="http://schemas.microsoft.com/office/powerpoint/2010/main" val="4708981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11201" y="4495800"/>
            <a:ext cx="8739823" cy="1524000"/>
          </a:xfrm>
        </p:spPr>
        <p:txBody>
          <a:bodyPr/>
          <a:lstStyle/>
          <a:p>
            <a:r>
              <a:rPr lang="en-US"/>
              <a:t>Click to edit Master title style</a:t>
            </a:r>
            <a:endParaRPr lang="en-US" dirty="0"/>
          </a:p>
        </p:txBody>
      </p:sp>
      <p:sp>
        <p:nvSpPr>
          <p:cNvPr id="3" name="Content Placeholder 2"/>
          <p:cNvSpPr>
            <a:spLocks noGrp="1"/>
          </p:cNvSpPr>
          <p:nvPr>
            <p:ph idx="1"/>
          </p:nvPr>
        </p:nvSpPr>
        <p:spPr>
          <a:xfrm>
            <a:off x="711201" y="533400"/>
            <a:ext cx="8739823" cy="376767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l">
              <a:defRPr/>
            </a:pPr>
            <a:fld id="{580A3BF5-5562-4858-9DEC-7BB84B39EC5E}" type="datetimeFigureOut">
              <a:rPr lang="en-US" sz="900" smtClean="0">
                <a:solidFill>
                  <a:srgbClr val="DFDCB7"/>
                </a:solidFill>
                <a:latin typeface="Calibri"/>
              </a:rPr>
              <a:pPr algn="l">
                <a:defRPr/>
              </a:pPr>
              <a:t>4/18/2021</a:t>
            </a:fld>
            <a:endParaRPr lang="en-US" sz="900">
              <a:solidFill>
                <a:srgbClr val="DFDCB7"/>
              </a:solidFill>
              <a:latin typeface="Calibri"/>
            </a:endParaRPr>
          </a:p>
        </p:txBody>
      </p:sp>
      <p:sp>
        <p:nvSpPr>
          <p:cNvPr id="5" name="Footer Placeholder 4"/>
          <p:cNvSpPr>
            <a:spLocks noGrp="1"/>
          </p:cNvSpPr>
          <p:nvPr>
            <p:ph type="ftr" sz="quarter" idx="11"/>
          </p:nvPr>
        </p:nvSpPr>
        <p:spPr/>
        <p:txBody>
          <a:bodyPr/>
          <a:lstStyle/>
          <a:p>
            <a:pPr algn="r">
              <a:defRPr/>
            </a:pPr>
            <a:endParaRPr lang="en-US" sz="900">
              <a:solidFill>
                <a:srgbClr val="DFDCB7"/>
              </a:solidFill>
              <a:latin typeface="Calibri"/>
            </a:endParaRPr>
          </a:p>
        </p:txBody>
      </p:sp>
      <p:sp>
        <p:nvSpPr>
          <p:cNvPr id="6" name="Slide Number Placeholder 5"/>
          <p:cNvSpPr>
            <a:spLocks noGrp="1"/>
          </p:cNvSpPr>
          <p:nvPr>
            <p:ph type="sldNum" sz="quarter" idx="12"/>
          </p:nvPr>
        </p:nvSpPr>
        <p:spPr/>
        <p:txBody>
          <a:bodyPr/>
          <a:lstStyle/>
          <a:p>
            <a:pPr algn="ctr">
              <a:defRPr/>
            </a:pPr>
            <a:fld id="{ACA7813C-6594-4A4C-872B-DD13B822841C}" type="slidenum">
              <a:rPr lang="en-US" sz="1350" smtClean="0">
                <a:solidFill>
                  <a:srgbClr val="FFFFFF"/>
                </a:solidFill>
                <a:latin typeface="Calibri"/>
              </a:rPr>
              <a:pPr algn="ctr">
                <a:defRPr/>
              </a:pPr>
              <a:t>‹#›</a:t>
            </a:fld>
            <a:endParaRPr lang="en-US" sz="1350">
              <a:solidFill>
                <a:srgbClr val="FFFFFF"/>
              </a:solidFill>
              <a:latin typeface="Calibri"/>
            </a:endParaRPr>
          </a:p>
        </p:txBody>
      </p:sp>
    </p:spTree>
    <p:extLst>
      <p:ext uri="{BB962C8B-B14F-4D97-AF65-F5344CB8AC3E}">
        <p14:creationId xmlns:p14="http://schemas.microsoft.com/office/powerpoint/2010/main" val="26045046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11200" y="1981200"/>
            <a:ext cx="8536624" cy="2319867"/>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711201" y="4487334"/>
            <a:ext cx="8536623" cy="15324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lgn="l">
              <a:defRPr/>
            </a:pPr>
            <a:fld id="{580A3BF5-5562-4858-9DEC-7BB84B39EC5E}" type="datetimeFigureOut">
              <a:rPr lang="en-US" sz="900" smtClean="0">
                <a:solidFill>
                  <a:srgbClr val="DFDCB7"/>
                </a:solidFill>
                <a:latin typeface="Calibri"/>
              </a:rPr>
              <a:pPr algn="l">
                <a:defRPr/>
              </a:pPr>
              <a:t>4/18/2021</a:t>
            </a:fld>
            <a:endParaRPr lang="en-US" sz="900">
              <a:solidFill>
                <a:srgbClr val="DFDCB7"/>
              </a:solidFill>
              <a:latin typeface="Calibri"/>
            </a:endParaRPr>
          </a:p>
        </p:txBody>
      </p:sp>
      <p:sp>
        <p:nvSpPr>
          <p:cNvPr id="5" name="Footer Placeholder 4"/>
          <p:cNvSpPr>
            <a:spLocks noGrp="1"/>
          </p:cNvSpPr>
          <p:nvPr>
            <p:ph type="ftr" sz="quarter" idx="11"/>
          </p:nvPr>
        </p:nvSpPr>
        <p:spPr/>
        <p:txBody>
          <a:bodyPr/>
          <a:lstStyle/>
          <a:p>
            <a:pPr algn="r">
              <a:defRPr/>
            </a:pPr>
            <a:endParaRPr lang="en-US" sz="900">
              <a:solidFill>
                <a:srgbClr val="DFDCB7"/>
              </a:solidFill>
              <a:latin typeface="Calibri"/>
            </a:endParaRPr>
          </a:p>
        </p:txBody>
      </p:sp>
      <p:sp>
        <p:nvSpPr>
          <p:cNvPr id="6" name="Slide Number Placeholder 5"/>
          <p:cNvSpPr>
            <a:spLocks noGrp="1"/>
          </p:cNvSpPr>
          <p:nvPr>
            <p:ph type="sldNum" sz="quarter" idx="12"/>
          </p:nvPr>
        </p:nvSpPr>
        <p:spPr/>
        <p:txBody>
          <a:bodyPr/>
          <a:lstStyle/>
          <a:p>
            <a:pPr algn="ctr">
              <a:defRPr/>
            </a:pPr>
            <a:fld id="{ACA7813C-6594-4A4C-872B-DD13B822841C}" type="slidenum">
              <a:rPr lang="en-US" sz="1350" smtClean="0">
                <a:solidFill>
                  <a:srgbClr val="FFFFFF"/>
                </a:solidFill>
                <a:latin typeface="Calibri"/>
              </a:rPr>
              <a:pPr algn="ctr">
                <a:defRPr/>
              </a:pPr>
              <a:t>‹#›</a:t>
            </a:fld>
            <a:endParaRPr lang="en-US" sz="1350">
              <a:solidFill>
                <a:srgbClr val="FFFFFF"/>
              </a:solidFill>
              <a:latin typeface="Calibri"/>
            </a:endParaRPr>
          </a:p>
        </p:txBody>
      </p:sp>
    </p:spTree>
    <p:extLst>
      <p:ext uri="{BB962C8B-B14F-4D97-AF65-F5344CB8AC3E}">
        <p14:creationId xmlns:p14="http://schemas.microsoft.com/office/powerpoint/2010/main" val="36110177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11201" y="4495800"/>
            <a:ext cx="8739823" cy="1524000"/>
          </a:xfrm>
        </p:spPr>
        <p:txBody>
          <a:bodyPr>
            <a:normAutofit/>
          </a:bodyPr>
          <a:lstStyle>
            <a:lvl1pPr>
              <a:defRPr sz="3200"/>
            </a:lvl1pPr>
          </a:lstStyle>
          <a:p>
            <a:r>
              <a:rPr lang="en-US"/>
              <a:t>Click to edit Master title style</a:t>
            </a:r>
            <a:endParaRPr lang="en-US" dirty="0"/>
          </a:p>
        </p:txBody>
      </p:sp>
      <p:sp>
        <p:nvSpPr>
          <p:cNvPr id="11" name="Content Placeholder 3"/>
          <p:cNvSpPr>
            <a:spLocks noGrp="1"/>
          </p:cNvSpPr>
          <p:nvPr>
            <p:ph sz="half" idx="13"/>
          </p:nvPr>
        </p:nvSpPr>
        <p:spPr>
          <a:xfrm>
            <a:off x="711201" y="533401"/>
            <a:ext cx="5266623" cy="3767667"/>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5"/>
          <p:cNvSpPr>
            <a:spLocks noGrp="1"/>
          </p:cNvSpPr>
          <p:nvPr>
            <p:ph sz="quarter" idx="4"/>
          </p:nvPr>
        </p:nvSpPr>
        <p:spPr>
          <a:xfrm>
            <a:off x="6216483" y="533400"/>
            <a:ext cx="5264317" cy="37592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lgn="l">
              <a:defRPr/>
            </a:pPr>
            <a:fld id="{580A3BF5-5562-4858-9DEC-7BB84B39EC5E}" type="datetimeFigureOut">
              <a:rPr lang="en-US" sz="900" smtClean="0">
                <a:solidFill>
                  <a:srgbClr val="DFDCB7"/>
                </a:solidFill>
                <a:latin typeface="Calibri"/>
              </a:rPr>
              <a:pPr algn="l">
                <a:defRPr/>
              </a:pPr>
              <a:t>4/18/2021</a:t>
            </a:fld>
            <a:endParaRPr lang="en-US" sz="900">
              <a:solidFill>
                <a:srgbClr val="DFDCB7"/>
              </a:solidFill>
              <a:latin typeface="Calibri"/>
            </a:endParaRPr>
          </a:p>
        </p:txBody>
      </p:sp>
      <p:sp>
        <p:nvSpPr>
          <p:cNvPr id="6" name="Footer Placeholder 5"/>
          <p:cNvSpPr>
            <a:spLocks noGrp="1"/>
          </p:cNvSpPr>
          <p:nvPr>
            <p:ph type="ftr" sz="quarter" idx="11"/>
          </p:nvPr>
        </p:nvSpPr>
        <p:spPr/>
        <p:txBody>
          <a:bodyPr/>
          <a:lstStyle/>
          <a:p>
            <a:pPr algn="r">
              <a:defRPr/>
            </a:pPr>
            <a:endParaRPr lang="en-US" sz="900">
              <a:solidFill>
                <a:srgbClr val="DFDCB7"/>
              </a:solidFill>
              <a:latin typeface="Calibri"/>
            </a:endParaRPr>
          </a:p>
        </p:txBody>
      </p:sp>
      <p:sp>
        <p:nvSpPr>
          <p:cNvPr id="7" name="Slide Number Placeholder 6"/>
          <p:cNvSpPr>
            <a:spLocks noGrp="1"/>
          </p:cNvSpPr>
          <p:nvPr>
            <p:ph type="sldNum" sz="quarter" idx="12"/>
          </p:nvPr>
        </p:nvSpPr>
        <p:spPr/>
        <p:txBody>
          <a:bodyPr/>
          <a:lstStyle/>
          <a:p>
            <a:pPr algn="ctr">
              <a:defRPr/>
            </a:pPr>
            <a:fld id="{ACA7813C-6594-4A4C-872B-DD13B822841C}" type="slidenum">
              <a:rPr lang="en-US" sz="1350" smtClean="0">
                <a:solidFill>
                  <a:srgbClr val="FFFFFF"/>
                </a:solidFill>
                <a:latin typeface="Calibri"/>
              </a:rPr>
              <a:pPr algn="ctr">
                <a:defRPr/>
              </a:pPr>
              <a:t>‹#›</a:t>
            </a:fld>
            <a:endParaRPr lang="en-US" sz="1350">
              <a:solidFill>
                <a:srgbClr val="FFFFFF"/>
              </a:solidFill>
              <a:latin typeface="Calibri"/>
            </a:endParaRPr>
          </a:p>
        </p:txBody>
      </p:sp>
    </p:spTree>
    <p:extLst>
      <p:ext uri="{BB962C8B-B14F-4D97-AF65-F5344CB8AC3E}">
        <p14:creationId xmlns:p14="http://schemas.microsoft.com/office/powerpoint/2010/main" val="28206829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11201" y="4495800"/>
            <a:ext cx="8739823" cy="1524000"/>
          </a:xfrm>
        </p:spPr>
        <p:txBody>
          <a:bodyPr>
            <a:normAutofit/>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1016002" y="533400"/>
            <a:ext cx="4955821" cy="609600"/>
          </a:xfrm>
        </p:spPr>
        <p:txBody>
          <a:bodyPr anchor="b">
            <a:noAutofit/>
          </a:bodyPr>
          <a:lstStyle>
            <a:lvl1pPr marL="0" indent="0">
              <a:buNone/>
              <a:defRPr sz="2400" b="0" cap="all">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11199" y="1143001"/>
            <a:ext cx="5260623" cy="3158067"/>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73355" y="566738"/>
            <a:ext cx="5018735" cy="576262"/>
          </a:xfrm>
        </p:spPr>
        <p:txBody>
          <a:bodyPr anchor="b">
            <a:noAutofit/>
          </a:bodyPr>
          <a:lstStyle>
            <a:lvl1pPr marL="0" indent="0">
              <a:buNone/>
              <a:defRPr sz="2400" b="0" cap="all">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6483" y="1143000"/>
            <a:ext cx="5275607" cy="314960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lgn="l">
              <a:defRPr/>
            </a:pPr>
            <a:fld id="{580A3BF5-5562-4858-9DEC-7BB84B39EC5E}" type="datetimeFigureOut">
              <a:rPr lang="en-US" sz="900" smtClean="0">
                <a:solidFill>
                  <a:srgbClr val="DFDCB7"/>
                </a:solidFill>
                <a:latin typeface="Calibri"/>
              </a:rPr>
              <a:pPr algn="l">
                <a:defRPr/>
              </a:pPr>
              <a:t>4/18/2021</a:t>
            </a:fld>
            <a:endParaRPr lang="en-US" sz="900">
              <a:solidFill>
                <a:srgbClr val="DFDCB7"/>
              </a:solidFill>
              <a:latin typeface="Calibri"/>
            </a:endParaRPr>
          </a:p>
        </p:txBody>
      </p:sp>
      <p:sp>
        <p:nvSpPr>
          <p:cNvPr id="8" name="Footer Placeholder 7"/>
          <p:cNvSpPr>
            <a:spLocks noGrp="1"/>
          </p:cNvSpPr>
          <p:nvPr>
            <p:ph type="ftr" sz="quarter" idx="11"/>
          </p:nvPr>
        </p:nvSpPr>
        <p:spPr/>
        <p:txBody>
          <a:bodyPr/>
          <a:lstStyle/>
          <a:p>
            <a:pPr algn="r">
              <a:defRPr/>
            </a:pPr>
            <a:endParaRPr lang="en-US" sz="900">
              <a:solidFill>
                <a:srgbClr val="DFDCB7"/>
              </a:solidFill>
              <a:latin typeface="Calibri"/>
            </a:endParaRPr>
          </a:p>
        </p:txBody>
      </p:sp>
      <p:sp>
        <p:nvSpPr>
          <p:cNvPr id="9" name="Slide Number Placeholder 8"/>
          <p:cNvSpPr>
            <a:spLocks noGrp="1"/>
          </p:cNvSpPr>
          <p:nvPr>
            <p:ph type="sldNum" sz="quarter" idx="12"/>
          </p:nvPr>
        </p:nvSpPr>
        <p:spPr/>
        <p:txBody>
          <a:bodyPr/>
          <a:lstStyle/>
          <a:p>
            <a:pPr algn="ctr">
              <a:defRPr/>
            </a:pPr>
            <a:fld id="{ACA7813C-6594-4A4C-872B-DD13B822841C}" type="slidenum">
              <a:rPr lang="en-US" sz="1350" smtClean="0">
                <a:solidFill>
                  <a:srgbClr val="FFFFFF"/>
                </a:solidFill>
                <a:latin typeface="Calibri"/>
              </a:rPr>
              <a:pPr algn="ctr">
                <a:defRPr/>
              </a:pPr>
              <a:t>‹#›</a:t>
            </a:fld>
            <a:endParaRPr lang="en-US" sz="1350">
              <a:solidFill>
                <a:srgbClr val="FFFFFF"/>
              </a:solidFill>
              <a:latin typeface="Calibri"/>
            </a:endParaRPr>
          </a:p>
        </p:txBody>
      </p:sp>
    </p:spTree>
    <p:extLst>
      <p:ext uri="{BB962C8B-B14F-4D97-AF65-F5344CB8AC3E}">
        <p14:creationId xmlns:p14="http://schemas.microsoft.com/office/powerpoint/2010/main" val="40608534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11201" y="4495800"/>
            <a:ext cx="8739823" cy="1524000"/>
          </a:xfrm>
        </p:spPr>
        <p:txBody>
          <a:bodyPr>
            <a:normAutofit/>
          </a:bodyPr>
          <a:lstStyle>
            <a:lvl1pPr>
              <a:defRPr sz="320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lgn="l">
              <a:defRPr/>
            </a:pPr>
            <a:fld id="{580A3BF5-5562-4858-9DEC-7BB84B39EC5E}" type="datetimeFigureOut">
              <a:rPr lang="en-US" sz="900" smtClean="0">
                <a:solidFill>
                  <a:srgbClr val="DFDCB7"/>
                </a:solidFill>
                <a:latin typeface="Calibri"/>
              </a:rPr>
              <a:pPr algn="l">
                <a:defRPr/>
              </a:pPr>
              <a:t>4/18/2021</a:t>
            </a:fld>
            <a:endParaRPr lang="en-US" sz="900">
              <a:solidFill>
                <a:srgbClr val="DFDCB7"/>
              </a:solidFill>
              <a:latin typeface="Calibri"/>
            </a:endParaRPr>
          </a:p>
        </p:txBody>
      </p:sp>
      <p:sp>
        <p:nvSpPr>
          <p:cNvPr id="4" name="Footer Placeholder 3"/>
          <p:cNvSpPr>
            <a:spLocks noGrp="1"/>
          </p:cNvSpPr>
          <p:nvPr>
            <p:ph type="ftr" sz="quarter" idx="11"/>
          </p:nvPr>
        </p:nvSpPr>
        <p:spPr/>
        <p:txBody>
          <a:bodyPr/>
          <a:lstStyle/>
          <a:p>
            <a:pPr algn="r">
              <a:defRPr/>
            </a:pPr>
            <a:endParaRPr lang="en-US" sz="900">
              <a:solidFill>
                <a:srgbClr val="DFDCB7"/>
              </a:solidFill>
              <a:latin typeface="Calibri"/>
            </a:endParaRPr>
          </a:p>
        </p:txBody>
      </p:sp>
      <p:sp>
        <p:nvSpPr>
          <p:cNvPr id="5" name="Slide Number Placeholder 4"/>
          <p:cNvSpPr>
            <a:spLocks noGrp="1"/>
          </p:cNvSpPr>
          <p:nvPr>
            <p:ph type="sldNum" sz="quarter" idx="12"/>
          </p:nvPr>
        </p:nvSpPr>
        <p:spPr/>
        <p:txBody>
          <a:bodyPr/>
          <a:lstStyle/>
          <a:p>
            <a:pPr algn="ctr">
              <a:defRPr/>
            </a:pPr>
            <a:fld id="{ACA7813C-6594-4A4C-872B-DD13B822841C}" type="slidenum">
              <a:rPr lang="en-US" sz="1350" smtClean="0">
                <a:solidFill>
                  <a:srgbClr val="FFFFFF"/>
                </a:solidFill>
                <a:latin typeface="Calibri"/>
              </a:rPr>
              <a:pPr algn="ctr">
                <a:defRPr/>
              </a:pPr>
              <a:t>‹#›</a:t>
            </a:fld>
            <a:endParaRPr lang="en-US" sz="1350">
              <a:solidFill>
                <a:srgbClr val="FFFFFF"/>
              </a:solidFill>
              <a:latin typeface="Calibri"/>
            </a:endParaRPr>
          </a:p>
        </p:txBody>
      </p:sp>
    </p:spTree>
    <p:extLst>
      <p:ext uri="{BB962C8B-B14F-4D97-AF65-F5344CB8AC3E}">
        <p14:creationId xmlns:p14="http://schemas.microsoft.com/office/powerpoint/2010/main" val="537256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l">
              <a:defRPr/>
            </a:pPr>
            <a:fld id="{580A3BF5-5562-4858-9DEC-7BB84B39EC5E}" type="datetimeFigureOut">
              <a:rPr lang="en-US" sz="900" smtClean="0">
                <a:solidFill>
                  <a:srgbClr val="DFDCB7"/>
                </a:solidFill>
                <a:latin typeface="Calibri"/>
              </a:rPr>
              <a:pPr algn="l">
                <a:defRPr/>
              </a:pPr>
              <a:t>4/18/2021</a:t>
            </a:fld>
            <a:endParaRPr lang="en-US" sz="900">
              <a:solidFill>
                <a:srgbClr val="DFDCB7"/>
              </a:solidFill>
              <a:latin typeface="Calibri"/>
            </a:endParaRPr>
          </a:p>
        </p:txBody>
      </p:sp>
      <p:sp>
        <p:nvSpPr>
          <p:cNvPr id="3" name="Footer Placeholder 2"/>
          <p:cNvSpPr>
            <a:spLocks noGrp="1"/>
          </p:cNvSpPr>
          <p:nvPr>
            <p:ph type="ftr" sz="quarter" idx="11"/>
          </p:nvPr>
        </p:nvSpPr>
        <p:spPr/>
        <p:txBody>
          <a:bodyPr/>
          <a:lstStyle/>
          <a:p>
            <a:pPr algn="r">
              <a:defRPr/>
            </a:pPr>
            <a:endParaRPr lang="en-US" sz="900">
              <a:solidFill>
                <a:srgbClr val="DFDCB7"/>
              </a:solidFill>
              <a:latin typeface="Calibri"/>
            </a:endParaRPr>
          </a:p>
        </p:txBody>
      </p:sp>
      <p:sp>
        <p:nvSpPr>
          <p:cNvPr id="4" name="Slide Number Placeholder 3"/>
          <p:cNvSpPr>
            <a:spLocks noGrp="1"/>
          </p:cNvSpPr>
          <p:nvPr>
            <p:ph type="sldNum" sz="quarter" idx="12"/>
          </p:nvPr>
        </p:nvSpPr>
        <p:spPr/>
        <p:txBody>
          <a:bodyPr/>
          <a:lstStyle/>
          <a:p>
            <a:pPr algn="ctr">
              <a:defRPr/>
            </a:pPr>
            <a:fld id="{ACA7813C-6594-4A4C-872B-DD13B822841C}" type="slidenum">
              <a:rPr lang="en-US" sz="1350" smtClean="0">
                <a:solidFill>
                  <a:srgbClr val="FFFFFF"/>
                </a:solidFill>
                <a:latin typeface="Calibri"/>
              </a:rPr>
              <a:pPr algn="ctr">
                <a:defRPr/>
              </a:pPr>
              <a:t>‹#›</a:t>
            </a:fld>
            <a:endParaRPr lang="en-US" sz="1350">
              <a:solidFill>
                <a:srgbClr val="FFFFFF"/>
              </a:solidFill>
              <a:latin typeface="Calibri"/>
            </a:endParaRPr>
          </a:p>
        </p:txBody>
      </p:sp>
    </p:spTree>
    <p:extLst>
      <p:ext uri="{BB962C8B-B14F-4D97-AF65-F5344CB8AC3E}">
        <p14:creationId xmlns:p14="http://schemas.microsoft.com/office/powerpoint/2010/main" val="35965664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24889" y="533400"/>
            <a:ext cx="4267200" cy="1524000"/>
          </a:xfrm>
        </p:spPr>
        <p:txBody>
          <a:bodyPr anchor="b">
            <a:normAutofit/>
          </a:bodyPr>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711199" y="533400"/>
            <a:ext cx="5918340" cy="54864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24889" y="2209803"/>
            <a:ext cx="42672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lgn="l">
              <a:defRPr/>
            </a:pPr>
            <a:fld id="{580A3BF5-5562-4858-9DEC-7BB84B39EC5E}" type="datetimeFigureOut">
              <a:rPr lang="en-US" sz="900" smtClean="0">
                <a:solidFill>
                  <a:srgbClr val="DFDCB7"/>
                </a:solidFill>
                <a:latin typeface="Calibri"/>
              </a:rPr>
              <a:pPr algn="l">
                <a:defRPr/>
              </a:pPr>
              <a:t>4/18/2021</a:t>
            </a:fld>
            <a:endParaRPr lang="en-US" sz="900">
              <a:solidFill>
                <a:srgbClr val="DFDCB7"/>
              </a:solidFill>
              <a:latin typeface="Calibri"/>
            </a:endParaRPr>
          </a:p>
        </p:txBody>
      </p:sp>
      <p:sp>
        <p:nvSpPr>
          <p:cNvPr id="6" name="Footer Placeholder 5"/>
          <p:cNvSpPr>
            <a:spLocks noGrp="1"/>
          </p:cNvSpPr>
          <p:nvPr>
            <p:ph type="ftr" sz="quarter" idx="11"/>
          </p:nvPr>
        </p:nvSpPr>
        <p:spPr/>
        <p:txBody>
          <a:bodyPr/>
          <a:lstStyle/>
          <a:p>
            <a:pPr algn="r">
              <a:defRPr/>
            </a:pPr>
            <a:endParaRPr lang="en-US" sz="900">
              <a:solidFill>
                <a:srgbClr val="DFDCB7"/>
              </a:solidFill>
              <a:latin typeface="Calibri"/>
            </a:endParaRPr>
          </a:p>
        </p:txBody>
      </p:sp>
      <p:sp>
        <p:nvSpPr>
          <p:cNvPr id="7" name="Slide Number Placeholder 6"/>
          <p:cNvSpPr>
            <a:spLocks noGrp="1"/>
          </p:cNvSpPr>
          <p:nvPr>
            <p:ph type="sldNum" sz="quarter" idx="12"/>
          </p:nvPr>
        </p:nvSpPr>
        <p:spPr/>
        <p:txBody>
          <a:bodyPr/>
          <a:lstStyle/>
          <a:p>
            <a:pPr algn="ctr">
              <a:defRPr/>
            </a:pPr>
            <a:fld id="{ACA7813C-6594-4A4C-872B-DD13B822841C}" type="slidenum">
              <a:rPr lang="en-US" sz="1350" smtClean="0">
                <a:solidFill>
                  <a:srgbClr val="FFFFFF"/>
                </a:solidFill>
                <a:latin typeface="Calibri"/>
              </a:rPr>
              <a:pPr algn="ctr">
                <a:defRPr/>
              </a:pPr>
              <a:t>‹#›</a:t>
            </a:fld>
            <a:endParaRPr lang="en-US" sz="1350">
              <a:solidFill>
                <a:srgbClr val="FFFFFF"/>
              </a:solidFill>
              <a:latin typeface="Calibri"/>
            </a:endParaRPr>
          </a:p>
        </p:txBody>
      </p:sp>
    </p:spTree>
    <p:extLst>
      <p:ext uri="{BB962C8B-B14F-4D97-AF65-F5344CB8AC3E}">
        <p14:creationId xmlns:p14="http://schemas.microsoft.com/office/powerpoint/2010/main" val="346323095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94400" y="1447800"/>
            <a:ext cx="4751011" cy="1143000"/>
          </a:xfrm>
        </p:spPr>
        <p:txBody>
          <a:bodyPr anchor="b">
            <a:normAutofit/>
          </a:bodyPr>
          <a:lstStyle>
            <a:lvl1pPr algn="l">
              <a:defRPr sz="2400" b="0"/>
            </a:lvl1pPr>
          </a:lstStyle>
          <a:p>
            <a:r>
              <a:rPr lang="en-US"/>
              <a:t>Click to edit Master title style</a:t>
            </a:r>
            <a:endParaRPr lang="en-US" dirty="0"/>
          </a:p>
        </p:txBody>
      </p:sp>
      <p:sp>
        <p:nvSpPr>
          <p:cNvPr id="17" name="Picture Placeholder 2"/>
          <p:cNvSpPr>
            <a:spLocks noGrp="1" noChangeAspect="1"/>
          </p:cNvSpPr>
          <p:nvPr>
            <p:ph type="pic" idx="13"/>
          </p:nvPr>
        </p:nvSpPr>
        <p:spPr>
          <a:xfrm>
            <a:off x="1016000" y="914400"/>
            <a:ext cx="4374632" cy="48006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994704" y="2743200"/>
            <a:ext cx="4752297" cy="2082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lgn="l">
              <a:defRPr/>
            </a:pPr>
            <a:fld id="{580A3BF5-5562-4858-9DEC-7BB84B39EC5E}" type="datetimeFigureOut">
              <a:rPr lang="en-US" sz="900" smtClean="0">
                <a:solidFill>
                  <a:srgbClr val="DFDCB7"/>
                </a:solidFill>
                <a:latin typeface="Calibri"/>
              </a:rPr>
              <a:pPr algn="l">
                <a:defRPr/>
              </a:pPr>
              <a:t>4/18/2021</a:t>
            </a:fld>
            <a:endParaRPr lang="en-US" sz="900">
              <a:solidFill>
                <a:srgbClr val="DFDCB7"/>
              </a:solidFill>
              <a:latin typeface="Calibri"/>
            </a:endParaRPr>
          </a:p>
        </p:txBody>
      </p:sp>
      <p:sp>
        <p:nvSpPr>
          <p:cNvPr id="6" name="Footer Placeholder 5"/>
          <p:cNvSpPr>
            <a:spLocks noGrp="1"/>
          </p:cNvSpPr>
          <p:nvPr>
            <p:ph type="ftr" sz="quarter" idx="11"/>
          </p:nvPr>
        </p:nvSpPr>
        <p:spPr>
          <a:xfrm>
            <a:off x="711200" y="6172201"/>
            <a:ext cx="7748965" cy="365125"/>
          </a:xfrm>
        </p:spPr>
        <p:txBody>
          <a:bodyPr/>
          <a:lstStyle/>
          <a:p>
            <a:pPr algn="r">
              <a:defRPr/>
            </a:pPr>
            <a:endParaRPr lang="en-US" sz="900">
              <a:solidFill>
                <a:srgbClr val="DFDCB7"/>
              </a:solidFill>
              <a:latin typeface="Calibri"/>
            </a:endParaRPr>
          </a:p>
        </p:txBody>
      </p:sp>
      <p:sp>
        <p:nvSpPr>
          <p:cNvPr id="7" name="Slide Number Placeholder 6"/>
          <p:cNvSpPr>
            <a:spLocks noGrp="1"/>
          </p:cNvSpPr>
          <p:nvPr>
            <p:ph type="sldNum" sz="quarter" idx="12"/>
          </p:nvPr>
        </p:nvSpPr>
        <p:spPr/>
        <p:txBody>
          <a:bodyPr/>
          <a:lstStyle/>
          <a:p>
            <a:pPr algn="ctr">
              <a:defRPr/>
            </a:pPr>
            <a:fld id="{ACA7813C-6594-4A4C-872B-DD13B822841C}" type="slidenum">
              <a:rPr lang="en-US" sz="1350" smtClean="0">
                <a:solidFill>
                  <a:srgbClr val="FFFFFF"/>
                </a:solidFill>
                <a:latin typeface="Calibri"/>
              </a:rPr>
              <a:pPr algn="ctr">
                <a:defRPr/>
              </a:pPr>
              <a:t>‹#›</a:t>
            </a:fld>
            <a:endParaRPr lang="en-US" sz="1350">
              <a:solidFill>
                <a:srgbClr val="FFFFFF"/>
              </a:solidFill>
              <a:latin typeface="Calibri"/>
            </a:endParaRPr>
          </a:p>
        </p:txBody>
      </p:sp>
    </p:spTree>
    <p:extLst>
      <p:ext uri="{BB962C8B-B14F-4D97-AF65-F5344CB8AC3E}">
        <p14:creationId xmlns:p14="http://schemas.microsoft.com/office/powerpoint/2010/main" val="127059400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1201" y="4495800"/>
            <a:ext cx="8739823" cy="1524000"/>
          </a:xfrm>
        </p:spPr>
        <p:txBody>
          <a:bodyPr/>
          <a:lstStyle/>
          <a:p>
            <a:r>
              <a:rPr lang="en-US"/>
              <a:t>Click to edit Master title style</a:t>
            </a:r>
            <a:endParaRPr lang="en-US" dirty="0"/>
          </a:p>
        </p:txBody>
      </p:sp>
      <p:sp>
        <p:nvSpPr>
          <p:cNvPr id="6" name="Picture Placeholder 2"/>
          <p:cNvSpPr>
            <a:spLocks noGrp="1" noChangeAspect="1"/>
          </p:cNvSpPr>
          <p:nvPr>
            <p:ph type="pic" idx="13"/>
          </p:nvPr>
        </p:nvSpPr>
        <p:spPr>
          <a:xfrm>
            <a:off x="711200" y="533400"/>
            <a:ext cx="10769600"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9" name="Text Placeholder 9"/>
          <p:cNvSpPr>
            <a:spLocks noGrp="1"/>
          </p:cNvSpPr>
          <p:nvPr>
            <p:ph type="body" sz="quarter" idx="14"/>
          </p:nvPr>
        </p:nvSpPr>
        <p:spPr>
          <a:xfrm>
            <a:off x="1016003" y="3843867"/>
            <a:ext cx="9708443"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pPr algn="l">
              <a:defRPr/>
            </a:pPr>
            <a:fld id="{580A3BF5-5562-4858-9DEC-7BB84B39EC5E}" type="datetimeFigureOut">
              <a:rPr lang="en-US" sz="900" smtClean="0">
                <a:solidFill>
                  <a:srgbClr val="DFDCB7"/>
                </a:solidFill>
                <a:latin typeface="Calibri"/>
              </a:rPr>
              <a:pPr algn="l">
                <a:defRPr/>
              </a:pPr>
              <a:t>4/18/2021</a:t>
            </a:fld>
            <a:endParaRPr lang="en-US" sz="900">
              <a:solidFill>
                <a:srgbClr val="DFDCB7"/>
              </a:solidFill>
              <a:latin typeface="Calibri"/>
            </a:endParaRPr>
          </a:p>
        </p:txBody>
      </p:sp>
      <p:sp>
        <p:nvSpPr>
          <p:cNvPr id="4" name="Footer Placeholder 3"/>
          <p:cNvSpPr>
            <a:spLocks noGrp="1"/>
          </p:cNvSpPr>
          <p:nvPr>
            <p:ph type="ftr" sz="quarter" idx="11"/>
          </p:nvPr>
        </p:nvSpPr>
        <p:spPr/>
        <p:txBody>
          <a:bodyPr/>
          <a:lstStyle/>
          <a:p>
            <a:pPr algn="r">
              <a:defRPr/>
            </a:pPr>
            <a:endParaRPr lang="en-US" sz="900">
              <a:solidFill>
                <a:srgbClr val="DFDCB7"/>
              </a:solidFill>
              <a:latin typeface="Calibri"/>
            </a:endParaRPr>
          </a:p>
        </p:txBody>
      </p:sp>
      <p:sp>
        <p:nvSpPr>
          <p:cNvPr id="5" name="Slide Number Placeholder 4"/>
          <p:cNvSpPr>
            <a:spLocks noGrp="1"/>
          </p:cNvSpPr>
          <p:nvPr>
            <p:ph type="sldNum" sz="quarter" idx="12"/>
          </p:nvPr>
        </p:nvSpPr>
        <p:spPr/>
        <p:txBody>
          <a:bodyPr/>
          <a:lstStyle/>
          <a:p>
            <a:pPr algn="ctr">
              <a:defRPr/>
            </a:pPr>
            <a:fld id="{ACA7813C-6594-4A4C-872B-DD13B822841C}" type="slidenum">
              <a:rPr lang="en-US" sz="1350" smtClean="0">
                <a:solidFill>
                  <a:srgbClr val="FFFFFF"/>
                </a:solidFill>
                <a:latin typeface="Calibri"/>
              </a:rPr>
              <a:pPr algn="ctr">
                <a:defRPr/>
              </a:pPr>
              <a:t>‹#›</a:t>
            </a:fld>
            <a:endParaRPr lang="en-US" sz="1350">
              <a:solidFill>
                <a:srgbClr val="FFFFFF"/>
              </a:solidFill>
              <a:latin typeface="Calibri"/>
            </a:endParaRPr>
          </a:p>
        </p:txBody>
      </p:sp>
    </p:spTree>
    <p:extLst>
      <p:ext uri="{BB962C8B-B14F-4D97-AF65-F5344CB8AC3E}">
        <p14:creationId xmlns:p14="http://schemas.microsoft.com/office/powerpoint/2010/main" val="8652192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711200" y="533400"/>
            <a:ext cx="10769600" cy="2895600"/>
          </a:xfrm>
        </p:spPr>
        <p:txBody>
          <a:bodyPr anchor="ctr">
            <a:normAutofit/>
          </a:bodyPr>
          <a:lstStyle>
            <a:lvl1pPr algn="l">
              <a:defRPr sz="2800" b="0" cap="all"/>
            </a:lvl1pPr>
          </a:lstStyle>
          <a:p>
            <a:r>
              <a:rPr lang="en-US"/>
              <a:t>Click to edit Master title style</a:t>
            </a:r>
            <a:endParaRPr lang="en-US" dirty="0"/>
          </a:p>
        </p:txBody>
      </p:sp>
      <p:sp>
        <p:nvSpPr>
          <p:cNvPr id="3" name="Text Placeholder 2"/>
          <p:cNvSpPr>
            <a:spLocks noGrp="1"/>
          </p:cNvSpPr>
          <p:nvPr>
            <p:ph type="body" idx="1"/>
          </p:nvPr>
        </p:nvSpPr>
        <p:spPr>
          <a:xfrm>
            <a:off x="711200" y="4114800"/>
            <a:ext cx="8511403" cy="1905000"/>
          </a:xfrm>
        </p:spPr>
        <p:txBody>
          <a:bodyPr anchor="ctr">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lgn="l">
              <a:defRPr/>
            </a:pPr>
            <a:fld id="{580A3BF5-5562-4858-9DEC-7BB84B39EC5E}" type="datetimeFigureOut">
              <a:rPr lang="en-US" sz="900" smtClean="0">
                <a:solidFill>
                  <a:srgbClr val="DFDCB7"/>
                </a:solidFill>
                <a:latin typeface="Calibri"/>
              </a:rPr>
              <a:pPr algn="l">
                <a:defRPr/>
              </a:pPr>
              <a:t>4/18/2021</a:t>
            </a:fld>
            <a:endParaRPr lang="en-US" sz="900">
              <a:solidFill>
                <a:srgbClr val="DFDCB7"/>
              </a:solidFill>
              <a:latin typeface="Calibri"/>
            </a:endParaRPr>
          </a:p>
        </p:txBody>
      </p:sp>
      <p:sp>
        <p:nvSpPr>
          <p:cNvPr id="5" name="Footer Placeholder 4"/>
          <p:cNvSpPr>
            <a:spLocks noGrp="1"/>
          </p:cNvSpPr>
          <p:nvPr>
            <p:ph type="ftr" sz="quarter" idx="11"/>
          </p:nvPr>
        </p:nvSpPr>
        <p:spPr/>
        <p:txBody>
          <a:bodyPr/>
          <a:lstStyle/>
          <a:p>
            <a:pPr algn="r">
              <a:defRPr/>
            </a:pPr>
            <a:endParaRPr lang="en-US" sz="900">
              <a:solidFill>
                <a:srgbClr val="DFDCB7"/>
              </a:solidFill>
              <a:latin typeface="Calibri"/>
            </a:endParaRPr>
          </a:p>
        </p:txBody>
      </p:sp>
      <p:sp>
        <p:nvSpPr>
          <p:cNvPr id="6" name="Slide Number Placeholder 5"/>
          <p:cNvSpPr>
            <a:spLocks noGrp="1"/>
          </p:cNvSpPr>
          <p:nvPr>
            <p:ph type="sldNum" sz="quarter" idx="12"/>
          </p:nvPr>
        </p:nvSpPr>
        <p:spPr/>
        <p:txBody>
          <a:bodyPr/>
          <a:lstStyle/>
          <a:p>
            <a:pPr algn="ctr">
              <a:defRPr/>
            </a:pPr>
            <a:fld id="{ACA7813C-6594-4A4C-872B-DD13B822841C}" type="slidenum">
              <a:rPr lang="en-US" sz="1350" smtClean="0">
                <a:solidFill>
                  <a:srgbClr val="FFFFFF"/>
                </a:solidFill>
                <a:latin typeface="Calibri"/>
              </a:rPr>
              <a:pPr algn="ctr">
                <a:defRPr/>
              </a:pPr>
              <a:t>‹#›</a:t>
            </a:fld>
            <a:endParaRPr lang="en-US" sz="1350">
              <a:solidFill>
                <a:srgbClr val="FFFFFF"/>
              </a:solidFill>
              <a:latin typeface="Calibri"/>
            </a:endParaRPr>
          </a:p>
        </p:txBody>
      </p:sp>
    </p:spTree>
    <p:extLst>
      <p:ext uri="{BB962C8B-B14F-4D97-AF65-F5344CB8AC3E}">
        <p14:creationId xmlns:p14="http://schemas.microsoft.com/office/powerpoint/2010/main" val="3214703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EFA433B-D5AA-4B2C-B583-C4E6EE42F2BE}" type="datetimeFigureOut">
              <a:rPr lang="en-US" smtClean="0"/>
              <a:t>4/18/2021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2381F8-FA25-47C5-9C3A-9CD7BCCC37B5}" type="slidenum">
              <a:rPr lang="en-US" smtClean="0"/>
              <a:t>‹#›</a:t>
            </a:fld>
            <a:endParaRPr lang="en-US"/>
          </a:p>
        </p:txBody>
      </p:sp>
    </p:spTree>
    <p:extLst>
      <p:ext uri="{BB962C8B-B14F-4D97-AF65-F5344CB8AC3E}">
        <p14:creationId xmlns:p14="http://schemas.microsoft.com/office/powerpoint/2010/main" val="40916530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711" y="533400"/>
            <a:ext cx="9146383" cy="2895600"/>
          </a:xfrm>
        </p:spPr>
        <p:txBody>
          <a:bodyPr anchor="ctr">
            <a:normAutofit/>
          </a:bodyPr>
          <a:lstStyle>
            <a:lvl1pPr algn="l">
              <a:defRPr sz="28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22401" y="3429000"/>
            <a:ext cx="8536623" cy="4826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711201" y="4301070"/>
            <a:ext cx="8509815" cy="171873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lgn="l">
              <a:defRPr/>
            </a:pPr>
            <a:fld id="{580A3BF5-5562-4858-9DEC-7BB84B39EC5E}" type="datetimeFigureOut">
              <a:rPr lang="en-US" sz="900" smtClean="0">
                <a:solidFill>
                  <a:srgbClr val="DFDCB7"/>
                </a:solidFill>
                <a:latin typeface="Calibri"/>
              </a:rPr>
              <a:pPr algn="l">
                <a:defRPr/>
              </a:pPr>
              <a:t>4/18/2021</a:t>
            </a:fld>
            <a:endParaRPr lang="en-US" sz="900">
              <a:solidFill>
                <a:srgbClr val="DFDCB7"/>
              </a:solidFill>
              <a:latin typeface="Calibri"/>
            </a:endParaRPr>
          </a:p>
        </p:txBody>
      </p:sp>
      <p:sp>
        <p:nvSpPr>
          <p:cNvPr id="5" name="Footer Placeholder 4"/>
          <p:cNvSpPr>
            <a:spLocks noGrp="1"/>
          </p:cNvSpPr>
          <p:nvPr>
            <p:ph type="ftr" sz="quarter" idx="11"/>
          </p:nvPr>
        </p:nvSpPr>
        <p:spPr/>
        <p:txBody>
          <a:bodyPr/>
          <a:lstStyle/>
          <a:p>
            <a:pPr algn="r">
              <a:defRPr/>
            </a:pPr>
            <a:endParaRPr lang="en-US" sz="900">
              <a:solidFill>
                <a:srgbClr val="DFDCB7"/>
              </a:solidFill>
              <a:latin typeface="Calibri"/>
            </a:endParaRPr>
          </a:p>
        </p:txBody>
      </p:sp>
      <p:sp>
        <p:nvSpPr>
          <p:cNvPr id="6" name="Slide Number Placeholder 5"/>
          <p:cNvSpPr>
            <a:spLocks noGrp="1"/>
          </p:cNvSpPr>
          <p:nvPr>
            <p:ph type="sldNum" sz="quarter" idx="12"/>
          </p:nvPr>
        </p:nvSpPr>
        <p:spPr/>
        <p:txBody>
          <a:bodyPr/>
          <a:lstStyle/>
          <a:p>
            <a:pPr algn="ctr">
              <a:defRPr/>
            </a:pPr>
            <a:fld id="{ACA7813C-6594-4A4C-872B-DD13B822841C}" type="slidenum">
              <a:rPr lang="en-US" sz="1350" smtClean="0">
                <a:solidFill>
                  <a:srgbClr val="FFFFFF"/>
                </a:solidFill>
                <a:latin typeface="Calibri"/>
              </a:rPr>
              <a:pPr algn="ctr">
                <a:defRPr/>
              </a:pPr>
              <a:t>‹#›</a:t>
            </a:fld>
            <a:endParaRPr lang="en-US" sz="1350">
              <a:solidFill>
                <a:srgbClr val="FFFFFF"/>
              </a:solidFill>
              <a:latin typeface="Calibri"/>
            </a:endParaRPr>
          </a:p>
        </p:txBody>
      </p:sp>
      <p:sp>
        <p:nvSpPr>
          <p:cNvPr id="14" name="TextBox 13"/>
          <p:cNvSpPr txBox="1"/>
          <p:nvPr/>
        </p:nvSpPr>
        <p:spPr>
          <a:xfrm>
            <a:off x="304801" y="710624"/>
            <a:ext cx="60975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61601" y="2768601"/>
            <a:ext cx="60975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2917174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711201" y="3429000"/>
            <a:ext cx="8509815" cy="1697400"/>
          </a:xfrm>
        </p:spPr>
        <p:txBody>
          <a:bodyPr anchor="b">
            <a:normAutofit/>
          </a:bodyPr>
          <a:lstStyle>
            <a:lvl1pPr algn="l">
              <a:defRPr sz="2800" b="0" cap="all"/>
            </a:lvl1pPr>
          </a:lstStyle>
          <a:p>
            <a:r>
              <a:rPr lang="en-US"/>
              <a:t>Click to edit Master title style</a:t>
            </a:r>
            <a:endParaRPr lang="en-US" dirty="0"/>
          </a:p>
        </p:txBody>
      </p:sp>
      <p:sp>
        <p:nvSpPr>
          <p:cNvPr id="3" name="Text Placeholder 2"/>
          <p:cNvSpPr>
            <a:spLocks noGrp="1"/>
          </p:cNvSpPr>
          <p:nvPr>
            <p:ph type="body" idx="1"/>
          </p:nvPr>
        </p:nvSpPr>
        <p:spPr>
          <a:xfrm>
            <a:off x="711200" y="5132981"/>
            <a:ext cx="8511403" cy="886819"/>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lgn="l">
              <a:defRPr/>
            </a:pPr>
            <a:fld id="{580A3BF5-5562-4858-9DEC-7BB84B39EC5E}" type="datetimeFigureOut">
              <a:rPr lang="en-US" sz="900" smtClean="0">
                <a:solidFill>
                  <a:srgbClr val="DFDCB7"/>
                </a:solidFill>
                <a:latin typeface="Calibri"/>
              </a:rPr>
              <a:pPr algn="l">
                <a:defRPr/>
              </a:pPr>
              <a:t>4/18/2021</a:t>
            </a:fld>
            <a:endParaRPr lang="en-US" sz="900">
              <a:solidFill>
                <a:srgbClr val="DFDCB7"/>
              </a:solidFill>
              <a:latin typeface="Calibri"/>
            </a:endParaRPr>
          </a:p>
        </p:txBody>
      </p:sp>
      <p:sp>
        <p:nvSpPr>
          <p:cNvPr id="5" name="Footer Placeholder 4"/>
          <p:cNvSpPr>
            <a:spLocks noGrp="1"/>
          </p:cNvSpPr>
          <p:nvPr>
            <p:ph type="ftr" sz="quarter" idx="11"/>
          </p:nvPr>
        </p:nvSpPr>
        <p:spPr/>
        <p:txBody>
          <a:bodyPr/>
          <a:lstStyle/>
          <a:p>
            <a:pPr algn="r">
              <a:defRPr/>
            </a:pPr>
            <a:endParaRPr lang="en-US" sz="900">
              <a:solidFill>
                <a:srgbClr val="DFDCB7"/>
              </a:solidFill>
              <a:latin typeface="Calibri"/>
            </a:endParaRPr>
          </a:p>
        </p:txBody>
      </p:sp>
      <p:sp>
        <p:nvSpPr>
          <p:cNvPr id="6" name="Slide Number Placeholder 5"/>
          <p:cNvSpPr>
            <a:spLocks noGrp="1"/>
          </p:cNvSpPr>
          <p:nvPr>
            <p:ph type="sldNum" sz="quarter" idx="12"/>
          </p:nvPr>
        </p:nvSpPr>
        <p:spPr/>
        <p:txBody>
          <a:bodyPr/>
          <a:lstStyle/>
          <a:p>
            <a:pPr algn="ctr">
              <a:defRPr/>
            </a:pPr>
            <a:fld id="{ACA7813C-6594-4A4C-872B-DD13B822841C}" type="slidenum">
              <a:rPr lang="en-US" sz="1350" smtClean="0">
                <a:solidFill>
                  <a:srgbClr val="FFFFFF"/>
                </a:solidFill>
                <a:latin typeface="Calibri"/>
              </a:rPr>
              <a:pPr algn="ctr">
                <a:defRPr/>
              </a:pPr>
              <a:t>‹#›</a:t>
            </a:fld>
            <a:endParaRPr lang="en-US" sz="1350">
              <a:solidFill>
                <a:srgbClr val="FFFFFF"/>
              </a:solidFill>
              <a:latin typeface="Calibri"/>
            </a:endParaRPr>
          </a:p>
        </p:txBody>
      </p:sp>
    </p:spTree>
    <p:extLst>
      <p:ext uri="{BB962C8B-B14F-4D97-AF65-F5344CB8AC3E}">
        <p14:creationId xmlns:p14="http://schemas.microsoft.com/office/powerpoint/2010/main" val="174476734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712" y="533400"/>
            <a:ext cx="9146381" cy="2895600"/>
          </a:xfrm>
        </p:spPr>
        <p:txBody>
          <a:bodyPr anchor="ctr">
            <a:normAutofit/>
          </a:bodyPr>
          <a:lstStyle>
            <a:lvl1pPr algn="l">
              <a:defRPr sz="28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711201" y="3886200"/>
            <a:ext cx="8509815" cy="1049866"/>
          </a:xfrm>
        </p:spPr>
        <p:txBody>
          <a:bodyPr vert="horz" lIns="91440" tIns="45720" rIns="91440" bIns="45720" rtlCol="0" anchor="b">
            <a:normAutofit/>
          </a:bodyPr>
          <a:lstStyle>
            <a:lvl1pPr>
              <a:buNone/>
              <a:defRPr lang="en-US" sz="20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711200" y="4953000"/>
            <a:ext cx="8509813" cy="10668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lgn="l">
              <a:defRPr/>
            </a:pPr>
            <a:fld id="{580A3BF5-5562-4858-9DEC-7BB84B39EC5E}" type="datetimeFigureOut">
              <a:rPr lang="en-US" sz="900" smtClean="0">
                <a:solidFill>
                  <a:srgbClr val="DFDCB7"/>
                </a:solidFill>
                <a:latin typeface="Calibri"/>
              </a:rPr>
              <a:pPr algn="l">
                <a:defRPr/>
              </a:pPr>
              <a:t>4/18/2021</a:t>
            </a:fld>
            <a:endParaRPr lang="en-US" sz="900">
              <a:solidFill>
                <a:srgbClr val="DFDCB7"/>
              </a:solidFill>
              <a:latin typeface="Calibri"/>
            </a:endParaRPr>
          </a:p>
        </p:txBody>
      </p:sp>
      <p:sp>
        <p:nvSpPr>
          <p:cNvPr id="5" name="Footer Placeholder 4"/>
          <p:cNvSpPr>
            <a:spLocks noGrp="1"/>
          </p:cNvSpPr>
          <p:nvPr>
            <p:ph type="ftr" sz="quarter" idx="11"/>
          </p:nvPr>
        </p:nvSpPr>
        <p:spPr/>
        <p:txBody>
          <a:bodyPr/>
          <a:lstStyle/>
          <a:p>
            <a:pPr algn="r">
              <a:defRPr/>
            </a:pPr>
            <a:endParaRPr lang="en-US" sz="900">
              <a:solidFill>
                <a:srgbClr val="DFDCB7"/>
              </a:solidFill>
              <a:latin typeface="Calibri"/>
            </a:endParaRPr>
          </a:p>
        </p:txBody>
      </p:sp>
      <p:sp>
        <p:nvSpPr>
          <p:cNvPr id="6" name="Slide Number Placeholder 5"/>
          <p:cNvSpPr>
            <a:spLocks noGrp="1"/>
          </p:cNvSpPr>
          <p:nvPr>
            <p:ph type="sldNum" sz="quarter" idx="12"/>
          </p:nvPr>
        </p:nvSpPr>
        <p:spPr/>
        <p:txBody>
          <a:bodyPr/>
          <a:lstStyle/>
          <a:p>
            <a:pPr algn="ctr">
              <a:defRPr/>
            </a:pPr>
            <a:fld id="{ACA7813C-6594-4A4C-872B-DD13B822841C}" type="slidenum">
              <a:rPr lang="en-US" sz="1350" smtClean="0">
                <a:solidFill>
                  <a:srgbClr val="FFFFFF"/>
                </a:solidFill>
                <a:latin typeface="Calibri"/>
              </a:rPr>
              <a:pPr algn="ctr">
                <a:defRPr/>
              </a:pPr>
              <a:t>‹#›</a:t>
            </a:fld>
            <a:endParaRPr lang="en-US" sz="1350">
              <a:solidFill>
                <a:srgbClr val="FFFFFF"/>
              </a:solidFill>
              <a:latin typeface="Calibri"/>
            </a:endParaRPr>
          </a:p>
        </p:txBody>
      </p:sp>
      <p:sp>
        <p:nvSpPr>
          <p:cNvPr id="14" name="TextBox 13"/>
          <p:cNvSpPr txBox="1"/>
          <p:nvPr/>
        </p:nvSpPr>
        <p:spPr>
          <a:xfrm>
            <a:off x="304801" y="710624"/>
            <a:ext cx="60975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61601" y="2768601"/>
            <a:ext cx="60975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3730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711200" y="533400"/>
            <a:ext cx="10034211" cy="2895600"/>
          </a:xfrm>
        </p:spPr>
        <p:txBody>
          <a:bodyPr vert="horz" lIns="91440" tIns="45720" rIns="91440" bIns="45720" rtlCol="0" anchor="ctr">
            <a:normAutofit/>
          </a:bodyPr>
          <a:lstStyle>
            <a:lvl1pPr>
              <a:defRPr lang="en-US" sz="2800"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711201" y="3928534"/>
            <a:ext cx="8509815" cy="838200"/>
          </a:xfrm>
        </p:spPr>
        <p:txBody>
          <a:bodyPr vert="horz" lIns="91440" tIns="45720" rIns="91440" bIns="45720" rtlCol="0" anchor="b">
            <a:normAutofit/>
          </a:bodyPr>
          <a:lstStyle>
            <a:lvl1pPr>
              <a:buNone/>
              <a:defRPr lang="en-US" sz="20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711200" y="4766736"/>
            <a:ext cx="8509813" cy="1253065"/>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lgn="l">
              <a:defRPr/>
            </a:pPr>
            <a:fld id="{580A3BF5-5562-4858-9DEC-7BB84B39EC5E}" type="datetimeFigureOut">
              <a:rPr lang="en-US" sz="900" smtClean="0">
                <a:solidFill>
                  <a:srgbClr val="DFDCB7"/>
                </a:solidFill>
                <a:latin typeface="Calibri"/>
              </a:rPr>
              <a:pPr algn="l">
                <a:defRPr/>
              </a:pPr>
              <a:t>4/18/2021</a:t>
            </a:fld>
            <a:endParaRPr lang="en-US" sz="900">
              <a:solidFill>
                <a:srgbClr val="DFDCB7"/>
              </a:solidFill>
              <a:latin typeface="Calibri"/>
            </a:endParaRPr>
          </a:p>
        </p:txBody>
      </p:sp>
      <p:sp>
        <p:nvSpPr>
          <p:cNvPr id="5" name="Footer Placeholder 4"/>
          <p:cNvSpPr>
            <a:spLocks noGrp="1"/>
          </p:cNvSpPr>
          <p:nvPr>
            <p:ph type="ftr" sz="quarter" idx="11"/>
          </p:nvPr>
        </p:nvSpPr>
        <p:spPr/>
        <p:txBody>
          <a:bodyPr/>
          <a:lstStyle/>
          <a:p>
            <a:pPr algn="r">
              <a:defRPr/>
            </a:pPr>
            <a:endParaRPr lang="en-US" sz="900">
              <a:solidFill>
                <a:srgbClr val="DFDCB7"/>
              </a:solidFill>
              <a:latin typeface="Calibri"/>
            </a:endParaRPr>
          </a:p>
        </p:txBody>
      </p:sp>
      <p:sp>
        <p:nvSpPr>
          <p:cNvPr id="6" name="Slide Number Placeholder 5"/>
          <p:cNvSpPr>
            <a:spLocks noGrp="1"/>
          </p:cNvSpPr>
          <p:nvPr>
            <p:ph type="sldNum" sz="quarter" idx="12"/>
          </p:nvPr>
        </p:nvSpPr>
        <p:spPr/>
        <p:txBody>
          <a:bodyPr/>
          <a:lstStyle/>
          <a:p>
            <a:pPr algn="ctr">
              <a:defRPr/>
            </a:pPr>
            <a:fld id="{ACA7813C-6594-4A4C-872B-DD13B822841C}" type="slidenum">
              <a:rPr lang="en-US" sz="1350" smtClean="0">
                <a:solidFill>
                  <a:srgbClr val="FFFFFF"/>
                </a:solidFill>
                <a:latin typeface="Calibri"/>
              </a:rPr>
              <a:pPr algn="ctr">
                <a:defRPr/>
              </a:pPr>
              <a:t>‹#›</a:t>
            </a:fld>
            <a:endParaRPr lang="en-US" sz="1350">
              <a:solidFill>
                <a:srgbClr val="FFFFFF"/>
              </a:solidFill>
              <a:latin typeface="Calibri"/>
            </a:endParaRPr>
          </a:p>
        </p:txBody>
      </p:sp>
    </p:spTree>
    <p:extLst>
      <p:ext uri="{BB962C8B-B14F-4D97-AF65-F5344CB8AC3E}">
        <p14:creationId xmlns:p14="http://schemas.microsoft.com/office/powerpoint/2010/main" val="2737468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711201" y="4495800"/>
            <a:ext cx="8739823" cy="1524000"/>
          </a:xfrm>
        </p:spPr>
        <p:txBody>
          <a:bodyPr>
            <a:normAutofit/>
          </a:bodyPr>
          <a:lstStyle>
            <a:lvl1pPr algn="l">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11201" y="533401"/>
            <a:ext cx="8739823" cy="376767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l">
              <a:defRPr/>
            </a:pPr>
            <a:fld id="{580A3BF5-5562-4858-9DEC-7BB84B39EC5E}" type="datetimeFigureOut">
              <a:rPr lang="en-US" sz="900" smtClean="0">
                <a:solidFill>
                  <a:srgbClr val="DFDCB7"/>
                </a:solidFill>
                <a:latin typeface="Calibri"/>
              </a:rPr>
              <a:pPr algn="l">
                <a:defRPr/>
              </a:pPr>
              <a:t>4/18/2021</a:t>
            </a:fld>
            <a:endParaRPr lang="en-US" sz="900">
              <a:solidFill>
                <a:srgbClr val="DFDCB7"/>
              </a:solidFill>
              <a:latin typeface="Calibri"/>
            </a:endParaRPr>
          </a:p>
        </p:txBody>
      </p:sp>
      <p:sp>
        <p:nvSpPr>
          <p:cNvPr id="5" name="Footer Placeholder 4"/>
          <p:cNvSpPr>
            <a:spLocks noGrp="1"/>
          </p:cNvSpPr>
          <p:nvPr>
            <p:ph type="ftr" sz="quarter" idx="11"/>
          </p:nvPr>
        </p:nvSpPr>
        <p:spPr/>
        <p:txBody>
          <a:bodyPr/>
          <a:lstStyle/>
          <a:p>
            <a:pPr algn="r">
              <a:defRPr/>
            </a:pPr>
            <a:endParaRPr lang="en-US" sz="900">
              <a:solidFill>
                <a:srgbClr val="DFDCB7"/>
              </a:solidFill>
              <a:latin typeface="Calibri"/>
            </a:endParaRPr>
          </a:p>
        </p:txBody>
      </p:sp>
      <p:sp>
        <p:nvSpPr>
          <p:cNvPr id="6" name="Slide Number Placeholder 5"/>
          <p:cNvSpPr>
            <a:spLocks noGrp="1"/>
          </p:cNvSpPr>
          <p:nvPr>
            <p:ph type="sldNum" sz="quarter" idx="12"/>
          </p:nvPr>
        </p:nvSpPr>
        <p:spPr/>
        <p:txBody>
          <a:bodyPr/>
          <a:lstStyle/>
          <a:p>
            <a:pPr algn="ctr">
              <a:defRPr/>
            </a:pPr>
            <a:fld id="{ACA7813C-6594-4A4C-872B-DD13B822841C}" type="slidenum">
              <a:rPr lang="en-US" sz="1350" smtClean="0">
                <a:solidFill>
                  <a:srgbClr val="FFFFFF"/>
                </a:solidFill>
                <a:latin typeface="Calibri"/>
              </a:rPr>
              <a:pPr algn="ctr">
                <a:defRPr/>
              </a:pPr>
              <a:t>‹#›</a:t>
            </a:fld>
            <a:endParaRPr lang="en-US" sz="1350">
              <a:solidFill>
                <a:srgbClr val="FFFFFF"/>
              </a:solidFill>
              <a:latin typeface="Calibri"/>
            </a:endParaRPr>
          </a:p>
        </p:txBody>
      </p:sp>
    </p:spTree>
    <p:extLst>
      <p:ext uri="{BB962C8B-B14F-4D97-AF65-F5344CB8AC3E}">
        <p14:creationId xmlns:p14="http://schemas.microsoft.com/office/powerpoint/2010/main" val="27759050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55208" y="533400"/>
            <a:ext cx="2725592" cy="4419600"/>
          </a:xfrm>
        </p:spPr>
        <p:txBody>
          <a:bodyPr vert="eaVert">
            <a:normAutofit/>
          </a:bodyPr>
          <a:lstStyle>
            <a:lvl1pPr>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11200" y="533400"/>
            <a:ext cx="7800016" cy="5486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l">
              <a:defRPr/>
            </a:pPr>
            <a:fld id="{580A3BF5-5562-4858-9DEC-7BB84B39EC5E}" type="datetimeFigureOut">
              <a:rPr lang="en-US" sz="900" smtClean="0">
                <a:solidFill>
                  <a:srgbClr val="DFDCB7"/>
                </a:solidFill>
                <a:latin typeface="Calibri"/>
              </a:rPr>
              <a:pPr algn="l">
                <a:defRPr/>
              </a:pPr>
              <a:t>4/18/2021</a:t>
            </a:fld>
            <a:endParaRPr lang="en-US" sz="900">
              <a:solidFill>
                <a:srgbClr val="DFDCB7"/>
              </a:solidFill>
              <a:latin typeface="Calibri"/>
            </a:endParaRPr>
          </a:p>
        </p:txBody>
      </p:sp>
      <p:sp>
        <p:nvSpPr>
          <p:cNvPr id="5" name="Footer Placeholder 4"/>
          <p:cNvSpPr>
            <a:spLocks noGrp="1"/>
          </p:cNvSpPr>
          <p:nvPr>
            <p:ph type="ftr" sz="quarter" idx="11"/>
          </p:nvPr>
        </p:nvSpPr>
        <p:spPr/>
        <p:txBody>
          <a:bodyPr/>
          <a:lstStyle/>
          <a:p>
            <a:pPr algn="r">
              <a:defRPr/>
            </a:pPr>
            <a:endParaRPr lang="en-US" sz="900">
              <a:solidFill>
                <a:srgbClr val="DFDCB7"/>
              </a:solidFill>
              <a:latin typeface="Calibri"/>
            </a:endParaRPr>
          </a:p>
        </p:txBody>
      </p:sp>
      <p:sp>
        <p:nvSpPr>
          <p:cNvPr id="6" name="Slide Number Placeholder 5"/>
          <p:cNvSpPr>
            <a:spLocks noGrp="1"/>
          </p:cNvSpPr>
          <p:nvPr>
            <p:ph type="sldNum" sz="quarter" idx="12"/>
          </p:nvPr>
        </p:nvSpPr>
        <p:spPr/>
        <p:txBody>
          <a:bodyPr/>
          <a:lstStyle/>
          <a:p>
            <a:pPr algn="ctr">
              <a:defRPr/>
            </a:pPr>
            <a:fld id="{ACA7813C-6594-4A4C-872B-DD13B822841C}" type="slidenum">
              <a:rPr lang="en-US" sz="1350" smtClean="0">
                <a:solidFill>
                  <a:srgbClr val="FFFFFF"/>
                </a:solidFill>
                <a:latin typeface="Calibri"/>
              </a:rPr>
              <a:pPr algn="ctr">
                <a:defRPr/>
              </a:pPr>
              <a:t>‹#›</a:t>
            </a:fld>
            <a:endParaRPr lang="en-US" sz="1350">
              <a:solidFill>
                <a:srgbClr val="FFFFFF"/>
              </a:solidFill>
              <a:latin typeface="Calibri"/>
            </a:endParaRPr>
          </a:p>
        </p:txBody>
      </p:sp>
    </p:spTree>
    <p:extLst>
      <p:ext uri="{BB962C8B-B14F-4D97-AF65-F5344CB8AC3E}">
        <p14:creationId xmlns:p14="http://schemas.microsoft.com/office/powerpoint/2010/main" val="2121388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EFA433B-D5AA-4B2C-B583-C4E6EE42F2BE}" type="datetimeFigureOut">
              <a:rPr lang="en-US" smtClean="0"/>
              <a:t>4/18/2021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2381F8-FA25-47C5-9C3A-9CD7BCCC37B5}" type="slidenum">
              <a:rPr lang="en-US" smtClean="0"/>
              <a:t>‹#›</a:t>
            </a:fld>
            <a:endParaRPr lang="en-US"/>
          </a:p>
        </p:txBody>
      </p:sp>
    </p:spTree>
    <p:extLst>
      <p:ext uri="{BB962C8B-B14F-4D97-AF65-F5344CB8AC3E}">
        <p14:creationId xmlns:p14="http://schemas.microsoft.com/office/powerpoint/2010/main" val="2701575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EFA433B-D5AA-4B2C-B583-C4E6EE42F2BE}" type="datetimeFigureOut">
              <a:rPr lang="en-US" smtClean="0"/>
              <a:t>4/18/2021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2381F8-FA25-47C5-9C3A-9CD7BCCC37B5}" type="slidenum">
              <a:rPr lang="en-US" smtClean="0"/>
              <a:t>‹#›</a:t>
            </a:fld>
            <a:endParaRPr lang="en-US"/>
          </a:p>
        </p:txBody>
      </p:sp>
      <p:pic>
        <p:nvPicPr>
          <p:cNvPr id="7" name="Picture 6"/>
          <p:cNvPicPr/>
          <p:nvPr userDrawn="1"/>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Tree>
    <p:extLst>
      <p:ext uri="{BB962C8B-B14F-4D97-AF65-F5344CB8AC3E}">
        <p14:creationId xmlns:p14="http://schemas.microsoft.com/office/powerpoint/2010/main" val="2985145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FA433B-D5AA-4B2C-B583-C4E6EE42F2BE}" type="datetimeFigureOut">
              <a:rPr lang="en-US" smtClean="0"/>
              <a:t>4/18/2021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2381F8-FA25-47C5-9C3A-9CD7BCCC37B5}" type="slidenum">
              <a:rPr lang="en-US" smtClean="0"/>
              <a:t>‹#›</a:t>
            </a:fld>
            <a:endParaRPr lang="en-US"/>
          </a:p>
        </p:txBody>
      </p:sp>
    </p:spTree>
    <p:extLst>
      <p:ext uri="{BB962C8B-B14F-4D97-AF65-F5344CB8AC3E}">
        <p14:creationId xmlns:p14="http://schemas.microsoft.com/office/powerpoint/2010/main" val="2588314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FA433B-D5AA-4B2C-B583-C4E6EE42F2BE}" type="datetimeFigureOut">
              <a:rPr lang="en-US" smtClean="0"/>
              <a:t>4/18/2021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2381F8-FA25-47C5-9C3A-9CD7BCCC37B5}" type="slidenum">
              <a:rPr lang="en-US" smtClean="0"/>
              <a:t>‹#›</a:t>
            </a:fld>
            <a:endParaRPr lang="en-US"/>
          </a:p>
        </p:txBody>
      </p:sp>
    </p:spTree>
    <p:extLst>
      <p:ext uri="{BB962C8B-B14F-4D97-AF65-F5344CB8AC3E}">
        <p14:creationId xmlns:p14="http://schemas.microsoft.com/office/powerpoint/2010/main" val="3728277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FA433B-D5AA-4B2C-B583-C4E6EE42F2BE}" type="datetimeFigureOut">
              <a:rPr lang="en-US" smtClean="0"/>
              <a:t>4/18/2021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2381F8-FA25-47C5-9C3A-9CD7BCCC37B5}" type="slidenum">
              <a:rPr lang="en-US" smtClean="0"/>
              <a:t>‹#›</a:t>
            </a:fld>
            <a:endParaRPr lang="en-US"/>
          </a:p>
        </p:txBody>
      </p:sp>
    </p:spTree>
    <p:extLst>
      <p:ext uri="{BB962C8B-B14F-4D97-AF65-F5344CB8AC3E}">
        <p14:creationId xmlns:p14="http://schemas.microsoft.com/office/powerpoint/2010/main" val="454602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A433B-D5AA-4B2C-B583-C4E6EE42F2BE}" type="datetimeFigureOut">
              <a:rPr lang="en-US" smtClean="0"/>
              <a:t>4/18/2021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2381F8-FA25-47C5-9C3A-9CD7BCCC37B5}" type="slidenum">
              <a:rPr lang="en-US" smtClean="0"/>
              <a:t>‹#›</a:t>
            </a:fld>
            <a:endParaRPr lang="en-US"/>
          </a:p>
        </p:txBody>
      </p:sp>
    </p:spTree>
    <p:extLst>
      <p:ext uri="{BB962C8B-B14F-4D97-AF65-F5344CB8AC3E}">
        <p14:creationId xmlns:p14="http://schemas.microsoft.com/office/powerpoint/2010/main" val="25214242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160000" cy="11430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09600" y="1600200"/>
            <a:ext cx="10160000" cy="480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11277600" y="0"/>
            <a:ext cx="9144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alibri"/>
              <a:ea typeface="+mn-ea"/>
              <a:cs typeface="+mn-cs"/>
            </a:endParaRPr>
          </a:p>
        </p:txBody>
      </p:sp>
      <p:sp>
        <p:nvSpPr>
          <p:cNvPr id="8" name="Rectangle 7"/>
          <p:cNvSpPr/>
          <p:nvPr/>
        </p:nvSpPr>
        <p:spPr>
          <a:xfrm>
            <a:off x="11277600" y="5486400"/>
            <a:ext cx="9144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alibri"/>
              <a:ea typeface="+mn-ea"/>
              <a:cs typeface="+mn-cs"/>
            </a:endParaRPr>
          </a:p>
        </p:txBody>
      </p:sp>
      <p:sp>
        <p:nvSpPr>
          <p:cNvPr id="6" name="Slide Number Placeholder 5"/>
          <p:cNvSpPr>
            <a:spLocks noGrp="1"/>
          </p:cNvSpPr>
          <p:nvPr>
            <p:ph type="sldNum" sz="quarter" idx="4"/>
          </p:nvPr>
        </p:nvSpPr>
        <p:spPr>
          <a:xfrm>
            <a:off x="11375717" y="5648960"/>
            <a:ext cx="731520" cy="396240"/>
          </a:xfrm>
          <a:prstGeom prst="bracketPair">
            <a:avLst>
              <a:gd name="adj" fmla="val 17949"/>
            </a:avLst>
          </a:prstGeom>
          <a:ln w="19050">
            <a:solidFill>
              <a:srgbClr val="FFFFFF"/>
            </a:solidFill>
          </a:ln>
        </p:spPr>
        <p:txBody>
          <a:bodyPr vert="horz" lIns="0" tIns="0" rIns="0" bIns="0" rtlCol="0" anchor="ctr"/>
          <a:lstStyle>
            <a:lvl1pPr algn="ctr">
              <a:defRPr sz="1350">
                <a:solidFill>
                  <a:srgbClr val="FFFFFF"/>
                </a:solidFill>
              </a:defRPr>
            </a:lvl1pPr>
          </a:lstStyle>
          <a:p>
            <a:pPr>
              <a:defRPr/>
            </a:pPr>
            <a:fld id="{ACA7813C-6594-4A4C-872B-DD13B822841C}" type="slidenum">
              <a:rPr lang="en-US" smtClean="0"/>
              <a:pPr>
                <a:defRPr/>
              </a:pPr>
              <a:t>‹#›</a:t>
            </a:fld>
            <a:endParaRPr lang="en-US"/>
          </a:p>
        </p:txBody>
      </p:sp>
      <p:sp>
        <p:nvSpPr>
          <p:cNvPr id="5" name="Footer Placeholder 4"/>
          <p:cNvSpPr>
            <a:spLocks noGrp="1"/>
          </p:cNvSpPr>
          <p:nvPr>
            <p:ph type="ftr" sz="quarter" idx="3"/>
          </p:nvPr>
        </p:nvSpPr>
        <p:spPr>
          <a:xfrm rot="16200000">
            <a:off x="10510429" y="3987800"/>
            <a:ext cx="2367281" cy="487680"/>
          </a:xfrm>
          <a:prstGeom prst="rect">
            <a:avLst/>
          </a:prstGeom>
        </p:spPr>
        <p:txBody>
          <a:bodyPr vert="horz" lIns="91440" tIns="45720" rIns="91440" bIns="45720" rtlCol="0" anchor="ctr"/>
          <a:lstStyle>
            <a:lvl1pPr algn="r">
              <a:defRPr sz="900">
                <a:solidFill>
                  <a:schemeClr val="bg2"/>
                </a:solidFill>
              </a:defRPr>
            </a:lvl1pPr>
          </a:lstStyle>
          <a:p>
            <a:pPr>
              <a:defRPr/>
            </a:pPr>
            <a:endParaRPr lang="en-US">
              <a:solidFill>
                <a:srgbClr val="DFDCB7"/>
              </a:solidFill>
            </a:endParaRPr>
          </a:p>
        </p:txBody>
      </p:sp>
      <p:sp>
        <p:nvSpPr>
          <p:cNvPr id="4" name="Date Placeholder 3"/>
          <p:cNvSpPr>
            <a:spLocks noGrp="1"/>
          </p:cNvSpPr>
          <p:nvPr>
            <p:ph type="dt" sz="half" idx="2"/>
          </p:nvPr>
        </p:nvSpPr>
        <p:spPr>
          <a:xfrm rot="16200000">
            <a:off x="10474870" y="1584960"/>
            <a:ext cx="2438399" cy="487680"/>
          </a:xfrm>
          <a:prstGeom prst="rect">
            <a:avLst/>
          </a:prstGeom>
        </p:spPr>
        <p:txBody>
          <a:bodyPr vert="horz" lIns="91440" tIns="45720" rIns="91440" bIns="45720" rtlCol="0" anchor="ctr"/>
          <a:lstStyle>
            <a:lvl1pPr algn="l">
              <a:defRPr sz="900">
                <a:solidFill>
                  <a:schemeClr val="bg2"/>
                </a:solidFill>
              </a:defRPr>
            </a:lvl1pPr>
          </a:lstStyle>
          <a:p>
            <a:pPr>
              <a:defRPr/>
            </a:pPr>
            <a:fld id="{580A3BF5-5562-4858-9DEC-7BB84B39EC5E}" type="datetimeFigureOut">
              <a:rPr lang="en-US" smtClean="0">
                <a:solidFill>
                  <a:srgbClr val="DFDCB7"/>
                </a:solidFill>
              </a:rPr>
              <a:pPr>
                <a:defRPr/>
              </a:pPr>
              <a:t>4/18/2021</a:t>
            </a:fld>
            <a:endParaRPr lang="en-US">
              <a:solidFill>
                <a:srgbClr val="DFDCB7"/>
              </a:solidFill>
            </a:endParaRPr>
          </a:p>
        </p:txBody>
      </p:sp>
    </p:spTree>
    <p:extLst>
      <p:ext uri="{BB962C8B-B14F-4D97-AF65-F5344CB8AC3E}">
        <p14:creationId xmlns:p14="http://schemas.microsoft.com/office/powerpoint/2010/main" val="13634773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685800" rtl="0" eaLnBrk="1" latinLnBrk="0" hangingPunct="1">
        <a:spcBef>
          <a:spcPct val="0"/>
        </a:spcBef>
        <a:buNone/>
        <a:defRPr sz="3450" kern="1200" cap="none" spc="-75" baseline="0">
          <a:ln>
            <a:noFill/>
          </a:ln>
          <a:solidFill>
            <a:schemeClr val="tx2"/>
          </a:solidFill>
          <a:effectLst/>
          <a:latin typeface="+mj-lt"/>
          <a:ea typeface="+mj-ea"/>
          <a:cs typeface="+mj-cs"/>
        </a:defRPr>
      </a:lvl1pPr>
    </p:titleStyle>
    <p:bodyStyle>
      <a:lvl1pPr marL="257175" indent="-171450" algn="l" defTabSz="685800" rtl="0" eaLnBrk="1" latinLnBrk="0" hangingPunct="1">
        <a:spcBef>
          <a:spcPct val="20000"/>
        </a:spcBef>
        <a:buClr>
          <a:schemeClr val="accent1"/>
        </a:buClr>
        <a:buFont typeface="Arial" pitchFamily="34" charset="0"/>
        <a:buChar char="•"/>
        <a:defRPr sz="1650" kern="1200">
          <a:solidFill>
            <a:schemeClr val="tx1"/>
          </a:solidFill>
          <a:latin typeface="+mn-lt"/>
          <a:ea typeface="+mn-ea"/>
          <a:cs typeface="+mn-cs"/>
        </a:defRPr>
      </a:lvl1pPr>
      <a:lvl2pPr marL="480060" indent="-171450" algn="l" defTabSz="685800" rtl="0" eaLnBrk="1" latinLnBrk="0" hangingPunct="1">
        <a:spcBef>
          <a:spcPct val="20000"/>
        </a:spcBef>
        <a:buClr>
          <a:schemeClr val="accent2"/>
        </a:buClr>
        <a:buFont typeface="Arial" pitchFamily="34" charset="0"/>
        <a:buChar char="•"/>
        <a:defRPr sz="1500" kern="1200">
          <a:solidFill>
            <a:schemeClr val="tx1"/>
          </a:solidFill>
          <a:latin typeface="+mn-lt"/>
          <a:ea typeface="+mn-ea"/>
          <a:cs typeface="+mn-cs"/>
        </a:defRPr>
      </a:lvl2pPr>
      <a:lvl3pPr marL="754380" indent="-171450" algn="l" defTabSz="685800" rtl="0" eaLnBrk="1" latinLnBrk="0" hangingPunct="1">
        <a:spcBef>
          <a:spcPct val="20000"/>
        </a:spcBef>
        <a:buClr>
          <a:schemeClr val="accent3"/>
        </a:buClr>
        <a:buFont typeface="Arial" pitchFamily="34" charset="0"/>
        <a:buChar char="•"/>
        <a:defRPr sz="1350" kern="1200">
          <a:solidFill>
            <a:schemeClr val="tx1"/>
          </a:solidFill>
          <a:latin typeface="+mn-lt"/>
          <a:ea typeface="+mn-ea"/>
          <a:cs typeface="+mn-cs"/>
        </a:defRPr>
      </a:lvl3pPr>
      <a:lvl4pPr marL="960120" indent="-171450" algn="l" defTabSz="685800" rtl="0" eaLnBrk="1" latinLnBrk="0" hangingPunct="1">
        <a:spcBef>
          <a:spcPct val="20000"/>
        </a:spcBef>
        <a:buClr>
          <a:schemeClr val="accent4"/>
        </a:buClr>
        <a:buFont typeface="Arial" pitchFamily="34" charset="0"/>
        <a:buChar char="•"/>
        <a:defRPr sz="1200" kern="1200">
          <a:solidFill>
            <a:schemeClr val="tx1"/>
          </a:solidFill>
          <a:latin typeface="+mn-lt"/>
          <a:ea typeface="+mn-ea"/>
          <a:cs typeface="+mn-cs"/>
        </a:defRPr>
      </a:lvl4pPr>
      <a:lvl5pPr marL="1165860" indent="-171450" algn="l" defTabSz="685800" rtl="0" eaLnBrk="1" latinLnBrk="0" hangingPunct="1">
        <a:spcBef>
          <a:spcPct val="20000"/>
        </a:spcBef>
        <a:buClr>
          <a:schemeClr val="accent5"/>
        </a:buClr>
        <a:buFont typeface="Arial" pitchFamily="34" charset="0"/>
        <a:buChar char="•"/>
        <a:defRPr sz="1050" kern="1200" baseline="0">
          <a:solidFill>
            <a:schemeClr val="tx1"/>
          </a:solidFill>
          <a:latin typeface="+mn-lt"/>
          <a:ea typeface="+mn-ea"/>
          <a:cs typeface="+mn-cs"/>
        </a:defRPr>
      </a:lvl5pPr>
      <a:lvl6pPr marL="1303020" indent="-137160" algn="l" defTabSz="685800" rtl="0" eaLnBrk="1" latinLnBrk="0" hangingPunct="1">
        <a:spcBef>
          <a:spcPct val="20000"/>
        </a:spcBef>
        <a:buClr>
          <a:schemeClr val="accent1"/>
        </a:buClr>
        <a:buFont typeface="Arial" pitchFamily="34" charset="0"/>
        <a:buChar char="•"/>
        <a:defRPr sz="1050" kern="1200" baseline="0">
          <a:solidFill>
            <a:schemeClr val="tx1"/>
          </a:solidFill>
          <a:latin typeface="+mn-lt"/>
          <a:ea typeface="+mn-ea"/>
          <a:cs typeface="+mn-cs"/>
        </a:defRPr>
      </a:lvl6pPr>
      <a:lvl7pPr marL="1440180" indent="-137160" algn="l" defTabSz="685800" rtl="0" eaLnBrk="1" latinLnBrk="0" hangingPunct="1">
        <a:spcBef>
          <a:spcPct val="20000"/>
        </a:spcBef>
        <a:buClr>
          <a:schemeClr val="accent2"/>
        </a:buClr>
        <a:buFont typeface="Arial" pitchFamily="34" charset="0"/>
        <a:buChar char="•"/>
        <a:defRPr sz="1050" kern="1200">
          <a:solidFill>
            <a:schemeClr val="tx1"/>
          </a:solidFill>
          <a:latin typeface="+mn-lt"/>
          <a:ea typeface="+mn-ea"/>
          <a:cs typeface="+mn-cs"/>
        </a:defRPr>
      </a:lvl7pPr>
      <a:lvl8pPr marL="1577340" indent="-137160" algn="l" defTabSz="685800" rtl="0" eaLnBrk="1" latinLnBrk="0" hangingPunct="1">
        <a:spcBef>
          <a:spcPct val="20000"/>
        </a:spcBef>
        <a:buClr>
          <a:schemeClr val="accent3"/>
        </a:buClr>
        <a:buFont typeface="Arial" pitchFamily="34" charset="0"/>
        <a:buChar char="•"/>
        <a:defRPr sz="1050" kern="1200">
          <a:solidFill>
            <a:schemeClr val="tx1"/>
          </a:solidFill>
          <a:latin typeface="+mn-lt"/>
          <a:ea typeface="+mn-ea"/>
          <a:cs typeface="+mn-cs"/>
        </a:defRPr>
      </a:lvl8pPr>
      <a:lvl9pPr marL="1714500" indent="-137160" algn="l" defTabSz="685800" rtl="0" eaLnBrk="1" latinLnBrk="0" hangingPunct="1">
        <a:spcBef>
          <a:spcPct val="20000"/>
        </a:spcBef>
        <a:buClr>
          <a:schemeClr val="accent4"/>
        </a:buClr>
        <a:buFont typeface="Arial"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8894234" y="3894668"/>
            <a:ext cx="3293941" cy="2658533"/>
            <a:chOff x="6687077" y="3259666"/>
            <a:chExt cx="2981857" cy="3208867"/>
          </a:xfrm>
        </p:grpSpPr>
        <p:cxnSp>
          <p:nvCxnSpPr>
            <p:cNvPr id="8" name="Straight Connector 7"/>
            <p:cNvCxnSpPr/>
            <p:nvPr/>
          </p:nvCxnSpPr>
          <p:spPr>
            <a:xfrm flipH="1">
              <a:off x="8756120" y="3259666"/>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6687077" y="3486677"/>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7772400" y="3581400"/>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7923214" y="3433394"/>
              <a:ext cx="1739738" cy="173974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8398935" y="3985317"/>
              <a:ext cx="1264017" cy="1264016"/>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711201" y="4495800"/>
            <a:ext cx="8739823" cy="15240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11201" y="533401"/>
            <a:ext cx="8739823" cy="376767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6994" y="6172204"/>
            <a:ext cx="1600617"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pPr algn="l">
              <a:defRPr/>
            </a:pPr>
            <a:fld id="{580A3BF5-5562-4858-9DEC-7BB84B39EC5E}" type="datetimeFigureOut">
              <a:rPr lang="en-US" sz="900" smtClean="0">
                <a:solidFill>
                  <a:srgbClr val="DFDCB7"/>
                </a:solidFill>
                <a:latin typeface="Calibri"/>
              </a:rPr>
              <a:pPr algn="l">
                <a:defRPr/>
              </a:pPr>
              <a:t>4/18/2021</a:t>
            </a:fld>
            <a:endParaRPr lang="en-US" sz="900">
              <a:solidFill>
                <a:srgbClr val="DFDCB7"/>
              </a:solidFill>
              <a:latin typeface="Calibri"/>
            </a:endParaRPr>
          </a:p>
        </p:txBody>
      </p:sp>
      <p:sp>
        <p:nvSpPr>
          <p:cNvPr id="5" name="Footer Placeholder 4"/>
          <p:cNvSpPr>
            <a:spLocks noGrp="1"/>
          </p:cNvSpPr>
          <p:nvPr>
            <p:ph type="ftr" sz="quarter" idx="3"/>
          </p:nvPr>
        </p:nvSpPr>
        <p:spPr>
          <a:xfrm>
            <a:off x="711200" y="6172201"/>
            <a:ext cx="7748965"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pPr algn="r">
              <a:defRPr/>
            </a:pPr>
            <a:endParaRPr lang="en-US" sz="900">
              <a:solidFill>
                <a:srgbClr val="DFDCB7"/>
              </a:solidFill>
              <a:latin typeface="Calibri"/>
            </a:endParaRPr>
          </a:p>
        </p:txBody>
      </p:sp>
      <p:sp>
        <p:nvSpPr>
          <p:cNvPr id="6" name="Slide Number Placeholder 5"/>
          <p:cNvSpPr>
            <a:spLocks noGrp="1"/>
          </p:cNvSpPr>
          <p:nvPr>
            <p:ph type="sldNum" sz="quarter" idx="4"/>
          </p:nvPr>
        </p:nvSpPr>
        <p:spPr>
          <a:xfrm>
            <a:off x="10365902" y="5578479"/>
            <a:ext cx="1142543" cy="669925"/>
          </a:xfrm>
          <a:prstGeom prst="rect">
            <a:avLst/>
          </a:prstGeom>
        </p:spPr>
        <p:txBody>
          <a:bodyPr vert="horz" lIns="91440" tIns="45720" rIns="91440" bIns="45720" rtlCol="0" anchor="b"/>
          <a:lstStyle>
            <a:lvl1pPr algn="r">
              <a:defRPr sz="2800" b="0" i="0">
                <a:solidFill>
                  <a:schemeClr val="bg2">
                    <a:lumMod val="50000"/>
                  </a:schemeClr>
                </a:solidFill>
                <a:effectLst/>
                <a:latin typeface="+mn-lt"/>
              </a:defRPr>
            </a:lvl1pPr>
          </a:lstStyle>
          <a:p>
            <a:pPr algn="ctr">
              <a:defRPr/>
            </a:pPr>
            <a:fld id="{ACA7813C-6594-4A4C-872B-DD13B822841C}" type="slidenum">
              <a:rPr lang="en-US" sz="1350" smtClean="0">
                <a:solidFill>
                  <a:srgbClr val="FFFFFF"/>
                </a:solidFill>
                <a:latin typeface="Calibri"/>
              </a:rPr>
              <a:pPr algn="ctr">
                <a:defRPr/>
              </a:pPr>
              <a:t>‹#›</a:t>
            </a:fld>
            <a:endParaRPr lang="en-US" sz="1350">
              <a:solidFill>
                <a:srgbClr val="FFFFFF"/>
              </a:solidFill>
              <a:latin typeface="Calibri"/>
            </a:endParaRPr>
          </a:p>
        </p:txBody>
      </p:sp>
    </p:spTree>
    <p:extLst>
      <p:ext uri="{BB962C8B-B14F-4D97-AF65-F5344CB8AC3E}">
        <p14:creationId xmlns:p14="http://schemas.microsoft.com/office/powerpoint/2010/main" val="1235334583"/>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hyperlink" Target="https://www.indiamart.com/proddetail/project-management-information-system-6516067962.html" TargetMode="External"/></Relationships>
</file>

<file path=ppt/slides/_rels/slide101.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102.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6.xml"/><Relationship Id="rId6" Type="http://schemas.openxmlformats.org/officeDocument/2006/relationships/image" Target="../media/image8.jpg"/><Relationship Id="rId5" Type="http://schemas.openxmlformats.org/officeDocument/2006/relationships/image" Target="../media/image7.jpeg"/><Relationship Id="rId4" Type="http://schemas.openxmlformats.org/officeDocument/2006/relationships/image" Target="../media/image6.jpg"/></Relationships>
</file>

<file path=ppt/slides/_rels/slide19.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6.xml"/><Relationship Id="rId6" Type="http://schemas.openxmlformats.org/officeDocument/2006/relationships/image" Target="../media/image8.jpg"/><Relationship Id="rId5" Type="http://schemas.openxmlformats.org/officeDocument/2006/relationships/image" Target="../media/image7.jpeg"/><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6.gif"/><Relationship Id="rId7" Type="http://schemas.openxmlformats.org/officeDocument/2006/relationships/diagramColors" Target="../diagrams/colors6.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43.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6.gif"/><Relationship Id="rId7" Type="http://schemas.openxmlformats.org/officeDocument/2006/relationships/diagramColors" Target="../diagrams/colors7.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44.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16.gif"/><Relationship Id="rId7" Type="http://schemas.openxmlformats.org/officeDocument/2006/relationships/diagramColors" Target="../diagrams/colors8.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4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6.xml"/><Relationship Id="rId6" Type="http://schemas.openxmlformats.org/officeDocument/2006/relationships/image" Target="../media/image8.jpg"/><Relationship Id="rId5" Type="http://schemas.openxmlformats.org/officeDocument/2006/relationships/image" Target="../media/image7.jpeg"/><Relationship Id="rId4" Type="http://schemas.openxmlformats.org/officeDocument/2006/relationships/image" Target="../media/image6.jpg"/></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6.xml"/><Relationship Id="rId6" Type="http://schemas.openxmlformats.org/officeDocument/2006/relationships/image" Target="../media/image8.jpg"/><Relationship Id="rId5" Type="http://schemas.openxmlformats.org/officeDocument/2006/relationships/image" Target="../media/image7.jpeg"/><Relationship Id="rId4" Type="http://schemas.openxmlformats.org/officeDocument/2006/relationships/image" Target="../media/image6.jp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7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6.xml"/><Relationship Id="rId6" Type="http://schemas.openxmlformats.org/officeDocument/2006/relationships/image" Target="../media/image8.jpg"/><Relationship Id="rId5" Type="http://schemas.openxmlformats.org/officeDocument/2006/relationships/image" Target="../media/image7.jpeg"/><Relationship Id="rId4" Type="http://schemas.openxmlformats.org/officeDocument/2006/relationships/image" Target="../media/image6.jpg"/></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image" Target="../media/image33.tmp"/><Relationship Id="rId1" Type="http://schemas.openxmlformats.org/officeDocument/2006/relationships/slideLayout" Target="../slideLayouts/slideLayout29.xml"/></Relationships>
</file>

<file path=ppt/slides/_rels/slide88.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2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30.xml"/></Relationships>
</file>

<file path=ppt/slides/_rels/slide9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33" y="0"/>
            <a:ext cx="12217733" cy="6689558"/>
          </a:xfrm>
          <a:prstGeom prst="rect">
            <a:avLst/>
          </a:prstGeom>
        </p:spPr>
      </p:pic>
      <p:sp>
        <p:nvSpPr>
          <p:cNvPr id="10" name="Rectangle 9"/>
          <p:cNvSpPr/>
          <p:nvPr/>
        </p:nvSpPr>
        <p:spPr>
          <a:xfrm>
            <a:off x="0" y="6689558"/>
            <a:ext cx="12192000" cy="168442"/>
          </a:xfrm>
          <a:prstGeom prst="rect">
            <a:avLst/>
          </a:prstGeom>
          <a:ln>
            <a:noFill/>
          </a:ln>
          <a:effectLst>
            <a:outerShdw blurRad="76200" dir="13500000" sy="23000" kx="1200000" algn="br" rotWithShape="0">
              <a:prstClr val="black">
                <a:alpha val="2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TextBox 1"/>
          <p:cNvSpPr txBox="1">
            <a:spLocks noChangeArrowheads="1"/>
          </p:cNvSpPr>
          <p:nvPr/>
        </p:nvSpPr>
        <p:spPr bwMode="auto">
          <a:xfrm>
            <a:off x="6509983" y="4448886"/>
            <a:ext cx="5449288" cy="814090"/>
          </a:xfrm>
          <a:prstGeom prst="round2DiagRect">
            <a:avLst>
              <a:gd name="adj1" fmla="val 10544"/>
              <a:gd name="adj2" fmla="val 0"/>
            </a:avLst>
          </a:prstGeom>
          <a:solidFill>
            <a:srgbClr val="FF0000">
              <a:alpha val="69804"/>
            </a:srgbClr>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endParaRPr lang="id-ID" sz="1400" b="1" dirty="0">
              <a:solidFill>
                <a:srgbClr val="FFFFFF"/>
              </a:solidFill>
            </a:endParaRPr>
          </a:p>
          <a:p>
            <a:pPr eaLnBrk="1" hangingPunct="1"/>
            <a:r>
              <a:rPr lang="en-US" sz="1600" b="1" dirty="0">
                <a:solidFill>
                  <a:srgbClr val="FFFFFF"/>
                </a:solidFill>
                <a:effectLst>
                  <a:outerShdw blurRad="38100" dist="38100" dir="2700000" algn="tl">
                    <a:srgbClr val="000000">
                      <a:alpha val="43137"/>
                    </a:srgbClr>
                  </a:outerShdw>
                </a:effectLst>
              </a:rPr>
              <a:t>FEH3C3</a:t>
            </a:r>
            <a:endParaRPr lang="id-ID" sz="1600" b="1" dirty="0">
              <a:solidFill>
                <a:srgbClr val="FFFFFF"/>
              </a:solidFill>
              <a:effectLst>
                <a:outerShdw blurRad="38100" dist="38100" dir="2700000" algn="tl">
                  <a:srgbClr val="000000">
                    <a:alpha val="43137"/>
                  </a:srgbClr>
                </a:outerShdw>
              </a:effectLst>
            </a:endParaRPr>
          </a:p>
          <a:p>
            <a:pPr algn="r" eaLnBrk="1" hangingPunct="1"/>
            <a:endParaRPr lang="id-ID" sz="1400" dirty="0">
              <a:solidFill>
                <a:srgbClr val="FFFFFF"/>
              </a:solidFill>
            </a:endParaRPr>
          </a:p>
        </p:txBody>
      </p:sp>
      <p:sp>
        <p:nvSpPr>
          <p:cNvPr id="9" name="Round Diagonal Corner Rectangle 8"/>
          <p:cNvSpPr/>
          <p:nvPr/>
        </p:nvSpPr>
        <p:spPr bwMode="auto">
          <a:xfrm>
            <a:off x="9360086" y="3891987"/>
            <a:ext cx="2599184" cy="776913"/>
          </a:xfrm>
          <a:prstGeom prst="round2DiagRect">
            <a:avLst>
              <a:gd name="adj1" fmla="val 26047"/>
              <a:gd name="adj2" fmla="val 0"/>
            </a:avLst>
          </a:prstGeom>
          <a:solidFill>
            <a:srgbClr val="000000">
              <a:alpha val="50196"/>
            </a:srgbClr>
          </a:solidFill>
        </p:spPr>
        <p:txBody>
          <a:bodyPr wrap="square">
            <a:spAutoFit/>
          </a:bodyPr>
          <a:lstStyle/>
          <a:p>
            <a:pPr algn="r">
              <a:defRPr/>
            </a:pPr>
            <a:r>
              <a:rPr lang="en-US" sz="1200" b="1" i="1" dirty="0">
                <a:solidFill>
                  <a:srgbClr val="FFFFFF"/>
                </a:solidFill>
              </a:rPr>
              <a:t>Telkom University</a:t>
            </a:r>
            <a:r>
              <a:rPr lang="id-ID" sz="1200" b="1" i="1" dirty="0">
                <a:solidFill>
                  <a:srgbClr val="FFFFFF"/>
                </a:solidFill>
              </a:rPr>
              <a:t> </a:t>
            </a:r>
          </a:p>
          <a:p>
            <a:pPr algn="r">
              <a:defRPr/>
            </a:pPr>
            <a:r>
              <a:rPr lang="en-US" sz="1100" b="1" dirty="0">
                <a:solidFill>
                  <a:srgbClr val="FFFFFF"/>
                </a:solidFill>
              </a:rPr>
              <a:t>Bandung</a:t>
            </a:r>
            <a:endParaRPr lang="id-ID" sz="1100" b="1" dirty="0">
              <a:solidFill>
                <a:srgbClr val="FFFFFF"/>
              </a:solidFill>
            </a:endParaRPr>
          </a:p>
          <a:p>
            <a:pPr>
              <a:defRPr/>
            </a:pPr>
            <a:r>
              <a:rPr lang="id-ID" sz="1400" b="1" dirty="0">
                <a:solidFill>
                  <a:srgbClr val="FFFFFF"/>
                </a:solidFill>
              </a:rPr>
              <a:t>        </a:t>
            </a:r>
            <a:endParaRPr lang="id-ID" b="1" dirty="0">
              <a:solidFill>
                <a:srgbClr val="FFFFFF"/>
              </a:solidFill>
            </a:endParaRPr>
          </a:p>
        </p:txBody>
      </p:sp>
    </p:spTree>
    <p:extLst>
      <p:ext uri="{BB962C8B-B14F-4D97-AF65-F5344CB8AC3E}">
        <p14:creationId xmlns:p14="http://schemas.microsoft.com/office/powerpoint/2010/main" val="4162918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Plan Cost Management</a:t>
            </a:r>
            <a:endParaRPr lang="id-ID" sz="3600" b="1" dirty="0">
              <a:solidFill>
                <a:srgbClr val="FF0000"/>
              </a:solidFill>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pic>
        <p:nvPicPr>
          <p:cNvPr id="3" name="Picture 2"/>
          <p:cNvPicPr>
            <a:picLocks noChangeAspect="1"/>
          </p:cNvPicPr>
          <p:nvPr/>
        </p:nvPicPr>
        <p:blipFill>
          <a:blip r:embed="rId3"/>
          <a:stretch>
            <a:fillRect/>
          </a:stretch>
        </p:blipFill>
        <p:spPr>
          <a:xfrm>
            <a:off x="1323833" y="786435"/>
            <a:ext cx="8884692" cy="5708991"/>
          </a:xfrm>
          <a:prstGeom prst="rect">
            <a:avLst/>
          </a:prstGeom>
        </p:spPr>
      </p:pic>
    </p:spTree>
    <p:extLst>
      <p:ext uri="{BB962C8B-B14F-4D97-AF65-F5344CB8AC3E}">
        <p14:creationId xmlns:p14="http://schemas.microsoft.com/office/powerpoint/2010/main" val="178247453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2448" y="2033516"/>
            <a:ext cx="9062113" cy="4362820"/>
          </a:xfrm>
          <a:prstGeom prst="rect">
            <a:avLst/>
          </a:prstGeom>
        </p:spPr>
      </p:pic>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ＭＳ Ｐゴシック" charset="0"/>
              </a:rPr>
              <a:t>Control Cost : </a:t>
            </a:r>
            <a:r>
              <a:rPr kumimoji="0" lang="en-US" sz="36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Calibri Light" panose="020F0302020204030204"/>
                <a:ea typeface="ＭＳ Ｐゴシック" charset="0"/>
              </a:rPr>
              <a:t>Tools &amp; Techniques</a:t>
            </a:r>
          </a:p>
        </p:txBody>
      </p:sp>
      <p:pic>
        <p:nvPicPr>
          <p:cNvPr id="13" name="Picture 12"/>
          <p:cNvPicPr/>
          <p:nvPr/>
        </p:nvPicPr>
        <p:blipFill>
          <a:blip r:embed="rId3" cstate="print"/>
          <a:srcRect/>
          <a:stretch>
            <a:fillRect/>
          </a:stretch>
        </p:blipFill>
        <p:spPr bwMode="auto">
          <a:xfrm>
            <a:off x="10754436" y="75561"/>
            <a:ext cx="1300214" cy="1193681"/>
          </a:xfrm>
          <a:prstGeom prst="rect">
            <a:avLst/>
          </a:prstGeom>
          <a:noFill/>
          <a:ln w="9525">
            <a:noFill/>
            <a:miter lim="800000"/>
            <a:headEnd/>
            <a:tailEnd/>
          </a:ln>
        </p:spPr>
      </p:pic>
      <p:sp>
        <p:nvSpPr>
          <p:cNvPr id="15" name="Content Placeholder 2"/>
          <p:cNvSpPr>
            <a:spLocks noGrp="1"/>
          </p:cNvSpPr>
          <p:nvPr>
            <p:ph sz="quarter" idx="1"/>
          </p:nvPr>
        </p:nvSpPr>
        <p:spPr>
          <a:xfrm>
            <a:off x="614149" y="805019"/>
            <a:ext cx="9978824" cy="1490165"/>
          </a:xfrm>
        </p:spPr>
        <p:txBody>
          <a:bodyPr>
            <a:noAutofit/>
          </a:bodyPr>
          <a:lstStyle/>
          <a:p>
            <a:pPr marL="457200" lvl="1" indent="0">
              <a:buNone/>
            </a:pPr>
            <a:r>
              <a:rPr lang="en-US" sz="3600" b="1" dirty="0">
                <a:solidFill>
                  <a:schemeClr val="bg2">
                    <a:lumMod val="50000"/>
                  </a:schemeClr>
                </a:solidFill>
              </a:rPr>
              <a:t>4. Project Management Information System</a:t>
            </a:r>
          </a:p>
          <a:p>
            <a:pPr marL="205740" lvl="1" indent="0">
              <a:buNone/>
            </a:pPr>
            <a:r>
              <a:rPr lang="en-US" dirty="0" err="1"/>
              <a:t>Perangkat</a:t>
            </a:r>
            <a:r>
              <a:rPr lang="en-US" dirty="0"/>
              <a:t> </a:t>
            </a:r>
            <a:r>
              <a:rPr lang="en-US" dirty="0" err="1"/>
              <a:t>lunak</a:t>
            </a:r>
            <a:r>
              <a:rPr lang="en-US" dirty="0"/>
              <a:t> yang </a:t>
            </a:r>
            <a:r>
              <a:rPr lang="en-US" dirty="0" err="1"/>
              <a:t>dirancang</a:t>
            </a:r>
            <a:r>
              <a:rPr lang="en-US" dirty="0"/>
              <a:t> </a:t>
            </a:r>
            <a:r>
              <a:rPr lang="en-US" dirty="0" err="1"/>
              <a:t>khusus</a:t>
            </a:r>
            <a:r>
              <a:rPr lang="en-US" dirty="0"/>
              <a:t> </a:t>
            </a:r>
            <a:r>
              <a:rPr lang="en-US" dirty="0" err="1"/>
              <a:t>untuk</a:t>
            </a:r>
            <a:r>
              <a:rPr lang="en-US" dirty="0"/>
              <a:t> </a:t>
            </a:r>
            <a:r>
              <a:rPr lang="en-US" dirty="0" err="1"/>
              <a:t>membantu</a:t>
            </a:r>
            <a:r>
              <a:rPr lang="en-US" dirty="0"/>
              <a:t> </a:t>
            </a:r>
            <a:r>
              <a:rPr lang="en-US" dirty="0" err="1"/>
              <a:t>dalam</a:t>
            </a:r>
            <a:r>
              <a:rPr lang="en-US" dirty="0"/>
              <a:t> </a:t>
            </a:r>
            <a:r>
              <a:rPr lang="en-US" dirty="0" err="1"/>
              <a:t>perencanaan</a:t>
            </a:r>
            <a:r>
              <a:rPr lang="en-US" dirty="0"/>
              <a:t>, </a:t>
            </a:r>
            <a:r>
              <a:rPr lang="en-US" dirty="0" err="1"/>
              <a:t>pemantauan</a:t>
            </a:r>
            <a:r>
              <a:rPr lang="en-US" dirty="0"/>
              <a:t>, </a:t>
            </a:r>
            <a:r>
              <a:rPr lang="en-US" dirty="0" err="1"/>
              <a:t>dan</a:t>
            </a:r>
            <a:r>
              <a:rPr lang="en-US" dirty="0"/>
              <a:t> </a:t>
            </a:r>
            <a:r>
              <a:rPr lang="en-US" dirty="0" err="1"/>
              <a:t>pengendalian</a:t>
            </a:r>
            <a:r>
              <a:rPr lang="en-US" dirty="0"/>
              <a:t> </a:t>
            </a:r>
            <a:r>
              <a:rPr lang="en-US" dirty="0" err="1"/>
              <a:t>kinerja</a:t>
            </a:r>
            <a:r>
              <a:rPr lang="en-US" dirty="0"/>
              <a:t> </a:t>
            </a:r>
            <a:r>
              <a:rPr lang="en-US" dirty="0" err="1"/>
              <a:t>proyek</a:t>
            </a:r>
            <a:r>
              <a:rPr lang="en-US" dirty="0"/>
              <a:t>, </a:t>
            </a:r>
            <a:r>
              <a:rPr lang="en-US" dirty="0" err="1"/>
              <a:t>termasuk</a:t>
            </a:r>
            <a:r>
              <a:rPr lang="en-US" dirty="0"/>
              <a:t> </a:t>
            </a:r>
            <a:r>
              <a:rPr lang="en-US" dirty="0" err="1"/>
              <a:t>kinerja</a:t>
            </a:r>
            <a:r>
              <a:rPr lang="en-US" dirty="0"/>
              <a:t> </a:t>
            </a:r>
            <a:r>
              <a:rPr lang="en-US" dirty="0" err="1"/>
              <a:t>biaya</a:t>
            </a:r>
            <a:endParaRPr lang="en-US" dirty="0"/>
          </a:p>
          <a:p>
            <a:pPr marL="205740" lvl="1" indent="0">
              <a:buNone/>
            </a:pPr>
            <a:endParaRPr lang="en-US" dirty="0"/>
          </a:p>
          <a:p>
            <a:pPr lvl="1">
              <a:buFont typeface="Wingdings" pitchFamily="2" charset="2"/>
              <a:buChar char="q"/>
            </a:pPr>
            <a:endParaRPr lang="en-US" dirty="0"/>
          </a:p>
          <a:p>
            <a:pPr lvl="1">
              <a:buFont typeface="Wingdings" pitchFamily="2" charset="2"/>
              <a:buChar char="q"/>
            </a:pPr>
            <a:endParaRPr lang="en-US" b="1" dirty="0"/>
          </a:p>
          <a:p>
            <a:pPr marL="410766" lvl="1" indent="0">
              <a:buNone/>
            </a:pPr>
            <a:endParaRPr lang="en-US" sz="1050" dirty="0"/>
          </a:p>
          <a:p>
            <a:pPr marL="410766" lvl="1" indent="0">
              <a:buNone/>
            </a:pPr>
            <a:endParaRPr lang="en-US" sz="1050" dirty="0"/>
          </a:p>
          <a:p>
            <a:pPr marL="410766" lvl="1" indent="0">
              <a:buNone/>
            </a:pPr>
            <a:endParaRPr lang="en-US" sz="1050" dirty="0"/>
          </a:p>
          <a:p>
            <a:pPr marL="410766" lvl="1" indent="0">
              <a:buNone/>
            </a:pPr>
            <a:endParaRPr lang="en-US" sz="1050" dirty="0"/>
          </a:p>
          <a:p>
            <a:pPr marL="410766" lvl="1" indent="0">
              <a:buNone/>
            </a:pPr>
            <a:endParaRPr lang="en-US" sz="1050" dirty="0"/>
          </a:p>
        </p:txBody>
      </p:sp>
      <p:sp>
        <p:nvSpPr>
          <p:cNvPr id="2" name="Rectangle 1"/>
          <p:cNvSpPr/>
          <p:nvPr/>
        </p:nvSpPr>
        <p:spPr>
          <a:xfrm>
            <a:off x="386687" y="6396335"/>
            <a:ext cx="6096000" cy="46166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https://www.indiamart.com/proddetail/project-management-information-system-6516067962.html</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175935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ＭＳ Ｐゴシック" charset="0"/>
              </a:rPr>
              <a:t>Control Cost : </a:t>
            </a:r>
            <a:r>
              <a:rPr kumimoji="0" lang="en-US" sz="36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Calibri Light" panose="020F0302020204030204"/>
                <a:ea typeface="ＭＳ Ｐゴシック" charset="0"/>
              </a:rPr>
              <a:t>OUTPUT</a:t>
            </a:r>
            <a:endParaRPr kumimoji="0" lang="id-ID" sz="36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Calibri Light" panose="020F0302020204030204"/>
              <a:ea typeface="ＭＳ Ｐゴシック" charset="0"/>
              <a:cs typeface="Century Gothic" charset="0"/>
            </a:endParaRPr>
          </a:p>
        </p:txBody>
      </p:sp>
      <p:pic>
        <p:nvPicPr>
          <p:cNvPr id="13" name="Picture 12"/>
          <p:cNvPicPr/>
          <p:nvPr/>
        </p:nvPicPr>
        <p:blipFill>
          <a:blip r:embed="rId2" cstate="print"/>
          <a:srcRect/>
          <a:stretch>
            <a:fillRect/>
          </a:stretch>
        </p:blipFill>
        <p:spPr bwMode="auto">
          <a:xfrm>
            <a:off x="10754436" y="75561"/>
            <a:ext cx="900751" cy="811543"/>
          </a:xfrm>
          <a:prstGeom prst="rect">
            <a:avLst/>
          </a:prstGeom>
          <a:noFill/>
          <a:ln w="9525">
            <a:noFill/>
            <a:miter lim="800000"/>
            <a:headEnd/>
            <a:tailEnd/>
          </a:ln>
        </p:spPr>
      </p:pic>
      <p:graphicFrame>
        <p:nvGraphicFramePr>
          <p:cNvPr id="5" name="Diagram 4"/>
          <p:cNvGraphicFramePr/>
          <p:nvPr/>
        </p:nvGraphicFramePr>
        <p:xfrm>
          <a:off x="2965028" y="1050878"/>
          <a:ext cx="8690159" cy="56911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Freeform 13"/>
          <p:cNvSpPr/>
          <p:nvPr/>
        </p:nvSpPr>
        <p:spPr>
          <a:xfrm>
            <a:off x="193593" y="796676"/>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10395692"/>
              <a:satOff val="-47968"/>
              <a:lumOff val="1765"/>
              <a:alphaOff val="0"/>
            </a:schemeClr>
          </a:fillRef>
          <a:effectRef idx="2">
            <a:schemeClr val="accent4">
              <a:hueOff val="10395692"/>
              <a:satOff val="-47968"/>
              <a:lumOff val="1765"/>
              <a:alphaOff val="0"/>
            </a:schemeClr>
          </a:effectRef>
          <a:fontRef idx="minor">
            <a:schemeClr val="lt1"/>
          </a:fontRef>
        </p:style>
        <p:txBody>
          <a:bodyPr spcFirstLastPara="0" vert="horz" wrap="square" lIns="113792" tIns="113792" rIns="113792" bIns="291360" numCol="1" spcCol="1270" anchor="t"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Outputs</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17"/>
          <p:cNvSpPr/>
          <p:nvPr/>
        </p:nvSpPr>
        <p:spPr>
          <a:xfrm>
            <a:off x="193593" y="1252317"/>
            <a:ext cx="2426777" cy="5288237"/>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10395692"/>
              <a:satOff val="-47968"/>
              <a:lumOff val="1765"/>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1. Work performance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2. Cost forecasts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3. Change requests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4. Project management plan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updates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Cost management plan</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Cost baseline</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Performance measurement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baseline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5. Project documents updates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Assumption log</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Basis of estimates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Cost estimates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Lessons learned register</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Risk register</a:t>
            </a:r>
          </a:p>
        </p:txBody>
      </p:sp>
    </p:spTree>
    <p:extLst>
      <p:ext uri="{BB962C8B-B14F-4D97-AF65-F5344CB8AC3E}">
        <p14:creationId xmlns:p14="http://schemas.microsoft.com/office/powerpoint/2010/main" val="25209875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ＭＳ Ｐゴシック" charset="0"/>
              </a:rPr>
              <a:t>Control Cost : </a:t>
            </a:r>
            <a:r>
              <a:rPr kumimoji="0" lang="en-US" sz="36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Calibri Light" panose="020F0302020204030204"/>
                <a:ea typeface="ＭＳ Ｐゴシック" charset="0"/>
              </a:rPr>
              <a:t>OUTPUT</a:t>
            </a:r>
            <a:endParaRPr kumimoji="0" lang="id-ID" sz="36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Calibri Light" panose="020F0302020204030204"/>
              <a:ea typeface="ＭＳ Ｐゴシック" charset="0"/>
              <a:cs typeface="Century Gothic" charset="0"/>
            </a:endParaRPr>
          </a:p>
        </p:txBody>
      </p:sp>
      <p:pic>
        <p:nvPicPr>
          <p:cNvPr id="13" name="Picture 12"/>
          <p:cNvPicPr/>
          <p:nvPr/>
        </p:nvPicPr>
        <p:blipFill>
          <a:blip r:embed="rId2" cstate="print"/>
          <a:srcRect/>
          <a:stretch>
            <a:fillRect/>
          </a:stretch>
        </p:blipFill>
        <p:spPr bwMode="auto">
          <a:xfrm>
            <a:off x="10754436" y="75561"/>
            <a:ext cx="900751" cy="811543"/>
          </a:xfrm>
          <a:prstGeom prst="rect">
            <a:avLst/>
          </a:prstGeom>
          <a:noFill/>
          <a:ln w="9525">
            <a:noFill/>
            <a:miter lim="800000"/>
            <a:headEnd/>
            <a:tailEnd/>
          </a:ln>
        </p:spPr>
      </p:pic>
      <p:graphicFrame>
        <p:nvGraphicFramePr>
          <p:cNvPr id="5" name="Diagram 4"/>
          <p:cNvGraphicFramePr/>
          <p:nvPr/>
        </p:nvGraphicFramePr>
        <p:xfrm>
          <a:off x="2965028" y="1050878"/>
          <a:ext cx="8690159" cy="56911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Freeform 13"/>
          <p:cNvSpPr/>
          <p:nvPr/>
        </p:nvSpPr>
        <p:spPr>
          <a:xfrm>
            <a:off x="203114" y="914400"/>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10395692"/>
              <a:satOff val="-47968"/>
              <a:lumOff val="1765"/>
              <a:alphaOff val="0"/>
            </a:schemeClr>
          </a:fillRef>
          <a:effectRef idx="2">
            <a:schemeClr val="accent4">
              <a:hueOff val="10395692"/>
              <a:satOff val="-47968"/>
              <a:lumOff val="1765"/>
              <a:alphaOff val="0"/>
            </a:schemeClr>
          </a:effectRef>
          <a:fontRef idx="minor">
            <a:schemeClr val="lt1"/>
          </a:fontRef>
        </p:style>
        <p:txBody>
          <a:bodyPr spcFirstLastPara="0" vert="horz" wrap="square" lIns="113792" tIns="113792" rIns="113792" bIns="291360" numCol="1" spcCol="1270" anchor="t"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Outputs</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17"/>
          <p:cNvSpPr/>
          <p:nvPr/>
        </p:nvSpPr>
        <p:spPr>
          <a:xfrm>
            <a:off x="193594" y="1443438"/>
            <a:ext cx="2467720" cy="5298556"/>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10395692"/>
              <a:satOff val="-47968"/>
              <a:lumOff val="1765"/>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1. Work performance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2. Cost forecasts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3. Change requests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4. Project management plan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updates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Cost management plan</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Cost baseline</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Performance measurement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baseline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5. Project documents updates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Assumption log</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Basis of estimates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Cost estimates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Lessons learned register</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Risk register</a:t>
            </a:r>
          </a:p>
        </p:txBody>
      </p:sp>
    </p:spTree>
    <p:extLst>
      <p:ext uri="{BB962C8B-B14F-4D97-AF65-F5344CB8AC3E}">
        <p14:creationId xmlns:p14="http://schemas.microsoft.com/office/powerpoint/2010/main" val="370145693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824833" y="3109386"/>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62" b="1" i="0" u="none" strike="noStrike" kern="1200" cap="none" spc="0" normalizeH="0" baseline="0" noProof="0" dirty="0">
                <a:ln>
                  <a:noFill/>
                </a:ln>
                <a:solidFill>
                  <a:prstClr val="white"/>
                </a:solidFill>
                <a:effectLst/>
                <a:uLnTx/>
                <a:uFillTx/>
                <a:latin typeface="Calibri Light" panose="020F0302020204030204"/>
                <a:ea typeface="ＭＳ Ｐゴシック" charset="0"/>
                <a:cs typeface="Century Gothic" charset="0"/>
              </a:rPr>
              <a:t> </a:t>
            </a:r>
            <a:r>
              <a:rPr kumimoji="0" lang="en-US"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ＭＳ Ｐゴシック" charset="0"/>
              </a:rPr>
              <a:t>CONTROL SCHEDULE</a:t>
            </a:r>
            <a:endParaRPr kumimoji="0" lang="id-ID" sz="3600" b="1" i="0" u="none" strike="noStrike" kern="1200" cap="none" spc="0" normalizeH="0" baseline="0" noProof="0" dirty="0">
              <a:ln>
                <a:noFill/>
              </a:ln>
              <a:solidFill>
                <a:srgbClr val="FF0000"/>
              </a:solidFill>
              <a:effectLst/>
              <a:uLnTx/>
              <a:uFillTx/>
              <a:latin typeface="Calibri Light" panose="020F0302020204030204"/>
              <a:ea typeface="ＭＳ Ｐゴシック" charset="0"/>
              <a:cs typeface="Century Gothic" charset="0"/>
            </a:endParaRPr>
          </a:p>
        </p:txBody>
      </p:sp>
      <p:pic>
        <p:nvPicPr>
          <p:cNvPr id="13" name="Picture 12"/>
          <p:cNvPicPr/>
          <p:nvPr/>
        </p:nvPicPr>
        <p:blipFill>
          <a:blip r:embed="rId2" cstate="print"/>
          <a:srcRect/>
          <a:stretch>
            <a:fillRect/>
          </a:stretch>
        </p:blipFill>
        <p:spPr bwMode="auto">
          <a:xfrm>
            <a:off x="10754436" y="75562"/>
            <a:ext cx="955343" cy="756952"/>
          </a:xfrm>
          <a:prstGeom prst="rect">
            <a:avLst/>
          </a:prstGeom>
          <a:noFill/>
          <a:ln w="9525">
            <a:noFill/>
            <a:miter lim="800000"/>
            <a:headEnd/>
            <a:tailEnd/>
          </a:ln>
        </p:spPr>
      </p:pic>
    </p:spTree>
    <p:extLst>
      <p:ext uri="{BB962C8B-B14F-4D97-AF65-F5344CB8AC3E}">
        <p14:creationId xmlns:p14="http://schemas.microsoft.com/office/powerpoint/2010/main" val="14589352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ight Arrow 13"/>
          <p:cNvSpPr/>
          <p:nvPr/>
        </p:nvSpPr>
        <p:spPr>
          <a:xfrm>
            <a:off x="518615" y="2156346"/>
            <a:ext cx="10508776" cy="29888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1"/>
          <p:cNvSpPr txBox="1">
            <a:spLocks/>
          </p:cNvSpPr>
          <p:nvPr/>
        </p:nvSpPr>
        <p:spPr bwMode="auto">
          <a:xfrm>
            <a:off x="50639" y="75561"/>
            <a:ext cx="10542334" cy="5838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marL="0" marR="0" lvl="0" indent="0" algn="l" defTabSz="889000" rtl="0" eaLnBrk="0" fontAlgn="base" latinLnBrk="0" hangingPunct="0">
              <a:lnSpc>
                <a:spcPct val="90000"/>
              </a:lnSpc>
              <a:spcBef>
                <a:spcPct val="0"/>
              </a:spcBef>
              <a:spcAft>
                <a:spcPct val="35000"/>
              </a:spcAft>
              <a:buClrTx/>
              <a:buSzTx/>
              <a:buFontTx/>
              <a:buNone/>
              <a:tabLst/>
              <a:defRPr/>
            </a:pPr>
            <a:r>
              <a:rPr kumimoji="0" lang="en-US" sz="1662" b="1" i="0" u="none" strike="noStrike" kern="1200" cap="none" spc="0" normalizeH="0" baseline="0" noProof="0" dirty="0">
                <a:ln>
                  <a:noFill/>
                </a:ln>
                <a:solidFill>
                  <a:prstClr val="white"/>
                </a:solidFill>
                <a:effectLst/>
                <a:uLnTx/>
                <a:uFillTx/>
                <a:latin typeface="Calibri Light" panose="020F0302020204030204"/>
                <a:ea typeface="ＭＳ Ｐゴシック" charset="0"/>
                <a:cs typeface="Century Gothic" charset="0"/>
              </a:rPr>
              <a:t> </a:t>
            </a:r>
            <a:r>
              <a:rPr kumimoji="0" lang="en-US"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ＭＳ Ｐゴシック" charset="0"/>
              </a:rPr>
              <a:t>Control Schedule</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4" name="Freeform 3"/>
          <p:cNvSpPr/>
          <p:nvPr/>
        </p:nvSpPr>
        <p:spPr>
          <a:xfrm>
            <a:off x="1208395" y="1397691"/>
            <a:ext cx="2476500" cy="489600"/>
          </a:xfrm>
          <a:custGeom>
            <a:avLst/>
            <a:gdLst>
              <a:gd name="connsiteX0" fmla="*/ 0 w 2476500"/>
              <a:gd name="connsiteY0" fmla="*/ 0 h 489600"/>
              <a:gd name="connsiteX1" fmla="*/ 2476500 w 2476500"/>
              <a:gd name="connsiteY1" fmla="*/ 0 h 489600"/>
              <a:gd name="connsiteX2" fmla="*/ 2476500 w 2476500"/>
              <a:gd name="connsiteY2" fmla="*/ 489600 h 489600"/>
              <a:gd name="connsiteX3" fmla="*/ 0 w 2476500"/>
              <a:gd name="connsiteY3" fmla="*/ 489600 h 489600"/>
              <a:gd name="connsiteX4" fmla="*/ 0 w 2476500"/>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489600">
                <a:moveTo>
                  <a:pt x="0" y="0"/>
                </a:moveTo>
                <a:lnTo>
                  <a:pt x="2476500" y="0"/>
                </a:lnTo>
                <a:lnTo>
                  <a:pt x="2476500" y="489600"/>
                </a:lnTo>
                <a:lnTo>
                  <a:pt x="0" y="489600"/>
                </a:lnTo>
                <a:lnTo>
                  <a:pt x="0" y="0"/>
                </a:lnTo>
                <a:close/>
              </a:path>
            </a:pathLst>
          </a:custGeom>
          <a:scene3d>
            <a:camera prst="orthographicFront"/>
            <a:lightRig rig="threePt" dir="t">
              <a:rot lat="0" lon="0" rev="7500000"/>
            </a:lightRig>
          </a:scene3d>
          <a:sp3d prstMaterial="plastic">
            <a:bevelT w="127000" h="25400" prst="relaxedInset"/>
          </a:sp3d>
        </p:spPr>
        <p:style>
          <a:lnRef idx="0">
            <a:schemeClr val="accent4">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20904" tIns="69088" rIns="120904" bIns="69088"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Calibri" panose="020F0502020204030204"/>
                <a:ea typeface="+mn-ea"/>
                <a:cs typeface="+mn-cs"/>
              </a:rPr>
              <a:t>Input</a:t>
            </a:r>
          </a:p>
        </p:txBody>
      </p:sp>
      <p:sp>
        <p:nvSpPr>
          <p:cNvPr id="8" name="Freeform 7"/>
          <p:cNvSpPr/>
          <p:nvPr/>
        </p:nvSpPr>
        <p:spPr>
          <a:xfrm>
            <a:off x="1208395" y="1887291"/>
            <a:ext cx="2476500" cy="4970709"/>
          </a:xfrm>
          <a:custGeom>
            <a:avLst/>
            <a:gdLst>
              <a:gd name="connsiteX0" fmla="*/ 0 w 2476500"/>
              <a:gd name="connsiteY0" fmla="*/ 0 h 3128013"/>
              <a:gd name="connsiteX1" fmla="*/ 2476500 w 2476500"/>
              <a:gd name="connsiteY1" fmla="*/ 0 h 3128013"/>
              <a:gd name="connsiteX2" fmla="*/ 2476500 w 2476500"/>
              <a:gd name="connsiteY2" fmla="*/ 3128013 h 3128013"/>
              <a:gd name="connsiteX3" fmla="*/ 0 w 2476500"/>
              <a:gd name="connsiteY3" fmla="*/ 3128013 h 3128013"/>
              <a:gd name="connsiteX4" fmla="*/ 0 w 2476500"/>
              <a:gd name="connsiteY4" fmla="*/ 0 h 3128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3128013">
                <a:moveTo>
                  <a:pt x="0" y="0"/>
                </a:moveTo>
                <a:lnTo>
                  <a:pt x="2476500" y="0"/>
                </a:lnTo>
                <a:lnTo>
                  <a:pt x="2476500" y="3128013"/>
                </a:lnTo>
                <a:lnTo>
                  <a:pt x="0" y="3128013"/>
                </a:lnTo>
                <a:lnTo>
                  <a:pt x="0" y="0"/>
                </a:lnTo>
                <a:close/>
              </a:path>
            </a:pathLst>
          </a:custGeom>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p:spPr>
        <p:style>
          <a:lnRef idx="1">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2">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1 Project management plan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Schedule management plan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Schedule baseline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Scope baseline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Performance measurement baseline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2 Project documents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Lessons learned register</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Project calendars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Project schedule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Resource calendars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Schedule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3 Work performance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4 Organizational process assets</a:t>
            </a:r>
            <a:endParaRPr kumimoji="0" lang="en-US" sz="4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endParaRPr>
          </a:p>
        </p:txBody>
      </p:sp>
      <p:sp>
        <p:nvSpPr>
          <p:cNvPr id="9" name="Freeform 8"/>
          <p:cNvSpPr/>
          <p:nvPr/>
        </p:nvSpPr>
        <p:spPr>
          <a:xfrm>
            <a:off x="4031605" y="1397691"/>
            <a:ext cx="2476500" cy="489600"/>
          </a:xfrm>
          <a:custGeom>
            <a:avLst/>
            <a:gdLst>
              <a:gd name="connsiteX0" fmla="*/ 0 w 2476500"/>
              <a:gd name="connsiteY0" fmla="*/ 0 h 489600"/>
              <a:gd name="connsiteX1" fmla="*/ 2476500 w 2476500"/>
              <a:gd name="connsiteY1" fmla="*/ 0 h 489600"/>
              <a:gd name="connsiteX2" fmla="*/ 2476500 w 2476500"/>
              <a:gd name="connsiteY2" fmla="*/ 489600 h 489600"/>
              <a:gd name="connsiteX3" fmla="*/ 0 w 2476500"/>
              <a:gd name="connsiteY3" fmla="*/ 489600 h 489600"/>
              <a:gd name="connsiteX4" fmla="*/ 0 w 2476500"/>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489600">
                <a:moveTo>
                  <a:pt x="0" y="0"/>
                </a:moveTo>
                <a:lnTo>
                  <a:pt x="2476500" y="0"/>
                </a:lnTo>
                <a:lnTo>
                  <a:pt x="2476500" y="489600"/>
                </a:lnTo>
                <a:lnTo>
                  <a:pt x="0" y="489600"/>
                </a:lnTo>
                <a:lnTo>
                  <a:pt x="0" y="0"/>
                </a:lnTo>
                <a:close/>
              </a:path>
            </a:pathLst>
          </a:custGeom>
          <a:scene3d>
            <a:camera prst="orthographicFront"/>
            <a:lightRig rig="threePt" dir="t">
              <a:rot lat="0" lon="0" rev="7500000"/>
            </a:lightRig>
          </a:scene3d>
          <a:sp3d prstMaterial="plastic">
            <a:bevelT w="127000" h="25400" prst="relaxedInset"/>
          </a:sp3d>
        </p:spPr>
        <p:style>
          <a:lnRef idx="0">
            <a:schemeClr val="accent4">
              <a:hueOff val="5197846"/>
              <a:satOff val="-23984"/>
              <a:lumOff val="883"/>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120904" tIns="69088" rIns="120904" bIns="69088"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Calibri" panose="020F0502020204030204"/>
                <a:ea typeface="+mn-ea"/>
                <a:cs typeface="+mn-cs"/>
              </a:rPr>
              <a:t>Tools &amp; Techniques</a:t>
            </a:r>
          </a:p>
        </p:txBody>
      </p:sp>
      <p:sp>
        <p:nvSpPr>
          <p:cNvPr id="10" name="Freeform 9"/>
          <p:cNvSpPr/>
          <p:nvPr/>
        </p:nvSpPr>
        <p:spPr>
          <a:xfrm>
            <a:off x="4031605" y="1887291"/>
            <a:ext cx="2476500" cy="4793773"/>
          </a:xfrm>
          <a:custGeom>
            <a:avLst/>
            <a:gdLst>
              <a:gd name="connsiteX0" fmla="*/ 0 w 2476500"/>
              <a:gd name="connsiteY0" fmla="*/ 0 h 3128013"/>
              <a:gd name="connsiteX1" fmla="*/ 2476500 w 2476500"/>
              <a:gd name="connsiteY1" fmla="*/ 0 h 3128013"/>
              <a:gd name="connsiteX2" fmla="*/ 2476500 w 2476500"/>
              <a:gd name="connsiteY2" fmla="*/ 3128013 h 3128013"/>
              <a:gd name="connsiteX3" fmla="*/ 0 w 2476500"/>
              <a:gd name="connsiteY3" fmla="*/ 3128013 h 3128013"/>
              <a:gd name="connsiteX4" fmla="*/ 0 w 2476500"/>
              <a:gd name="connsiteY4" fmla="*/ 0 h 3128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3128013">
                <a:moveTo>
                  <a:pt x="0" y="0"/>
                </a:moveTo>
                <a:lnTo>
                  <a:pt x="2476500" y="0"/>
                </a:lnTo>
                <a:lnTo>
                  <a:pt x="2476500" y="3128013"/>
                </a:lnTo>
                <a:lnTo>
                  <a:pt x="0" y="3128013"/>
                </a:lnTo>
                <a:lnTo>
                  <a:pt x="0" y="0"/>
                </a:lnTo>
                <a:close/>
              </a:path>
            </a:pathLst>
          </a:custGeom>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p:spPr>
        <p:style>
          <a:lnRef idx="1">
            <a:schemeClr val="accent4">
              <a:tint val="40000"/>
              <a:alpha val="90000"/>
              <a:hueOff val="5756959"/>
              <a:satOff val="-30630"/>
              <a:lumOff val="-1745"/>
              <a:alphaOff val="0"/>
            </a:schemeClr>
          </a:lnRef>
          <a:fillRef idx="1">
            <a:schemeClr val="accent4">
              <a:tint val="40000"/>
              <a:alpha val="90000"/>
              <a:hueOff val="5756959"/>
              <a:satOff val="-30630"/>
              <a:lumOff val="-1745"/>
              <a:alphaOff val="0"/>
            </a:schemeClr>
          </a:fillRef>
          <a:effectRef idx="2">
            <a:schemeClr val="accent4">
              <a:tint val="40000"/>
              <a:alpha val="90000"/>
              <a:hueOff val="5756959"/>
              <a:satOff val="-30630"/>
              <a:lumOff val="-1745"/>
              <a:alphaOff val="0"/>
            </a:schemeClr>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1 Data analysis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Earned value analysis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Iteration burndown chart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Performance reviews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Trend analysis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Variance analysis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What-if scenario analysis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2 Critical path method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3 Project management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information system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4 Resource optimization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5 Leads and lags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6 Schedule compression</a:t>
            </a:r>
          </a:p>
        </p:txBody>
      </p:sp>
      <p:sp>
        <p:nvSpPr>
          <p:cNvPr id="11" name="Freeform 10"/>
          <p:cNvSpPr/>
          <p:nvPr/>
        </p:nvSpPr>
        <p:spPr>
          <a:xfrm>
            <a:off x="6854815" y="1397691"/>
            <a:ext cx="2476500" cy="489600"/>
          </a:xfrm>
          <a:custGeom>
            <a:avLst/>
            <a:gdLst>
              <a:gd name="connsiteX0" fmla="*/ 0 w 2476500"/>
              <a:gd name="connsiteY0" fmla="*/ 0 h 489600"/>
              <a:gd name="connsiteX1" fmla="*/ 2476500 w 2476500"/>
              <a:gd name="connsiteY1" fmla="*/ 0 h 489600"/>
              <a:gd name="connsiteX2" fmla="*/ 2476500 w 2476500"/>
              <a:gd name="connsiteY2" fmla="*/ 489600 h 489600"/>
              <a:gd name="connsiteX3" fmla="*/ 0 w 2476500"/>
              <a:gd name="connsiteY3" fmla="*/ 489600 h 489600"/>
              <a:gd name="connsiteX4" fmla="*/ 0 w 2476500"/>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489600">
                <a:moveTo>
                  <a:pt x="0" y="0"/>
                </a:moveTo>
                <a:lnTo>
                  <a:pt x="2476500" y="0"/>
                </a:lnTo>
                <a:lnTo>
                  <a:pt x="2476500" y="489600"/>
                </a:lnTo>
                <a:lnTo>
                  <a:pt x="0" y="489600"/>
                </a:lnTo>
                <a:lnTo>
                  <a:pt x="0" y="0"/>
                </a:lnTo>
                <a:close/>
              </a:path>
            </a:pathLst>
          </a:custGeom>
          <a:scene3d>
            <a:camera prst="orthographicFront"/>
            <a:lightRig rig="threePt" dir="t">
              <a:rot lat="0" lon="0" rev="7500000"/>
            </a:lightRig>
          </a:scene3d>
          <a:sp3d prstMaterial="plastic">
            <a:bevelT w="127000" h="25400" prst="relaxedInset"/>
          </a:sp3d>
        </p:spPr>
        <p:style>
          <a:lnRef idx="0">
            <a:schemeClr val="accent4">
              <a:hueOff val="10395692"/>
              <a:satOff val="-47968"/>
              <a:lumOff val="1765"/>
              <a:alphaOff val="0"/>
            </a:schemeClr>
          </a:lnRef>
          <a:fillRef idx="3">
            <a:schemeClr val="accent4">
              <a:hueOff val="10395692"/>
              <a:satOff val="-47968"/>
              <a:lumOff val="1765"/>
              <a:alphaOff val="0"/>
            </a:schemeClr>
          </a:fillRef>
          <a:effectRef idx="2">
            <a:schemeClr val="accent4">
              <a:hueOff val="10395692"/>
              <a:satOff val="-47968"/>
              <a:lumOff val="1765"/>
              <a:alphaOff val="0"/>
            </a:schemeClr>
          </a:effectRef>
          <a:fontRef idx="minor">
            <a:schemeClr val="lt1"/>
          </a:fontRef>
        </p:style>
        <p:txBody>
          <a:bodyPr spcFirstLastPara="0" vert="horz" wrap="square" lIns="120904" tIns="69088" rIns="120904" bIns="69088"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Calibri" panose="020F0502020204030204"/>
                <a:ea typeface="+mn-ea"/>
                <a:cs typeface="+mn-cs"/>
              </a:rPr>
              <a:t>Outputs</a:t>
            </a:r>
          </a:p>
        </p:txBody>
      </p:sp>
      <p:sp>
        <p:nvSpPr>
          <p:cNvPr id="12" name="Freeform 11"/>
          <p:cNvSpPr/>
          <p:nvPr/>
        </p:nvSpPr>
        <p:spPr>
          <a:xfrm>
            <a:off x="6854815" y="1887291"/>
            <a:ext cx="2476500" cy="4793773"/>
          </a:xfrm>
          <a:custGeom>
            <a:avLst/>
            <a:gdLst>
              <a:gd name="connsiteX0" fmla="*/ 0 w 2476500"/>
              <a:gd name="connsiteY0" fmla="*/ 0 h 3128013"/>
              <a:gd name="connsiteX1" fmla="*/ 2476500 w 2476500"/>
              <a:gd name="connsiteY1" fmla="*/ 0 h 3128013"/>
              <a:gd name="connsiteX2" fmla="*/ 2476500 w 2476500"/>
              <a:gd name="connsiteY2" fmla="*/ 3128013 h 3128013"/>
              <a:gd name="connsiteX3" fmla="*/ 0 w 2476500"/>
              <a:gd name="connsiteY3" fmla="*/ 3128013 h 3128013"/>
              <a:gd name="connsiteX4" fmla="*/ 0 w 2476500"/>
              <a:gd name="connsiteY4" fmla="*/ 0 h 3128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3128013">
                <a:moveTo>
                  <a:pt x="0" y="0"/>
                </a:moveTo>
                <a:lnTo>
                  <a:pt x="2476500" y="0"/>
                </a:lnTo>
                <a:lnTo>
                  <a:pt x="2476500" y="3128013"/>
                </a:lnTo>
                <a:lnTo>
                  <a:pt x="0" y="3128013"/>
                </a:lnTo>
                <a:lnTo>
                  <a:pt x="0" y="0"/>
                </a:lnTo>
                <a:close/>
              </a:path>
            </a:pathLst>
          </a:custGeom>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p:spPr>
        <p:style>
          <a:lnRef idx="1">
            <a:schemeClr val="accent4">
              <a:tint val="40000"/>
              <a:alpha val="90000"/>
              <a:hueOff val="11513918"/>
              <a:satOff val="-61261"/>
              <a:lumOff val="-3490"/>
              <a:alphaOff val="0"/>
            </a:schemeClr>
          </a:lnRef>
          <a:fillRef idx="1">
            <a:schemeClr val="accent4">
              <a:tint val="40000"/>
              <a:alpha val="90000"/>
              <a:hueOff val="11513918"/>
              <a:satOff val="-61261"/>
              <a:lumOff val="-3490"/>
              <a:alphaOff val="0"/>
            </a:schemeClr>
          </a:fillRef>
          <a:effectRef idx="2">
            <a:schemeClr val="accent4">
              <a:tint val="40000"/>
              <a:alpha val="90000"/>
              <a:hueOff val="11513918"/>
              <a:satOff val="-61261"/>
              <a:lumOff val="-3490"/>
              <a:alphaOff val="0"/>
            </a:schemeClr>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1 Work performance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2 Schedule forecasts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3 Change requests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4 Project management plan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updates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Schedule management plan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Schedule baseline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Cost baseline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Performance measurement baseline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5 Project documents updates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Assumption log</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Basis of estimates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Lessons learned register</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Project schedule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Resource calendars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Risk register</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Schedule data</a:t>
            </a:r>
            <a:endParaRPr kumimoji="0" lang="en-US" sz="4000" b="0" i="0" u="none" strike="noStrike" kern="1200" cap="none" spc="-4" normalizeH="0" baseline="0" noProof="0" dirty="0">
              <a:ln>
                <a:noFill/>
              </a:ln>
              <a:solidFill>
                <a:prstClr val="black"/>
              </a:solidFill>
              <a:effectLst/>
              <a:uLnTx/>
              <a:uFillTx/>
              <a:latin typeface="Calibri"/>
              <a:ea typeface="+mn-ea"/>
              <a:cs typeface="+mn-cs"/>
            </a:endParaRPr>
          </a:p>
        </p:txBody>
      </p:sp>
      <p:sp>
        <p:nvSpPr>
          <p:cNvPr id="2" name="TextBox 1"/>
          <p:cNvSpPr txBox="1"/>
          <p:nvPr/>
        </p:nvSpPr>
        <p:spPr>
          <a:xfrm>
            <a:off x="50639" y="672995"/>
            <a:ext cx="350747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Input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means “What do I need before I Can ?... “</a:t>
            </a:r>
          </a:p>
        </p:txBody>
      </p:sp>
      <p:sp>
        <p:nvSpPr>
          <p:cNvPr id="7" name="TextBox 6"/>
          <p:cNvSpPr txBox="1"/>
          <p:nvPr/>
        </p:nvSpPr>
        <p:spPr>
          <a:xfrm>
            <a:off x="9990161" y="5379640"/>
            <a:ext cx="2329253"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Output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means “What will I have when I am done with.. ?“</a:t>
            </a:r>
          </a:p>
        </p:txBody>
      </p:sp>
    </p:spTree>
    <p:extLst>
      <p:ext uri="{BB962C8B-B14F-4D97-AF65-F5344CB8AC3E}">
        <p14:creationId xmlns:p14="http://schemas.microsoft.com/office/powerpoint/2010/main" val="3078397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62" b="1" i="0" u="none" strike="noStrike" kern="1200" cap="none" spc="0" normalizeH="0" baseline="0" noProof="0" dirty="0">
                <a:ln>
                  <a:noFill/>
                </a:ln>
                <a:solidFill>
                  <a:prstClr val="white"/>
                </a:solidFill>
                <a:effectLst/>
                <a:uLnTx/>
                <a:uFillTx/>
                <a:latin typeface="Calibri Light" panose="020F0302020204030204"/>
                <a:ea typeface="ＭＳ Ｐゴシック" charset="0"/>
                <a:cs typeface="Century Gothic" charset="0"/>
              </a:rPr>
              <a:t> </a:t>
            </a:r>
            <a:r>
              <a:rPr kumimoji="0" lang="en-US"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ＭＳ Ｐゴシック" charset="0"/>
              </a:rPr>
              <a:t>Control Schedule</a:t>
            </a:r>
            <a:r>
              <a:rPr kumimoji="0" lang="en-US" sz="3600" b="1" i="0" u="none" strike="noStrike" kern="1200" cap="none" spc="0" normalizeH="0" baseline="0" noProof="0" dirty="0">
                <a:ln>
                  <a:noFill/>
                </a:ln>
                <a:solidFill>
                  <a:prstClr val="black"/>
                </a:solidFill>
                <a:effectLst/>
                <a:uLnTx/>
                <a:uFillTx/>
                <a:latin typeface="Calibri Light" panose="020F0302020204030204"/>
                <a:ea typeface="ＭＳ Ｐゴシック" charset="0"/>
              </a:rPr>
              <a:t>: </a:t>
            </a:r>
            <a:r>
              <a:rPr kumimoji="0" lang="en-US" sz="3600" b="1" i="0" u="none" strike="noStrike" kern="1200" cap="none" spc="0" normalizeH="0" baseline="0" noProof="0" dirty="0">
                <a:ln>
                  <a:noFill/>
                </a:ln>
                <a:solidFill>
                  <a:srgbClr val="FF0000"/>
                </a:solidFill>
                <a:effectLst/>
                <a:uLnTx/>
                <a:uFillTx/>
                <a:latin typeface="Calibri Light" panose="020F0302020204030204"/>
                <a:ea typeface="ＭＳ Ｐゴシック" charset="0"/>
              </a:rPr>
              <a:t>INPUT</a:t>
            </a:r>
            <a:endParaRPr kumimoji="0" lang="id-ID" sz="3600" b="1" i="0" u="none" strike="noStrike" kern="1200" cap="none" spc="0" normalizeH="0" baseline="0" noProof="0" dirty="0">
              <a:ln>
                <a:noFill/>
              </a:ln>
              <a:solidFill>
                <a:srgbClr val="FF0000"/>
              </a:solidFill>
              <a:effectLst/>
              <a:uLnTx/>
              <a:uFillTx/>
              <a:latin typeface="Calibri Light" panose="020F0302020204030204"/>
              <a:ea typeface="ＭＳ Ｐゴシック" charset="0"/>
              <a:cs typeface="Century Gothic" charset="0"/>
            </a:endParaRPr>
          </a:p>
        </p:txBody>
      </p:sp>
      <p:pic>
        <p:nvPicPr>
          <p:cNvPr id="13" name="Picture 12"/>
          <p:cNvPicPr/>
          <p:nvPr/>
        </p:nvPicPr>
        <p:blipFill>
          <a:blip r:embed="rId2" cstate="print"/>
          <a:srcRect/>
          <a:stretch>
            <a:fillRect/>
          </a:stretch>
        </p:blipFill>
        <p:spPr bwMode="auto">
          <a:xfrm>
            <a:off x="10754436" y="75562"/>
            <a:ext cx="955343" cy="756952"/>
          </a:xfrm>
          <a:prstGeom prst="rect">
            <a:avLst/>
          </a:prstGeom>
          <a:noFill/>
          <a:ln w="9525">
            <a:noFill/>
            <a:miter lim="800000"/>
            <a:headEnd/>
            <a:tailEnd/>
          </a:ln>
        </p:spPr>
      </p:pic>
      <p:grpSp>
        <p:nvGrpSpPr>
          <p:cNvPr id="5" name="Group 4"/>
          <p:cNvGrpSpPr/>
          <p:nvPr/>
        </p:nvGrpSpPr>
        <p:grpSpPr>
          <a:xfrm>
            <a:off x="173469" y="966842"/>
            <a:ext cx="2476500" cy="604800"/>
            <a:chOff x="2540" y="217160"/>
            <a:chExt cx="2476500" cy="604800"/>
          </a:xfrm>
          <a:scene3d>
            <a:camera prst="orthographicFront"/>
            <a:lightRig rig="threePt" dir="t">
              <a:rot lat="0" lon="0" rev="7500000"/>
            </a:lightRig>
          </a:scene3d>
        </p:grpSpPr>
        <p:sp>
          <p:nvSpPr>
            <p:cNvPr id="10" name="Rectangle 9"/>
            <p:cNvSpPr/>
            <p:nvPr/>
          </p:nvSpPr>
          <p:spPr>
            <a:xfrm>
              <a:off x="2540" y="217160"/>
              <a:ext cx="2476500" cy="604800"/>
            </a:xfrm>
            <a:prstGeom prst="rect">
              <a:avLst/>
            </a:prstGeom>
            <a:sp3d prstMaterial="plastic">
              <a:bevelT w="127000" h="25400" prst="relaxedInset"/>
            </a:sp3d>
          </p:spPr>
          <p:style>
            <a:lnRef idx="0">
              <a:schemeClr val="accent4">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11" name="Rectangle 10"/>
            <p:cNvSpPr/>
            <p:nvPr/>
          </p:nvSpPr>
          <p:spPr>
            <a:xfrm>
              <a:off x="2540" y="217160"/>
              <a:ext cx="2476500" cy="60480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49352" tIns="85344" rIns="149352" bIns="85344" numCol="1" spcCol="1270" anchor="ctr" anchorCtr="0">
              <a:noAutofit/>
            </a:bodyPr>
            <a:lstStyle/>
            <a:p>
              <a:pPr marL="0" marR="0" lvl="0" indent="0" algn="ctr" defTabSz="933450" rtl="0" eaLnBrk="1" fontAlgn="auto" latinLnBrk="0" hangingPunct="1">
                <a:lnSpc>
                  <a:spcPct val="90000"/>
                </a:lnSpc>
                <a:spcBef>
                  <a:spcPct val="0"/>
                </a:spcBef>
                <a:spcAft>
                  <a:spcPct val="35000"/>
                </a:spcAft>
                <a:buClrTx/>
                <a:buSzTx/>
                <a:buFontTx/>
                <a:buNone/>
                <a:tabLst/>
                <a:defRPr/>
              </a:pPr>
              <a:r>
                <a:rPr kumimoji="0" lang="en-US" sz="2100" b="0" i="0" u="none" strike="noStrike" kern="1200" cap="none" spc="0" normalizeH="0" baseline="0" noProof="0" dirty="0">
                  <a:ln>
                    <a:noFill/>
                  </a:ln>
                  <a:solidFill>
                    <a:prstClr val="white"/>
                  </a:solidFill>
                  <a:effectLst/>
                  <a:uLnTx/>
                  <a:uFillTx/>
                  <a:latin typeface="Calibri" panose="020F0502020204030204"/>
                  <a:ea typeface="+mn-ea"/>
                  <a:cs typeface="+mn-cs"/>
                </a:rPr>
                <a:t>Input</a:t>
              </a:r>
            </a:p>
          </p:txBody>
        </p:sp>
      </p:grpSp>
      <p:sp>
        <p:nvSpPr>
          <p:cNvPr id="14" name="Freeform 13"/>
          <p:cNvSpPr/>
          <p:nvPr/>
        </p:nvSpPr>
        <p:spPr>
          <a:xfrm>
            <a:off x="173469" y="1571642"/>
            <a:ext cx="2476500" cy="4970709"/>
          </a:xfrm>
          <a:custGeom>
            <a:avLst/>
            <a:gdLst>
              <a:gd name="connsiteX0" fmla="*/ 0 w 2476500"/>
              <a:gd name="connsiteY0" fmla="*/ 0 h 3128013"/>
              <a:gd name="connsiteX1" fmla="*/ 2476500 w 2476500"/>
              <a:gd name="connsiteY1" fmla="*/ 0 h 3128013"/>
              <a:gd name="connsiteX2" fmla="*/ 2476500 w 2476500"/>
              <a:gd name="connsiteY2" fmla="*/ 3128013 h 3128013"/>
              <a:gd name="connsiteX3" fmla="*/ 0 w 2476500"/>
              <a:gd name="connsiteY3" fmla="*/ 3128013 h 3128013"/>
              <a:gd name="connsiteX4" fmla="*/ 0 w 2476500"/>
              <a:gd name="connsiteY4" fmla="*/ 0 h 3128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3128013">
                <a:moveTo>
                  <a:pt x="0" y="0"/>
                </a:moveTo>
                <a:lnTo>
                  <a:pt x="2476500" y="0"/>
                </a:lnTo>
                <a:lnTo>
                  <a:pt x="2476500" y="3128013"/>
                </a:lnTo>
                <a:lnTo>
                  <a:pt x="0" y="3128013"/>
                </a:lnTo>
                <a:lnTo>
                  <a:pt x="0" y="0"/>
                </a:lnTo>
                <a:close/>
              </a:path>
            </a:pathLst>
          </a:custGeom>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p:spPr>
        <p:style>
          <a:lnRef idx="1">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2">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1 Project management plan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Schedule management plan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Schedule baseline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Scope baseline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Performance measurement baseline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2 Project documents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Lessons learned register</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Project calendars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Project schedule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Resource calendars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Schedule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3 Work performance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4 Organizational process assets</a:t>
            </a:r>
            <a:endParaRPr kumimoji="0" lang="en-US" sz="4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endParaRPr>
          </a:p>
        </p:txBody>
      </p:sp>
      <p:sp>
        <p:nvSpPr>
          <p:cNvPr id="15" name="Freeform 14"/>
          <p:cNvSpPr/>
          <p:nvPr/>
        </p:nvSpPr>
        <p:spPr>
          <a:xfrm>
            <a:off x="2830787" y="882102"/>
            <a:ext cx="7762186" cy="373492"/>
          </a:xfrm>
          <a:custGeom>
            <a:avLst/>
            <a:gdLst>
              <a:gd name="connsiteX0" fmla="*/ 0 w 9921922"/>
              <a:gd name="connsiteY0" fmla="*/ 143523 h 861120"/>
              <a:gd name="connsiteX1" fmla="*/ 143523 w 9921922"/>
              <a:gd name="connsiteY1" fmla="*/ 0 h 861120"/>
              <a:gd name="connsiteX2" fmla="*/ 9778399 w 9921922"/>
              <a:gd name="connsiteY2" fmla="*/ 0 h 861120"/>
              <a:gd name="connsiteX3" fmla="*/ 9921922 w 9921922"/>
              <a:gd name="connsiteY3" fmla="*/ 143523 h 861120"/>
              <a:gd name="connsiteX4" fmla="*/ 9921922 w 9921922"/>
              <a:gd name="connsiteY4" fmla="*/ 717597 h 861120"/>
              <a:gd name="connsiteX5" fmla="*/ 9778399 w 9921922"/>
              <a:gd name="connsiteY5" fmla="*/ 861120 h 861120"/>
              <a:gd name="connsiteX6" fmla="*/ 143523 w 9921922"/>
              <a:gd name="connsiteY6" fmla="*/ 861120 h 861120"/>
              <a:gd name="connsiteX7" fmla="*/ 0 w 9921922"/>
              <a:gd name="connsiteY7" fmla="*/ 717597 h 861120"/>
              <a:gd name="connsiteX8" fmla="*/ 0 w 9921922"/>
              <a:gd name="connsiteY8" fmla="*/ 143523 h 86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1922" h="861120">
                <a:moveTo>
                  <a:pt x="0" y="143523"/>
                </a:moveTo>
                <a:cubicBezTo>
                  <a:pt x="0" y="64257"/>
                  <a:pt x="64257" y="0"/>
                  <a:pt x="143523" y="0"/>
                </a:cubicBezTo>
                <a:lnTo>
                  <a:pt x="9778399" y="0"/>
                </a:lnTo>
                <a:cubicBezTo>
                  <a:pt x="9857665" y="0"/>
                  <a:pt x="9921922" y="64257"/>
                  <a:pt x="9921922" y="143523"/>
                </a:cubicBezTo>
                <a:lnTo>
                  <a:pt x="9921922" y="717597"/>
                </a:lnTo>
                <a:cubicBezTo>
                  <a:pt x="9921922" y="796863"/>
                  <a:pt x="9857665" y="861120"/>
                  <a:pt x="9778399" y="861120"/>
                </a:cubicBezTo>
                <a:lnTo>
                  <a:pt x="143523" y="861120"/>
                </a:lnTo>
                <a:cubicBezTo>
                  <a:pt x="64257" y="861120"/>
                  <a:pt x="0" y="796863"/>
                  <a:pt x="0" y="717597"/>
                </a:cubicBezTo>
                <a:lnTo>
                  <a:pt x="0" y="143523"/>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48716" tIns="148716" rIns="148716" bIns="148716" numCol="1" spcCol="1270" anchor="ctr" anchorCtr="0">
            <a:noAutofit/>
          </a:bodyPr>
          <a:lstStyle/>
          <a:p>
            <a:pPr marL="12700" marR="0" lvl="0" indent="0" algn="l" defTabSz="914400" rtl="0" eaLnBrk="1" fontAlgn="auto" latinLnBrk="0" hangingPunct="1">
              <a:lnSpc>
                <a:spcPct val="100000"/>
              </a:lnSpc>
              <a:spcBef>
                <a:spcPts val="0"/>
              </a:spcBef>
              <a:spcAft>
                <a:spcPts val="0"/>
              </a:spcAft>
              <a:buClrTx/>
              <a:buSzTx/>
              <a:buFontTx/>
              <a:buNone/>
              <a:tabLst>
                <a:tab pos="355600" algn="l"/>
              </a:tabLst>
              <a:defRPr/>
            </a:pPr>
            <a:r>
              <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rPr>
              <a:t>1. PROJECT MANAGEMENT PLAN</a:t>
            </a:r>
            <a:endParaRPr kumimoji="0" lang="en-GB" sz="2800" b="1" i="0" u="none" strike="noStrike" kern="1200" cap="none" spc="-5" normalizeH="0" baseline="0" noProof="0" dirty="0">
              <a:ln>
                <a:noFill/>
              </a:ln>
              <a:solidFill>
                <a:prstClr val="white"/>
              </a:solidFill>
              <a:effectLst/>
              <a:uLnTx/>
              <a:uFillTx/>
              <a:latin typeface="Calibri" panose="020F0502020204030204" pitchFamily="34" charset="0"/>
              <a:ea typeface="+mn-ea"/>
              <a:cs typeface="Comic Sans MS"/>
            </a:endParaRPr>
          </a:p>
        </p:txBody>
      </p:sp>
      <p:sp>
        <p:nvSpPr>
          <p:cNvPr id="17" name="Rectangle 16"/>
          <p:cNvSpPr/>
          <p:nvPr/>
        </p:nvSpPr>
        <p:spPr>
          <a:xfrm>
            <a:off x="2830787" y="1255594"/>
            <a:ext cx="8878992" cy="452431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Schedule management plan.</a:t>
            </a:r>
          </a:p>
          <a:p>
            <a:pPr marL="0" marR="0" lvl="0" indent="0" algn="l" defTabSz="914400" rtl="0" eaLnBrk="1" fontAlgn="auto" latinLnBrk="0" hangingPunct="1">
              <a:lnSpc>
                <a:spcPct val="100000"/>
              </a:lnSpc>
              <a:spcBef>
                <a:spcPts val="0"/>
              </a:spcBef>
              <a:spcAft>
                <a:spcPts val="0"/>
              </a:spcAft>
              <a:buClrTx/>
              <a:buSzTx/>
              <a:buFontTx/>
              <a:buNone/>
              <a:tabLst>
                <a:tab pos="355600" algn="l"/>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Menggambarkan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frekuensi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bahwa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jadwal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akan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diperbarui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cara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reserve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akan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digunakan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bagaimana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jadwal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akan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di control.</a:t>
            </a:r>
          </a:p>
          <a:p>
            <a:pPr marL="0" marR="0" lvl="0" indent="0" algn="l" defTabSz="914400" rtl="0" eaLnBrk="1" fontAlgn="auto" latinLnBrk="0" hangingPunct="1">
              <a:lnSpc>
                <a:spcPct val="100000"/>
              </a:lnSpc>
              <a:spcBef>
                <a:spcPts val="0"/>
              </a:spcBef>
              <a:spcAft>
                <a:spcPts val="0"/>
              </a:spcAft>
              <a:buClrTx/>
              <a:buSzTx/>
              <a:buFontTx/>
              <a:buNone/>
              <a:tabLst>
                <a:tab pos="355600" algn="l"/>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tab pos="355600" algn="l"/>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Schedule baseline.</a:t>
            </a:r>
          </a:p>
          <a:p>
            <a:pPr marL="0" marR="0" lvl="0" indent="0" algn="l" defTabSz="914400" rtl="0" eaLnBrk="1" fontAlgn="auto" latinLnBrk="0" hangingPunct="1">
              <a:lnSpc>
                <a:spcPct val="100000"/>
              </a:lnSpc>
              <a:spcBef>
                <a:spcPts val="0"/>
              </a:spcBef>
              <a:spcAft>
                <a:spcPts val="0"/>
              </a:spcAft>
              <a:buClrTx/>
              <a:buSzTx/>
              <a:buFontTx/>
              <a:buNone/>
              <a:tabLst>
                <a:tab pos="355600" algn="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Schedule baseline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dibandingkan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dengan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hasil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actual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tentukan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apakah</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perubahan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tindakan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korektif</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atau</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tindakan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pencegahan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diperlukan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tab pos="355600" algn="l"/>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tab pos="355600" algn="l"/>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Scope baseline.</a:t>
            </a:r>
          </a:p>
          <a:p>
            <a:pPr marL="0" marR="0" lvl="0" indent="0" algn="l" defTabSz="914400" rtl="0" eaLnBrk="1" fontAlgn="auto" latinLnBrk="0" hangingPunct="1">
              <a:lnSpc>
                <a:spcPct val="100000"/>
              </a:lnSpc>
              <a:spcBef>
                <a:spcPts val="0"/>
              </a:spcBef>
              <a:spcAft>
                <a:spcPts val="0"/>
              </a:spcAft>
              <a:buClrTx/>
              <a:buSzTx/>
              <a:buFontTx/>
              <a:buNone/>
              <a:tabLst>
                <a:tab pos="355600" algn="l"/>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WBS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Proyek</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hasil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kendala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asumsi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didokumentasikan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dalam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Scope Baseline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dianggap</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secara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eksplisit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ketika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memantau</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mengendalikan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jadwal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baseline.</a:t>
            </a:r>
          </a:p>
          <a:p>
            <a:pPr marL="0" marR="0" lvl="0" indent="0" algn="l" defTabSz="914400" rtl="0" eaLnBrk="1" fontAlgn="auto" latinLnBrk="0" hangingPunct="1">
              <a:lnSpc>
                <a:spcPct val="100000"/>
              </a:lnSpc>
              <a:spcBef>
                <a:spcPts val="0"/>
              </a:spcBef>
              <a:spcAft>
                <a:spcPts val="0"/>
              </a:spcAft>
              <a:buClrTx/>
              <a:buSzTx/>
              <a:buFontTx/>
              <a:buNone/>
              <a:tabLst>
                <a:tab pos="355600" algn="l"/>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tab pos="355600" algn="l"/>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Performance measurement baseline.</a:t>
            </a:r>
          </a:p>
          <a:p>
            <a:pPr marL="0" marR="0" lvl="0" indent="0" algn="l" defTabSz="914400" rtl="0" eaLnBrk="1" fontAlgn="auto" latinLnBrk="0" hangingPunct="1">
              <a:lnSpc>
                <a:spcPct val="100000"/>
              </a:lnSpc>
              <a:spcBef>
                <a:spcPts val="0"/>
              </a:spcBef>
              <a:spcAft>
                <a:spcPts val="0"/>
              </a:spcAft>
              <a:buClrTx/>
              <a:buSzTx/>
              <a:buFontTx/>
              <a:buNone/>
              <a:tabLst>
                <a:tab pos="355600" algn="l"/>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Saat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menggunakan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analisis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nilai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yang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diperoleh</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Performance measurement baseline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dibandingkan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dengan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hasil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aktual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untuk</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menentukan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apakah</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ada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perubahan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tindakan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korektif</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atau</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tindakan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pencegahan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diperlukan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id-ID"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209189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62" b="1" i="0" u="none" strike="noStrike" kern="1200" cap="none" spc="0" normalizeH="0" baseline="0" noProof="0" dirty="0">
                <a:ln>
                  <a:noFill/>
                </a:ln>
                <a:solidFill>
                  <a:prstClr val="white"/>
                </a:solidFill>
                <a:effectLst/>
                <a:uLnTx/>
                <a:uFillTx/>
                <a:latin typeface="Calibri Light" panose="020F0302020204030204"/>
                <a:ea typeface="ＭＳ Ｐゴシック" charset="0"/>
                <a:cs typeface="Century Gothic" charset="0"/>
              </a:rPr>
              <a:t> </a:t>
            </a:r>
            <a:r>
              <a:rPr kumimoji="0" lang="en-US"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ＭＳ Ｐゴシック" charset="0"/>
              </a:rPr>
              <a:t>Control Schedule</a:t>
            </a:r>
            <a:r>
              <a:rPr kumimoji="0" lang="en-US" sz="3600" b="1" i="0" u="none" strike="noStrike" kern="1200" cap="none" spc="0" normalizeH="0" baseline="0" noProof="0" dirty="0">
                <a:ln>
                  <a:noFill/>
                </a:ln>
                <a:solidFill>
                  <a:prstClr val="black"/>
                </a:solidFill>
                <a:effectLst/>
                <a:uLnTx/>
                <a:uFillTx/>
                <a:latin typeface="Calibri Light" panose="020F0302020204030204"/>
                <a:ea typeface="ＭＳ Ｐゴシック" charset="0"/>
              </a:rPr>
              <a:t>: </a:t>
            </a:r>
            <a:r>
              <a:rPr kumimoji="0" lang="en-US" sz="3600" b="1" i="0" u="none" strike="noStrike" kern="1200" cap="none" spc="0" normalizeH="0" baseline="0" noProof="0" dirty="0">
                <a:ln>
                  <a:noFill/>
                </a:ln>
                <a:solidFill>
                  <a:srgbClr val="FF0000"/>
                </a:solidFill>
                <a:effectLst/>
                <a:uLnTx/>
                <a:uFillTx/>
                <a:latin typeface="Calibri Light" panose="020F0302020204030204"/>
                <a:ea typeface="ＭＳ Ｐゴシック" charset="0"/>
              </a:rPr>
              <a:t>INPUT</a:t>
            </a:r>
            <a:endParaRPr kumimoji="0" lang="id-ID" sz="3600" b="1" i="0" u="none" strike="noStrike" kern="1200" cap="none" spc="0" normalizeH="0" baseline="0" noProof="0" dirty="0">
              <a:ln>
                <a:noFill/>
              </a:ln>
              <a:solidFill>
                <a:srgbClr val="FF0000"/>
              </a:solidFill>
              <a:effectLst/>
              <a:uLnTx/>
              <a:uFillTx/>
              <a:latin typeface="Calibri Light" panose="020F0302020204030204"/>
              <a:ea typeface="ＭＳ Ｐゴシック" charset="0"/>
              <a:cs typeface="Century Gothic" charset="0"/>
            </a:endParaRPr>
          </a:p>
        </p:txBody>
      </p:sp>
      <p:pic>
        <p:nvPicPr>
          <p:cNvPr id="13" name="Picture 12"/>
          <p:cNvPicPr/>
          <p:nvPr/>
        </p:nvPicPr>
        <p:blipFill>
          <a:blip r:embed="rId2" cstate="print"/>
          <a:srcRect/>
          <a:stretch>
            <a:fillRect/>
          </a:stretch>
        </p:blipFill>
        <p:spPr bwMode="auto">
          <a:xfrm>
            <a:off x="10754436" y="75562"/>
            <a:ext cx="955343" cy="756952"/>
          </a:xfrm>
          <a:prstGeom prst="rect">
            <a:avLst/>
          </a:prstGeom>
          <a:noFill/>
          <a:ln w="9525">
            <a:noFill/>
            <a:miter lim="800000"/>
            <a:headEnd/>
            <a:tailEnd/>
          </a:ln>
        </p:spPr>
      </p:pic>
      <p:grpSp>
        <p:nvGrpSpPr>
          <p:cNvPr id="5" name="Group 4"/>
          <p:cNvGrpSpPr/>
          <p:nvPr/>
        </p:nvGrpSpPr>
        <p:grpSpPr>
          <a:xfrm>
            <a:off x="50639" y="966842"/>
            <a:ext cx="2476500" cy="604800"/>
            <a:chOff x="2540" y="217160"/>
            <a:chExt cx="2476500" cy="604800"/>
          </a:xfrm>
          <a:scene3d>
            <a:camera prst="orthographicFront"/>
            <a:lightRig rig="threePt" dir="t">
              <a:rot lat="0" lon="0" rev="7500000"/>
            </a:lightRig>
          </a:scene3d>
        </p:grpSpPr>
        <p:sp>
          <p:nvSpPr>
            <p:cNvPr id="10" name="Rectangle 9"/>
            <p:cNvSpPr/>
            <p:nvPr/>
          </p:nvSpPr>
          <p:spPr>
            <a:xfrm>
              <a:off x="2540" y="217160"/>
              <a:ext cx="2476500" cy="604800"/>
            </a:xfrm>
            <a:prstGeom prst="rect">
              <a:avLst/>
            </a:prstGeom>
            <a:sp3d prstMaterial="plastic">
              <a:bevelT w="127000" h="25400" prst="relaxedInset"/>
            </a:sp3d>
          </p:spPr>
          <p:style>
            <a:lnRef idx="0">
              <a:schemeClr val="accent4">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11" name="Rectangle 10"/>
            <p:cNvSpPr/>
            <p:nvPr/>
          </p:nvSpPr>
          <p:spPr>
            <a:xfrm>
              <a:off x="2540" y="217160"/>
              <a:ext cx="2476500" cy="60480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49352" tIns="85344" rIns="149352" bIns="85344" numCol="1" spcCol="1270" anchor="ctr" anchorCtr="0">
              <a:noAutofit/>
            </a:bodyPr>
            <a:lstStyle/>
            <a:p>
              <a:pPr marL="0" marR="0" lvl="0" indent="0" algn="ctr" defTabSz="933450" rtl="0" eaLnBrk="1" fontAlgn="auto" latinLnBrk="0" hangingPunct="1">
                <a:lnSpc>
                  <a:spcPct val="90000"/>
                </a:lnSpc>
                <a:spcBef>
                  <a:spcPct val="0"/>
                </a:spcBef>
                <a:spcAft>
                  <a:spcPct val="35000"/>
                </a:spcAft>
                <a:buClrTx/>
                <a:buSzTx/>
                <a:buFontTx/>
                <a:buNone/>
                <a:tabLst/>
                <a:defRPr/>
              </a:pPr>
              <a:r>
                <a:rPr kumimoji="0" lang="en-US" sz="2100" b="0" i="0" u="none" strike="noStrike" kern="1200" cap="none" spc="0" normalizeH="0" baseline="0" noProof="0" dirty="0">
                  <a:ln>
                    <a:noFill/>
                  </a:ln>
                  <a:solidFill>
                    <a:prstClr val="white"/>
                  </a:solidFill>
                  <a:effectLst/>
                  <a:uLnTx/>
                  <a:uFillTx/>
                  <a:latin typeface="Calibri" panose="020F0502020204030204"/>
                  <a:ea typeface="+mn-ea"/>
                  <a:cs typeface="+mn-cs"/>
                </a:rPr>
                <a:t>Input</a:t>
              </a:r>
            </a:p>
          </p:txBody>
        </p:sp>
      </p:grpSp>
      <p:sp>
        <p:nvSpPr>
          <p:cNvPr id="14" name="object 3"/>
          <p:cNvSpPr txBox="1"/>
          <p:nvPr/>
        </p:nvSpPr>
        <p:spPr>
          <a:xfrm>
            <a:off x="2688602" y="1402721"/>
            <a:ext cx="9348723" cy="5262979"/>
          </a:xfrm>
          <a:prstGeom prst="rect">
            <a:avLst/>
          </a:prstGeom>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Lessons learned register.</a:t>
            </a:r>
          </a:p>
          <a:p>
            <a:pPr marL="0" marR="0" lvl="0" indent="0" algn="l" defTabSz="914400" rtl="0" eaLnBrk="1" fontAlgn="auto" latinLnBrk="0" hangingPunct="1">
              <a:lnSpc>
                <a:spcPct val="100000"/>
              </a:lnSpc>
              <a:spcBef>
                <a:spcPts val="0"/>
              </a:spcBef>
              <a:spcAft>
                <a:spcPts val="0"/>
              </a:spcAft>
              <a:buClrTx/>
              <a:buSzTx/>
              <a:buFontTx/>
              <a:buNone/>
              <a:tabLst>
                <a:tab pos="355600" algn="l"/>
              </a:tabLst>
              <a:defRPr/>
            </a:pPr>
            <a:r>
              <a:rPr kumimoji="0" lang="en-GB" sz="1800" b="0" i="0" u="none" strike="noStrike" kern="1200" cap="none" spc="-5" normalizeH="0" baseline="0" noProof="0" dirty="0">
                <a:ln>
                  <a:noFill/>
                </a:ln>
                <a:solidFill>
                  <a:prstClr val="black"/>
                </a:solidFill>
                <a:effectLst/>
                <a:uLnTx/>
                <a:uFillTx/>
                <a:latin typeface="Calibri" panose="020F0502020204030204" pitchFamily="34" charset="0"/>
                <a:ea typeface="+mn-ea"/>
                <a:cs typeface="Comic Sans MS"/>
              </a:rPr>
              <a:t>Lesson learned </a:t>
            </a:r>
            <a:r>
              <a:rPr kumimoji="0" lang="en-GB" sz="1800" b="0" i="0" u="none" strike="noStrike" kern="1200" cap="none" spc="-5" normalizeH="0" baseline="0" noProof="0" dirty="0" err="1">
                <a:ln>
                  <a:noFill/>
                </a:ln>
                <a:solidFill>
                  <a:prstClr val="black"/>
                </a:solidFill>
                <a:effectLst/>
                <a:uLnTx/>
                <a:uFillTx/>
                <a:latin typeface="Calibri" panose="020F0502020204030204" pitchFamily="34" charset="0"/>
                <a:ea typeface="+mn-ea"/>
                <a:cs typeface="Comic Sans MS"/>
              </a:rPr>
              <a:t>sebelumnya</a:t>
            </a:r>
            <a:r>
              <a:rPr kumimoji="0" lang="en-GB" sz="1800" b="0" i="0" u="none" strike="noStrike" kern="1200" cap="none" spc="-5" normalizeH="0" baseline="0" noProof="0" dirty="0">
                <a:ln>
                  <a:noFill/>
                </a:ln>
                <a:solidFill>
                  <a:prstClr val="black"/>
                </a:solidFill>
                <a:effectLst/>
                <a:uLnTx/>
                <a:uFillTx/>
                <a:latin typeface="Calibri" panose="020F0502020204030204" pitchFamily="34" charset="0"/>
                <a:ea typeface="+mn-ea"/>
                <a:cs typeface="Comic Sans MS"/>
              </a:rPr>
              <a:t> </a:t>
            </a:r>
            <a:r>
              <a:rPr kumimoji="0" lang="en-GB" sz="1800" b="0" i="0" u="none" strike="noStrike" kern="1200" cap="none" spc="-5" normalizeH="0" baseline="0" noProof="0" dirty="0" err="1">
                <a:ln>
                  <a:noFill/>
                </a:ln>
                <a:solidFill>
                  <a:prstClr val="black"/>
                </a:solidFill>
                <a:effectLst/>
                <a:uLnTx/>
                <a:uFillTx/>
                <a:latin typeface="Calibri" panose="020F0502020204030204" pitchFamily="34" charset="0"/>
                <a:ea typeface="+mn-ea"/>
                <a:cs typeface="Comic Sans MS"/>
              </a:rPr>
              <a:t>dalam</a:t>
            </a:r>
            <a:r>
              <a:rPr kumimoji="0" lang="en-GB" sz="1800" b="0" i="0" u="none" strike="noStrike" kern="1200" cap="none" spc="-5" normalizeH="0" baseline="0" noProof="0" dirty="0">
                <a:ln>
                  <a:noFill/>
                </a:ln>
                <a:solidFill>
                  <a:prstClr val="black"/>
                </a:solidFill>
                <a:effectLst/>
                <a:uLnTx/>
                <a:uFillTx/>
                <a:latin typeface="Calibri" panose="020F0502020204030204" pitchFamily="34" charset="0"/>
                <a:ea typeface="+mn-ea"/>
                <a:cs typeface="Comic Sans MS"/>
              </a:rPr>
              <a:t> </a:t>
            </a:r>
            <a:r>
              <a:rPr kumimoji="0" lang="en-GB" sz="1800" b="0" i="0" u="none" strike="noStrike" kern="1200" cap="none" spc="-5" normalizeH="0" baseline="0" noProof="0" dirty="0" err="1">
                <a:ln>
                  <a:noFill/>
                </a:ln>
                <a:solidFill>
                  <a:prstClr val="black"/>
                </a:solidFill>
                <a:effectLst/>
                <a:uLnTx/>
                <a:uFillTx/>
                <a:latin typeface="Calibri" panose="020F0502020204030204" pitchFamily="34" charset="0"/>
                <a:ea typeface="+mn-ea"/>
                <a:cs typeface="Comic Sans MS"/>
              </a:rPr>
              <a:t>proyek</a:t>
            </a:r>
            <a:r>
              <a:rPr kumimoji="0" lang="en-GB" sz="1800" b="0" i="0" u="none" strike="noStrike" kern="1200" cap="none" spc="-5" normalizeH="0" baseline="0" noProof="0" dirty="0">
                <a:ln>
                  <a:noFill/>
                </a:ln>
                <a:solidFill>
                  <a:prstClr val="black"/>
                </a:solidFill>
                <a:effectLst/>
                <a:uLnTx/>
                <a:uFillTx/>
                <a:latin typeface="Calibri" panose="020F0502020204030204" pitchFamily="34" charset="0"/>
                <a:ea typeface="+mn-ea"/>
                <a:cs typeface="Comic Sans MS"/>
              </a:rPr>
              <a:t> </a:t>
            </a:r>
            <a:r>
              <a:rPr kumimoji="0" lang="en-GB" sz="1800" b="0" i="0" u="none" strike="noStrike" kern="1200" cap="none" spc="-5" normalizeH="0" baseline="0" noProof="0" dirty="0" err="1">
                <a:ln>
                  <a:noFill/>
                </a:ln>
                <a:solidFill>
                  <a:prstClr val="black"/>
                </a:solidFill>
                <a:effectLst/>
                <a:uLnTx/>
                <a:uFillTx/>
                <a:latin typeface="Calibri" panose="020F0502020204030204" pitchFamily="34" charset="0"/>
                <a:ea typeface="+mn-ea"/>
                <a:cs typeface="Comic Sans MS"/>
              </a:rPr>
              <a:t>dapat</a:t>
            </a:r>
            <a:r>
              <a:rPr kumimoji="0" lang="en-GB" sz="1800" b="0" i="0" u="none" strike="noStrike" kern="1200" cap="none" spc="-5" normalizeH="0" baseline="0" noProof="0" dirty="0">
                <a:ln>
                  <a:noFill/>
                </a:ln>
                <a:solidFill>
                  <a:prstClr val="black"/>
                </a:solidFill>
                <a:effectLst/>
                <a:uLnTx/>
                <a:uFillTx/>
                <a:latin typeface="Calibri" panose="020F0502020204030204" pitchFamily="34" charset="0"/>
                <a:ea typeface="+mn-ea"/>
                <a:cs typeface="Comic Sans MS"/>
              </a:rPr>
              <a:t> </a:t>
            </a:r>
            <a:r>
              <a:rPr kumimoji="0" lang="en-GB" sz="1800" b="0" i="0" u="none" strike="noStrike" kern="1200" cap="none" spc="-5" normalizeH="0" baseline="0" noProof="0" dirty="0" err="1">
                <a:ln>
                  <a:noFill/>
                </a:ln>
                <a:solidFill>
                  <a:prstClr val="black"/>
                </a:solidFill>
                <a:effectLst/>
                <a:uLnTx/>
                <a:uFillTx/>
                <a:latin typeface="Calibri" panose="020F0502020204030204" pitchFamily="34" charset="0"/>
                <a:ea typeface="+mn-ea"/>
                <a:cs typeface="Comic Sans MS"/>
              </a:rPr>
              <a:t>diterapkan</a:t>
            </a:r>
            <a:r>
              <a:rPr kumimoji="0" lang="en-GB" sz="1800" b="0" i="0" u="none" strike="noStrike" kern="1200" cap="none" spc="-5" normalizeH="0" baseline="0" noProof="0" dirty="0">
                <a:ln>
                  <a:noFill/>
                </a:ln>
                <a:solidFill>
                  <a:prstClr val="black"/>
                </a:solidFill>
                <a:effectLst/>
                <a:uLnTx/>
                <a:uFillTx/>
                <a:latin typeface="Calibri" panose="020F0502020204030204" pitchFamily="34" charset="0"/>
                <a:ea typeface="+mn-ea"/>
                <a:cs typeface="Comic Sans MS"/>
              </a:rPr>
              <a:t> di </a:t>
            </a:r>
            <a:r>
              <a:rPr kumimoji="0" lang="en-GB" sz="1800" b="0" i="0" u="none" strike="noStrike" kern="1200" cap="none" spc="-5" normalizeH="0" baseline="0" noProof="0" dirty="0" err="1">
                <a:ln>
                  <a:noFill/>
                </a:ln>
                <a:solidFill>
                  <a:prstClr val="black"/>
                </a:solidFill>
                <a:effectLst/>
                <a:uLnTx/>
                <a:uFillTx/>
                <a:latin typeface="Calibri" panose="020F0502020204030204" pitchFamily="34" charset="0"/>
                <a:ea typeface="+mn-ea"/>
                <a:cs typeface="Comic Sans MS"/>
              </a:rPr>
              <a:t>fase</a:t>
            </a:r>
            <a:r>
              <a:rPr kumimoji="0" lang="en-GB" sz="1800" b="0" i="0" u="none" strike="noStrike" kern="1200" cap="none" spc="-5" normalizeH="0" baseline="0" noProof="0" dirty="0">
                <a:ln>
                  <a:noFill/>
                </a:ln>
                <a:solidFill>
                  <a:prstClr val="black"/>
                </a:solidFill>
                <a:effectLst/>
                <a:uLnTx/>
                <a:uFillTx/>
                <a:latin typeface="Calibri" panose="020F0502020204030204" pitchFamily="34" charset="0"/>
                <a:ea typeface="+mn-ea"/>
                <a:cs typeface="Comic Sans MS"/>
              </a:rPr>
              <a:t> </a:t>
            </a:r>
            <a:r>
              <a:rPr kumimoji="0" lang="en-GB" sz="1800" b="0" i="0" u="none" strike="noStrike" kern="1200" cap="none" spc="-5" normalizeH="0" baseline="0" noProof="0" dirty="0" err="1">
                <a:ln>
                  <a:noFill/>
                </a:ln>
                <a:solidFill>
                  <a:prstClr val="black"/>
                </a:solidFill>
                <a:effectLst/>
                <a:uLnTx/>
                <a:uFillTx/>
                <a:latin typeface="Calibri" panose="020F0502020204030204" pitchFamily="34" charset="0"/>
                <a:ea typeface="+mn-ea"/>
                <a:cs typeface="Comic Sans MS"/>
              </a:rPr>
              <a:t>selanjutnya</a:t>
            </a:r>
            <a:r>
              <a:rPr kumimoji="0" lang="en-GB" sz="1800" b="0" i="0" u="none" strike="noStrike" kern="1200" cap="none" spc="-5" normalizeH="0" baseline="0" noProof="0" dirty="0">
                <a:ln>
                  <a:noFill/>
                </a:ln>
                <a:solidFill>
                  <a:prstClr val="black"/>
                </a:solidFill>
                <a:effectLst/>
                <a:uLnTx/>
                <a:uFillTx/>
                <a:latin typeface="Calibri" panose="020F0502020204030204" pitchFamily="34" charset="0"/>
                <a:ea typeface="+mn-ea"/>
                <a:cs typeface="Comic Sans MS"/>
              </a:rPr>
              <a:t> </a:t>
            </a:r>
            <a:r>
              <a:rPr kumimoji="0" lang="en-GB" sz="1800" b="0" i="0" u="none" strike="noStrike" kern="1200" cap="none" spc="-5" normalizeH="0" baseline="0" noProof="0" dirty="0" err="1">
                <a:ln>
                  <a:noFill/>
                </a:ln>
                <a:solidFill>
                  <a:prstClr val="black"/>
                </a:solidFill>
                <a:effectLst/>
                <a:uLnTx/>
                <a:uFillTx/>
                <a:latin typeface="Calibri" panose="020F0502020204030204" pitchFamily="34" charset="0"/>
                <a:ea typeface="+mn-ea"/>
                <a:cs typeface="Comic Sans MS"/>
              </a:rPr>
              <a:t>dalam</a:t>
            </a:r>
            <a:r>
              <a:rPr kumimoji="0" lang="en-GB" sz="1800" b="0" i="0" u="none" strike="noStrike" kern="1200" cap="none" spc="-5" normalizeH="0" baseline="0" noProof="0" dirty="0">
                <a:ln>
                  <a:noFill/>
                </a:ln>
                <a:solidFill>
                  <a:prstClr val="black"/>
                </a:solidFill>
                <a:effectLst/>
                <a:uLnTx/>
                <a:uFillTx/>
                <a:latin typeface="Calibri" panose="020F0502020204030204" pitchFamily="34" charset="0"/>
                <a:ea typeface="+mn-ea"/>
                <a:cs typeface="Comic Sans MS"/>
              </a:rPr>
              <a:t> </a:t>
            </a:r>
            <a:r>
              <a:rPr kumimoji="0" lang="en-GB" sz="1800" b="0" i="0" u="none" strike="noStrike" kern="1200" cap="none" spc="-5" normalizeH="0" baseline="0" noProof="0" dirty="0" err="1">
                <a:ln>
                  <a:noFill/>
                </a:ln>
                <a:solidFill>
                  <a:prstClr val="black"/>
                </a:solidFill>
                <a:effectLst/>
                <a:uLnTx/>
                <a:uFillTx/>
                <a:latin typeface="Calibri" panose="020F0502020204030204" pitchFamily="34" charset="0"/>
                <a:ea typeface="+mn-ea"/>
                <a:cs typeface="Comic Sans MS"/>
              </a:rPr>
              <a:t>proyek</a:t>
            </a:r>
            <a:r>
              <a:rPr kumimoji="0" lang="en-GB" sz="1800" b="0" i="0" u="none" strike="noStrike" kern="1200" cap="none" spc="-5" normalizeH="0" baseline="0" noProof="0" dirty="0">
                <a:ln>
                  <a:noFill/>
                </a:ln>
                <a:solidFill>
                  <a:prstClr val="black"/>
                </a:solidFill>
                <a:effectLst/>
                <a:uLnTx/>
                <a:uFillTx/>
                <a:latin typeface="Calibri" panose="020F0502020204030204" pitchFamily="34" charset="0"/>
                <a:ea typeface="+mn-ea"/>
                <a:cs typeface="Comic Sans MS"/>
              </a:rPr>
              <a:t> </a:t>
            </a:r>
            <a:r>
              <a:rPr kumimoji="0" lang="en-GB" sz="1800" b="0" i="0" u="none" strike="noStrike" kern="1200" cap="none" spc="-5" normalizeH="0" baseline="0" noProof="0" dirty="0" err="1">
                <a:ln>
                  <a:noFill/>
                </a:ln>
                <a:solidFill>
                  <a:prstClr val="black"/>
                </a:solidFill>
                <a:effectLst/>
                <a:uLnTx/>
                <a:uFillTx/>
                <a:latin typeface="Calibri" panose="020F0502020204030204" pitchFamily="34" charset="0"/>
                <a:ea typeface="+mn-ea"/>
                <a:cs typeface="Comic Sans MS"/>
              </a:rPr>
              <a:t>untuk</a:t>
            </a:r>
            <a:r>
              <a:rPr kumimoji="0" lang="en-GB" sz="1800" b="0" i="0" u="none" strike="noStrike" kern="1200" cap="none" spc="-5" normalizeH="0" baseline="0" noProof="0" dirty="0">
                <a:ln>
                  <a:noFill/>
                </a:ln>
                <a:solidFill>
                  <a:prstClr val="black"/>
                </a:solidFill>
                <a:effectLst/>
                <a:uLnTx/>
                <a:uFillTx/>
                <a:latin typeface="Calibri" panose="020F0502020204030204" pitchFamily="34" charset="0"/>
                <a:ea typeface="+mn-ea"/>
                <a:cs typeface="Comic Sans MS"/>
              </a:rPr>
              <a:t> </a:t>
            </a:r>
            <a:r>
              <a:rPr kumimoji="0" lang="en-GB" sz="1800" b="0" i="0" u="none" strike="noStrike" kern="1200" cap="none" spc="-5" normalizeH="0" baseline="0" noProof="0" dirty="0" err="1">
                <a:ln>
                  <a:noFill/>
                </a:ln>
                <a:solidFill>
                  <a:prstClr val="black"/>
                </a:solidFill>
                <a:effectLst/>
                <a:uLnTx/>
                <a:uFillTx/>
                <a:latin typeface="Calibri" panose="020F0502020204030204" pitchFamily="34" charset="0"/>
                <a:ea typeface="+mn-ea"/>
                <a:cs typeface="Comic Sans MS"/>
              </a:rPr>
              <a:t>meningkatkan</a:t>
            </a:r>
            <a:r>
              <a:rPr kumimoji="0" lang="en-GB" sz="1800" b="0" i="0" u="none" strike="noStrike" kern="1200" cap="none" spc="-5" normalizeH="0" baseline="0" noProof="0" dirty="0">
                <a:ln>
                  <a:noFill/>
                </a:ln>
                <a:solidFill>
                  <a:prstClr val="black"/>
                </a:solidFill>
                <a:effectLst/>
                <a:uLnTx/>
                <a:uFillTx/>
                <a:latin typeface="Calibri" panose="020F0502020204030204" pitchFamily="34" charset="0"/>
                <a:ea typeface="+mn-ea"/>
                <a:cs typeface="Comic Sans MS"/>
              </a:rPr>
              <a:t> </a:t>
            </a:r>
            <a:r>
              <a:rPr kumimoji="0" lang="en-GB" sz="1800" b="0" i="0" u="none" strike="noStrike" kern="1200" cap="none" spc="-5" normalizeH="0" baseline="0" noProof="0" dirty="0" err="1">
                <a:ln>
                  <a:noFill/>
                </a:ln>
                <a:solidFill>
                  <a:prstClr val="black"/>
                </a:solidFill>
                <a:effectLst/>
                <a:uLnTx/>
                <a:uFillTx/>
                <a:latin typeface="Calibri" panose="020F0502020204030204" pitchFamily="34" charset="0"/>
                <a:ea typeface="+mn-ea"/>
                <a:cs typeface="Comic Sans MS"/>
              </a:rPr>
              <a:t>kontrol</a:t>
            </a:r>
            <a:r>
              <a:rPr kumimoji="0" lang="en-GB" sz="1800" b="0" i="0" u="none" strike="noStrike" kern="1200" cap="none" spc="-5" normalizeH="0" baseline="0" noProof="0" dirty="0">
                <a:ln>
                  <a:noFill/>
                </a:ln>
                <a:solidFill>
                  <a:prstClr val="black"/>
                </a:solidFill>
                <a:effectLst/>
                <a:uLnTx/>
                <a:uFillTx/>
                <a:latin typeface="Calibri" panose="020F0502020204030204" pitchFamily="34" charset="0"/>
                <a:ea typeface="+mn-ea"/>
                <a:cs typeface="Comic Sans MS"/>
              </a:rPr>
              <a:t> </a:t>
            </a:r>
            <a:r>
              <a:rPr kumimoji="0" lang="en-GB" sz="1800" b="0" i="0" u="none" strike="noStrike" kern="1200" cap="none" spc="-5" normalizeH="0" baseline="0" noProof="0" dirty="0" err="1">
                <a:ln>
                  <a:noFill/>
                </a:ln>
                <a:solidFill>
                  <a:prstClr val="black"/>
                </a:solidFill>
                <a:effectLst/>
                <a:uLnTx/>
                <a:uFillTx/>
                <a:latin typeface="Calibri" panose="020F0502020204030204" pitchFamily="34" charset="0"/>
                <a:ea typeface="+mn-ea"/>
                <a:cs typeface="Comic Sans MS"/>
              </a:rPr>
              <a:t>jadwal</a:t>
            </a:r>
            <a:r>
              <a:rPr kumimoji="0" lang="en-GB" sz="1800" b="0" i="0" u="none" strike="noStrike" kern="1200" cap="none" spc="-5" normalizeH="0" baseline="0" noProof="0" dirty="0">
                <a:ln>
                  <a:noFill/>
                </a:ln>
                <a:solidFill>
                  <a:prstClr val="black"/>
                </a:solidFill>
                <a:effectLst/>
                <a:uLnTx/>
                <a:uFillTx/>
                <a:latin typeface="Calibri" panose="020F0502020204030204" pitchFamily="34" charset="0"/>
                <a:ea typeface="+mn-ea"/>
                <a:cs typeface="Comic Sans MS"/>
              </a:rPr>
              <a:t>.</a:t>
            </a:r>
          </a:p>
          <a:p>
            <a:pPr marL="12700" marR="0" lvl="0" indent="0" algn="just" defTabSz="914400" rtl="0" eaLnBrk="1" fontAlgn="auto" latinLnBrk="0" hangingPunct="1">
              <a:lnSpc>
                <a:spcPct val="100000"/>
              </a:lnSpc>
              <a:spcBef>
                <a:spcPts val="0"/>
              </a:spcBef>
              <a:spcAft>
                <a:spcPts val="0"/>
              </a:spcAft>
              <a:buClrTx/>
              <a:buSzTx/>
              <a:buFontTx/>
              <a:buNone/>
              <a:tabLst>
                <a:tab pos="355600" algn="l"/>
              </a:tabLst>
              <a:defRPr/>
            </a:pPr>
            <a:endParaRPr kumimoji="0" lang="en-US" sz="18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endParaRPr>
          </a:p>
          <a:p>
            <a:pPr marL="0" marR="0" lvl="0" indent="0" algn="just" defTabSz="914400" rtl="0" eaLnBrk="1" fontAlgn="auto" latinLnBrk="0" hangingPunct="1">
              <a:lnSpc>
                <a:spcPct val="100000"/>
              </a:lnSpc>
              <a:spcBef>
                <a:spcPts val="0"/>
              </a:spcBef>
              <a:spcAft>
                <a:spcPts val="0"/>
              </a:spcAft>
              <a:buClrTx/>
              <a:buSzTx/>
              <a:buFontTx/>
              <a:buNone/>
              <a:tabLst>
                <a:tab pos="355600" algn="l"/>
              </a:tabLst>
              <a:defRPr/>
            </a:pPr>
            <a:r>
              <a:rPr kumimoji="0" lang="en-GB" sz="1800" b="1" i="0" u="none" strike="noStrike" kern="1200" cap="none" spc="-5" normalizeH="0" baseline="0" noProof="0" dirty="0">
                <a:ln>
                  <a:noFill/>
                </a:ln>
                <a:solidFill>
                  <a:srgbClr val="404040"/>
                </a:solidFill>
                <a:effectLst/>
                <a:uLnTx/>
                <a:uFillTx/>
                <a:latin typeface="Comic Sans MS"/>
                <a:ea typeface="+mn-ea"/>
                <a:cs typeface="Comic Sans MS"/>
              </a:rPr>
              <a:t>Project</a:t>
            </a:r>
            <a:r>
              <a:rPr kumimoji="0" lang="en-GB" sz="1800" b="1" i="0" u="none" strike="noStrike" kern="1200" cap="none" spc="-95" normalizeH="0" baseline="0" noProof="0" dirty="0">
                <a:ln>
                  <a:noFill/>
                </a:ln>
                <a:solidFill>
                  <a:srgbClr val="404040"/>
                </a:solidFill>
                <a:effectLst/>
                <a:uLnTx/>
                <a:uFillTx/>
                <a:latin typeface="Comic Sans MS"/>
                <a:ea typeface="+mn-ea"/>
                <a:cs typeface="Comic Sans MS"/>
              </a:rPr>
              <a:t> </a:t>
            </a:r>
            <a:r>
              <a:rPr kumimoji="0" lang="en-GB" sz="1800" b="1" i="0" u="none" strike="noStrike" kern="1200" cap="none" spc="-5" normalizeH="0" baseline="0" noProof="0" dirty="0">
                <a:ln>
                  <a:noFill/>
                </a:ln>
                <a:solidFill>
                  <a:srgbClr val="404040"/>
                </a:solidFill>
                <a:effectLst/>
                <a:uLnTx/>
                <a:uFillTx/>
                <a:latin typeface="Comic Sans MS"/>
                <a:ea typeface="+mn-ea"/>
                <a:cs typeface="Comic Sans MS"/>
              </a:rPr>
              <a:t>Calendars</a:t>
            </a:r>
            <a:endParaRPr kumimoji="0" lang="en-GB" sz="1800" b="0" i="0" u="none" strike="noStrike" kern="1200" cap="none" spc="0" normalizeH="0" baseline="0" noProof="0" dirty="0">
              <a:ln>
                <a:noFill/>
              </a:ln>
              <a:solidFill>
                <a:srgbClr val="2F2B20"/>
              </a:solidFill>
              <a:effectLst/>
              <a:uLnTx/>
              <a:uFillTx/>
              <a:latin typeface="Comic Sans MS"/>
              <a:ea typeface="+mn-ea"/>
              <a:cs typeface="Comic Sans MS"/>
            </a:endParaRPr>
          </a:p>
          <a:p>
            <a:pPr marL="0" marR="0" lvl="0" indent="0" algn="just" defTabSz="914400" rtl="0" eaLnBrk="1" fontAlgn="auto" latinLnBrk="0" hangingPunct="1">
              <a:lnSpc>
                <a:spcPct val="100000"/>
              </a:lnSpc>
              <a:spcBef>
                <a:spcPts val="0"/>
              </a:spcBef>
              <a:spcAft>
                <a:spcPts val="0"/>
              </a:spcAft>
              <a:buClrTx/>
              <a:buSzTx/>
              <a:buFontTx/>
              <a:buNone/>
              <a:tabLst>
                <a:tab pos="355600" algn="l"/>
              </a:tabLst>
              <a:defRPr/>
            </a:pPr>
            <a:r>
              <a:rPr kumimoji="0" lang="en-GB" sz="18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Sebuah</a:t>
            </a:r>
            <a:r>
              <a:rPr kumimoji="0" lang="en-GB" sz="18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1800" b="0" i="0" u="none" strike="noStrike" kern="1200" cap="none" spc="0" normalizeH="0" baseline="0" noProof="0" dirty="0" err="1">
                <a:ln>
                  <a:noFill/>
                </a:ln>
                <a:solidFill>
                  <a:srgbClr val="404040"/>
                </a:solidFill>
                <a:effectLst/>
                <a:uLnTx/>
                <a:uFillTx/>
                <a:latin typeface="Calibri" panose="020F0502020204030204" pitchFamily="34" charset="0"/>
                <a:ea typeface="+mn-ea"/>
                <a:cs typeface="Comic Sans MS"/>
              </a:rPr>
              <a:t>kalender</a:t>
            </a:r>
            <a:r>
              <a:rPr kumimoji="0" lang="en-GB" sz="18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1800" b="0" i="0" u="none" strike="noStrike" kern="1200" cap="none" spc="0" normalizeH="0" baseline="0" noProof="0" dirty="0" err="1">
                <a:ln>
                  <a:noFill/>
                </a:ln>
                <a:solidFill>
                  <a:srgbClr val="404040"/>
                </a:solidFill>
                <a:effectLst/>
                <a:uLnTx/>
                <a:uFillTx/>
                <a:latin typeface="Calibri" panose="020F0502020204030204" pitchFamily="34" charset="0"/>
                <a:ea typeface="+mn-ea"/>
                <a:cs typeface="Comic Sans MS"/>
              </a:rPr>
              <a:t>proyek</a:t>
            </a:r>
            <a:r>
              <a:rPr kumimoji="0" lang="en-GB" sz="18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18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mengidentifikasi</a:t>
            </a:r>
            <a:r>
              <a:rPr kumimoji="0" lang="en-GB" sz="18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1800" b="0" i="0" u="none" strike="noStrike" kern="1200" cap="none" spc="0" normalizeH="0" baseline="0" noProof="0" dirty="0" err="1">
                <a:ln>
                  <a:noFill/>
                </a:ln>
                <a:solidFill>
                  <a:srgbClr val="404040"/>
                </a:solidFill>
                <a:effectLst/>
                <a:uLnTx/>
                <a:uFillTx/>
                <a:latin typeface="Calibri" panose="020F0502020204030204" pitchFamily="34" charset="0"/>
                <a:ea typeface="+mn-ea"/>
                <a:cs typeface="Comic Sans MS"/>
              </a:rPr>
              <a:t>hari</a:t>
            </a:r>
            <a:r>
              <a:rPr kumimoji="0" lang="en-GB" sz="18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1800" b="0" i="0" u="none" strike="noStrike" kern="1200" cap="none" spc="0" normalizeH="0" baseline="0" noProof="0" dirty="0" err="1">
                <a:ln>
                  <a:noFill/>
                </a:ln>
                <a:solidFill>
                  <a:srgbClr val="404040"/>
                </a:solidFill>
                <a:effectLst/>
                <a:uLnTx/>
                <a:uFillTx/>
                <a:latin typeface="Calibri" panose="020F0502020204030204" pitchFamily="34" charset="0"/>
                <a:ea typeface="+mn-ea"/>
                <a:cs typeface="Comic Sans MS"/>
              </a:rPr>
              <a:t>kerja</a:t>
            </a:r>
            <a:r>
              <a:rPr kumimoji="0" lang="en-GB" sz="1800" b="0" i="0" u="none" strike="noStrike" kern="1200" cap="none" spc="20"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18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dan</a:t>
            </a:r>
            <a:r>
              <a:rPr kumimoji="0" lang="en-GB" sz="1800" b="0" i="0" u="none" strike="noStrike" kern="1200" cap="none" spc="0" normalizeH="0" baseline="0" noProof="0" dirty="0">
                <a:ln>
                  <a:noFill/>
                </a:ln>
                <a:solidFill>
                  <a:srgbClr val="2F2B20"/>
                </a:solidFill>
                <a:effectLst/>
                <a:uLnTx/>
                <a:uFillTx/>
                <a:latin typeface="Calibri" panose="020F0502020204030204" pitchFamily="34" charset="0"/>
                <a:ea typeface="+mn-ea"/>
                <a:cs typeface="Comic Sans MS"/>
              </a:rPr>
              <a:t> </a:t>
            </a:r>
            <a:r>
              <a:rPr kumimoji="0" lang="en-GB" sz="1800" b="0" i="0" u="none" strike="noStrike" kern="1200" cap="none" spc="0" normalizeH="0" baseline="0" noProof="0" dirty="0" err="1">
                <a:ln>
                  <a:noFill/>
                </a:ln>
                <a:solidFill>
                  <a:srgbClr val="404040"/>
                </a:solidFill>
                <a:effectLst/>
                <a:uLnTx/>
                <a:uFillTx/>
                <a:latin typeface="Calibri" panose="020F0502020204030204" pitchFamily="34" charset="0"/>
                <a:ea typeface="+mn-ea"/>
                <a:cs typeface="Comic Sans MS"/>
              </a:rPr>
              <a:t>pergeseran</a:t>
            </a:r>
            <a:r>
              <a:rPr kumimoji="0" lang="en-GB" sz="18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 yang </a:t>
            </a:r>
            <a:r>
              <a:rPr kumimoji="0" lang="en-GB" sz="18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tersedia</a:t>
            </a:r>
            <a:r>
              <a:rPr kumimoji="0" lang="en-GB" sz="18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1800" b="0" i="0" u="none" strike="noStrike" kern="1200" cap="none" spc="0" normalizeH="0" baseline="0" noProof="0" dirty="0" err="1">
                <a:ln>
                  <a:noFill/>
                </a:ln>
                <a:solidFill>
                  <a:srgbClr val="404040"/>
                </a:solidFill>
                <a:effectLst/>
                <a:uLnTx/>
                <a:uFillTx/>
                <a:latin typeface="Calibri" panose="020F0502020204030204" pitchFamily="34" charset="0"/>
                <a:ea typeface="+mn-ea"/>
                <a:cs typeface="Comic Sans MS"/>
              </a:rPr>
              <a:t>untuk</a:t>
            </a:r>
            <a:r>
              <a:rPr kumimoji="0" lang="en-GB" sz="18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1800" b="0" i="0" u="none" strike="noStrike" kern="1200" cap="none" spc="0" normalizeH="0" baseline="0" noProof="0" dirty="0" err="1">
                <a:ln>
                  <a:noFill/>
                </a:ln>
                <a:solidFill>
                  <a:srgbClr val="404040"/>
                </a:solidFill>
                <a:effectLst/>
                <a:uLnTx/>
                <a:uFillTx/>
                <a:latin typeface="Calibri" panose="020F0502020204030204" pitchFamily="34" charset="0"/>
                <a:ea typeface="+mn-ea"/>
                <a:cs typeface="Comic Sans MS"/>
              </a:rPr>
              <a:t>kegiatan</a:t>
            </a:r>
            <a:r>
              <a:rPr kumimoji="0" lang="en-GB" sz="18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 yang  </a:t>
            </a:r>
            <a:r>
              <a:rPr kumimoji="0" lang="en-GB" sz="18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dijadwalkan</a:t>
            </a:r>
            <a:r>
              <a:rPr kumimoji="0" lang="en-GB" sz="18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1800" b="0" i="0" u="none" strike="noStrike" kern="1200" cap="none" spc="0" normalizeH="0" baseline="0" noProof="0" dirty="0" err="1">
                <a:ln>
                  <a:noFill/>
                </a:ln>
                <a:solidFill>
                  <a:srgbClr val="404040"/>
                </a:solidFill>
                <a:effectLst/>
                <a:uLnTx/>
                <a:uFillTx/>
                <a:latin typeface="Calibri" panose="020F0502020204030204" pitchFamily="34" charset="0"/>
                <a:ea typeface="+mn-ea"/>
                <a:cs typeface="Comic Sans MS"/>
              </a:rPr>
              <a:t>Ini</a:t>
            </a:r>
            <a:r>
              <a:rPr kumimoji="0" lang="en-GB" sz="18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18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membedakan</a:t>
            </a:r>
            <a:r>
              <a:rPr kumimoji="0" lang="en-GB" sz="18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1800" b="0" i="0" u="none" strike="noStrike" kern="1200" cap="none" spc="0" normalizeH="0" baseline="0" noProof="0" dirty="0" err="1">
                <a:ln>
                  <a:noFill/>
                </a:ln>
                <a:solidFill>
                  <a:srgbClr val="404040"/>
                </a:solidFill>
                <a:effectLst/>
                <a:uLnTx/>
                <a:uFillTx/>
                <a:latin typeface="Calibri" panose="020F0502020204030204" pitchFamily="34" charset="0"/>
                <a:ea typeface="+mn-ea"/>
                <a:cs typeface="Comic Sans MS"/>
              </a:rPr>
              <a:t>periode</a:t>
            </a:r>
            <a:r>
              <a:rPr kumimoji="0" lang="en-GB" sz="18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18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waktu</a:t>
            </a:r>
            <a:r>
              <a:rPr kumimoji="0" lang="en-GB" sz="18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18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dalam</a:t>
            </a:r>
            <a:r>
              <a:rPr kumimoji="0" lang="en-GB" sz="18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1800" b="0" i="0" u="none" strike="noStrike" kern="1200" cap="none" spc="0" normalizeH="0" baseline="0" noProof="0" dirty="0" err="1">
                <a:ln>
                  <a:noFill/>
                </a:ln>
                <a:solidFill>
                  <a:srgbClr val="404040"/>
                </a:solidFill>
                <a:effectLst/>
                <a:uLnTx/>
                <a:uFillTx/>
                <a:latin typeface="Calibri" panose="020F0502020204030204" pitchFamily="34" charset="0"/>
                <a:ea typeface="+mn-ea"/>
                <a:cs typeface="Comic Sans MS"/>
              </a:rPr>
              <a:t>hari</a:t>
            </a:r>
            <a:r>
              <a:rPr kumimoji="0" lang="en-GB" sz="18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1800" b="0" i="0" u="none" strike="noStrike" kern="1200" cap="none" spc="0" normalizeH="0" baseline="0" noProof="0" dirty="0" err="1">
                <a:ln>
                  <a:noFill/>
                </a:ln>
                <a:solidFill>
                  <a:srgbClr val="404040"/>
                </a:solidFill>
                <a:effectLst/>
                <a:uLnTx/>
                <a:uFillTx/>
                <a:latin typeface="Calibri" panose="020F0502020204030204" pitchFamily="34" charset="0"/>
                <a:ea typeface="+mn-ea"/>
                <a:cs typeface="Comic Sans MS"/>
              </a:rPr>
              <a:t>atau</a:t>
            </a:r>
            <a:r>
              <a:rPr kumimoji="0" lang="en-GB" sz="18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18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bagian</a:t>
            </a:r>
            <a:r>
              <a:rPr kumimoji="0" lang="en-GB" sz="18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18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dari</a:t>
            </a:r>
            <a:r>
              <a:rPr kumimoji="0" lang="en-GB" sz="18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1800" b="0" i="0" u="none" strike="noStrike" kern="1200" cap="none" spc="0" normalizeH="0" baseline="0" noProof="0" dirty="0" err="1">
                <a:ln>
                  <a:noFill/>
                </a:ln>
                <a:solidFill>
                  <a:srgbClr val="404040"/>
                </a:solidFill>
                <a:effectLst/>
                <a:uLnTx/>
                <a:uFillTx/>
                <a:latin typeface="Calibri" panose="020F0502020204030204" pitchFamily="34" charset="0"/>
                <a:ea typeface="+mn-ea"/>
                <a:cs typeface="Comic Sans MS"/>
              </a:rPr>
              <a:t>hari-hari</a:t>
            </a:r>
            <a:r>
              <a:rPr kumimoji="0" lang="en-GB" sz="18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 yang </a:t>
            </a:r>
            <a:r>
              <a:rPr kumimoji="0" lang="en-GB" sz="18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tersedia</a:t>
            </a:r>
            <a:r>
              <a:rPr kumimoji="0" lang="en-GB" sz="18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1800" b="0" i="0" u="none" strike="noStrike" kern="1200" cap="none" spc="0" normalizeH="0" baseline="0" noProof="0" dirty="0" err="1">
                <a:ln>
                  <a:noFill/>
                </a:ln>
                <a:solidFill>
                  <a:srgbClr val="404040"/>
                </a:solidFill>
                <a:effectLst/>
                <a:uLnTx/>
                <a:uFillTx/>
                <a:latin typeface="Calibri" panose="020F0502020204030204" pitchFamily="34" charset="0"/>
                <a:ea typeface="+mn-ea"/>
                <a:cs typeface="Comic Sans MS"/>
              </a:rPr>
              <a:t>untuk</a:t>
            </a:r>
            <a:r>
              <a:rPr kumimoji="0" lang="en-GB" sz="18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1800" b="0" i="0" u="none" strike="noStrike" kern="1200" cap="none" spc="0" normalizeH="0" baseline="0" noProof="0" dirty="0" err="1">
                <a:ln>
                  <a:noFill/>
                </a:ln>
                <a:solidFill>
                  <a:srgbClr val="404040"/>
                </a:solidFill>
                <a:effectLst/>
                <a:uLnTx/>
                <a:uFillTx/>
                <a:latin typeface="Calibri" panose="020F0502020204030204" pitchFamily="34" charset="0"/>
                <a:ea typeface="+mn-ea"/>
                <a:cs typeface="Comic Sans MS"/>
              </a:rPr>
              <a:t>menyelesaikan</a:t>
            </a:r>
            <a:r>
              <a:rPr kumimoji="0" lang="en-GB" sz="18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1800" b="0" i="0" u="none" strike="noStrike" kern="1200" cap="none" spc="0" normalizeH="0" baseline="0" noProof="0" dirty="0" err="1">
                <a:ln>
                  <a:noFill/>
                </a:ln>
                <a:solidFill>
                  <a:srgbClr val="404040"/>
                </a:solidFill>
                <a:effectLst/>
                <a:uLnTx/>
                <a:uFillTx/>
                <a:latin typeface="Calibri" panose="020F0502020204030204" pitchFamily="34" charset="0"/>
                <a:ea typeface="+mn-ea"/>
                <a:cs typeface="Comic Sans MS"/>
              </a:rPr>
              <a:t>kegiatan</a:t>
            </a:r>
            <a:r>
              <a:rPr kumimoji="0" lang="en-GB" sz="18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 yang </a:t>
            </a:r>
            <a:r>
              <a:rPr kumimoji="0" lang="en-GB" sz="18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dijadwalkan</a:t>
            </a:r>
            <a:r>
              <a:rPr kumimoji="0" lang="en-GB" sz="18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18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dari</a:t>
            </a:r>
            <a:r>
              <a:rPr kumimoji="0" lang="en-GB" sz="18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1800" b="0" i="0" u="none" strike="noStrike" kern="1200" cap="none" spc="0" normalizeH="0" baseline="0" noProof="0" dirty="0" err="1">
                <a:ln>
                  <a:noFill/>
                </a:ln>
                <a:solidFill>
                  <a:srgbClr val="404040"/>
                </a:solidFill>
                <a:effectLst/>
                <a:uLnTx/>
                <a:uFillTx/>
                <a:latin typeface="Calibri" panose="020F0502020204030204" pitchFamily="34" charset="0"/>
                <a:ea typeface="+mn-ea"/>
                <a:cs typeface="Comic Sans MS"/>
              </a:rPr>
              <a:t>periode</a:t>
            </a:r>
            <a:r>
              <a:rPr kumimoji="0" lang="en-GB" sz="18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18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waktu</a:t>
            </a:r>
            <a:r>
              <a:rPr kumimoji="0" lang="en-GB" sz="18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18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yang </a:t>
            </a:r>
            <a:r>
              <a:rPr kumimoji="0" lang="en-GB" sz="18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tidak</a:t>
            </a:r>
            <a:r>
              <a:rPr kumimoji="0" lang="en-GB" sz="1800" b="0" i="0" u="none" strike="noStrike" kern="1200" cap="none" spc="-70" normalizeH="0" baseline="0" noProof="0" dirty="0">
                <a:ln>
                  <a:noFill/>
                </a:ln>
                <a:solidFill>
                  <a:srgbClr val="404040"/>
                </a:solidFill>
                <a:effectLst/>
                <a:uLnTx/>
                <a:uFillTx/>
                <a:latin typeface="Calibri" panose="020F0502020204030204" pitchFamily="34" charset="0"/>
                <a:ea typeface="+mn-ea"/>
                <a:cs typeface="Comic Sans MS"/>
              </a:rPr>
              <a:t> </a:t>
            </a:r>
            <a:r>
              <a:rPr kumimoji="0" lang="en-GB" sz="18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tersedia</a:t>
            </a:r>
            <a:endParaRPr kumimoji="0" lang="en-GB" sz="1800" b="0" i="0" u="none" strike="noStrike" kern="1200" cap="none" spc="0" normalizeH="0" baseline="0" noProof="0" dirty="0">
              <a:ln>
                <a:noFill/>
              </a:ln>
              <a:solidFill>
                <a:srgbClr val="2F2B20"/>
              </a:solidFill>
              <a:effectLst/>
              <a:uLnTx/>
              <a:uFillTx/>
              <a:latin typeface="Calibri" panose="020F0502020204030204" pitchFamily="34" charset="0"/>
              <a:ea typeface="+mn-ea"/>
              <a:cs typeface="Comic Sans MS"/>
            </a:endParaRPr>
          </a:p>
          <a:p>
            <a:pPr marL="0" marR="0" lvl="0" indent="0" algn="l" defTabSz="914400" rtl="0" eaLnBrk="1" fontAlgn="auto" latinLnBrk="0" hangingPunct="1">
              <a:lnSpc>
                <a:spcPct val="100000"/>
              </a:lnSpc>
              <a:spcBef>
                <a:spcPts val="0"/>
              </a:spcBef>
              <a:spcAft>
                <a:spcPts val="0"/>
              </a:spcAft>
              <a:buClrTx/>
              <a:buSzTx/>
              <a:buFontTx/>
              <a:buNone/>
              <a:tabLst>
                <a:tab pos="355600" algn="l"/>
              </a:tabLst>
              <a:defRPr/>
            </a:pPr>
            <a:endParaRPr kumimoji="0" lang="en-GB" sz="1800" b="1" i="0" u="none" strike="noStrike" kern="1200" cap="none" spc="-5" normalizeH="0" baseline="0" noProof="0" dirty="0">
              <a:ln>
                <a:noFill/>
              </a:ln>
              <a:solidFill>
                <a:prstClr val="black"/>
              </a:solidFill>
              <a:effectLst/>
              <a:uLnTx/>
              <a:uFillTx/>
              <a:latin typeface="Calibri" panose="020F0502020204030204" pitchFamily="34" charset="0"/>
              <a:ea typeface="+mn-ea"/>
              <a:cs typeface="Comic Sans MS"/>
            </a:endParaRPr>
          </a:p>
          <a:p>
            <a:pPr marL="0" marR="0" lvl="0" indent="0" algn="l" defTabSz="914400" rtl="0" eaLnBrk="1" fontAlgn="auto" latinLnBrk="0" hangingPunct="1">
              <a:lnSpc>
                <a:spcPct val="100000"/>
              </a:lnSpc>
              <a:spcBef>
                <a:spcPts val="0"/>
              </a:spcBef>
              <a:spcAft>
                <a:spcPts val="0"/>
              </a:spcAft>
              <a:buClrTx/>
              <a:buSzTx/>
              <a:buFontTx/>
              <a:buNone/>
              <a:tabLst>
                <a:tab pos="355600" algn="l"/>
              </a:tabLst>
              <a:defRPr/>
            </a:pPr>
            <a:r>
              <a:rPr kumimoji="0" lang="en-GB" sz="1800" b="1" i="0" u="none" strike="noStrike" kern="1200" cap="none" spc="-5" normalizeH="0" baseline="0" noProof="0" dirty="0">
                <a:ln>
                  <a:noFill/>
                </a:ln>
                <a:solidFill>
                  <a:prstClr val="black"/>
                </a:solidFill>
                <a:effectLst/>
                <a:uLnTx/>
                <a:uFillTx/>
                <a:latin typeface="Calibri" panose="020F0502020204030204" pitchFamily="34" charset="0"/>
                <a:ea typeface="+mn-ea"/>
                <a:cs typeface="Comic Sans MS"/>
              </a:rPr>
              <a:t>Project</a:t>
            </a:r>
            <a:r>
              <a:rPr kumimoji="0" lang="en-GB" sz="1800" b="1" i="0" u="none" strike="noStrike" kern="1200" cap="none" spc="-50" normalizeH="0" baseline="0" noProof="0" dirty="0">
                <a:ln>
                  <a:noFill/>
                </a:ln>
                <a:solidFill>
                  <a:prstClr val="black"/>
                </a:solidFill>
                <a:effectLst/>
                <a:uLnTx/>
                <a:uFillTx/>
                <a:latin typeface="Calibri" panose="020F0502020204030204" pitchFamily="34" charset="0"/>
                <a:ea typeface="+mn-ea"/>
                <a:cs typeface="Comic Sans MS"/>
              </a:rPr>
              <a:t> </a:t>
            </a:r>
            <a:r>
              <a:rPr kumimoji="0" lang="en-GB" sz="1800" b="1" i="0" u="none" strike="noStrike" kern="1200" cap="none" spc="-5" normalizeH="0" baseline="0" noProof="0" dirty="0">
                <a:ln>
                  <a:noFill/>
                </a:ln>
                <a:solidFill>
                  <a:prstClr val="black"/>
                </a:solidFill>
                <a:effectLst/>
                <a:uLnTx/>
                <a:uFillTx/>
                <a:latin typeface="Calibri" panose="020F0502020204030204" pitchFamily="34" charset="0"/>
                <a:ea typeface="+mn-ea"/>
                <a:cs typeface="Comic Sans MS"/>
              </a:rPr>
              <a:t>Schedule</a:t>
            </a:r>
          </a:p>
          <a:p>
            <a:pPr marL="0" marR="0" lvl="0" indent="0" algn="l" defTabSz="914400" rtl="0" eaLnBrk="1" fontAlgn="auto" latinLnBrk="0" hangingPunct="1">
              <a:lnSpc>
                <a:spcPct val="100000"/>
              </a:lnSpc>
              <a:spcBef>
                <a:spcPts val="0"/>
              </a:spcBef>
              <a:spcAft>
                <a:spcPts val="0"/>
              </a:spcAft>
              <a:buClrTx/>
              <a:buSzTx/>
              <a:buFontTx/>
              <a:buNone/>
              <a:tabLst>
                <a:tab pos="355600" algn="l"/>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Sebuah</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d-ID" sz="1800" b="0" i="0" u="none" strike="noStrike" kern="1200" cap="none" spc="0" normalizeH="0" baseline="0" noProof="0" dirty="0">
                <a:ln>
                  <a:noFill/>
                </a:ln>
                <a:solidFill>
                  <a:prstClr val="black"/>
                </a:solidFill>
                <a:effectLst/>
                <a:uLnTx/>
                <a:uFillTx/>
                <a:latin typeface="Calibri" panose="020F0502020204030204"/>
                <a:ea typeface="+mn-ea"/>
                <a:cs typeface="+mn-cs"/>
              </a:rPr>
              <a:t>model jadwal mungkin memerlukan lebih dari satu kalender proyek</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d-ID" sz="1800" b="0" i="0" u="none" strike="noStrike" kern="1200" cap="none" spc="0" normalizeH="0" baseline="0" noProof="0" dirty="0">
                <a:ln>
                  <a:noFill/>
                </a:ln>
                <a:solidFill>
                  <a:prstClr val="black"/>
                </a:solidFill>
                <a:effectLst/>
                <a:uLnTx/>
                <a:uFillTx/>
                <a:latin typeface="Calibri" panose="020F0502020204030204"/>
                <a:ea typeface="+mn-ea"/>
                <a:cs typeface="+mn-cs"/>
              </a:rPr>
              <a:t>untuk memungkinkan periode kerja yang berbeda untuk beberapa kegiatan untuk menghitung perkiraan jadwal</a:t>
            </a:r>
          </a:p>
          <a:p>
            <a:pPr marL="12700" marR="0" lvl="0" indent="0" algn="just" defTabSz="914400" rtl="0" eaLnBrk="1" fontAlgn="auto" latinLnBrk="0" hangingPunct="1">
              <a:lnSpc>
                <a:spcPct val="100000"/>
              </a:lnSpc>
              <a:spcBef>
                <a:spcPts val="0"/>
              </a:spcBef>
              <a:spcAft>
                <a:spcPts val="0"/>
              </a:spcAft>
              <a:buClrTx/>
              <a:buSzTx/>
              <a:buFontTx/>
              <a:buNone/>
              <a:tabLst>
                <a:tab pos="355600" algn="l"/>
              </a:tabLst>
              <a:defRPr/>
            </a:pPr>
            <a:endParaRPr kumimoji="0" lang="en-US" sz="18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endParaRPr>
          </a:p>
          <a:p>
            <a:pPr marL="12700" marR="0" lvl="0" indent="0" algn="just" defTabSz="914400" rtl="0" eaLnBrk="1" fontAlgn="auto" latinLnBrk="0" hangingPunct="1">
              <a:lnSpc>
                <a:spcPct val="100000"/>
              </a:lnSpc>
              <a:spcBef>
                <a:spcPts val="0"/>
              </a:spcBef>
              <a:spcAft>
                <a:spcPts val="0"/>
              </a:spcAft>
              <a:buClrTx/>
              <a:buSzTx/>
              <a:buFontTx/>
              <a:buNone/>
              <a:tabLst>
                <a:tab pos="355600" algn="l"/>
              </a:tabLst>
              <a:defRPr/>
            </a:pPr>
            <a:r>
              <a:rPr kumimoji="0" lang="en-US" sz="1800" b="1"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Resource Calendars</a:t>
            </a:r>
          </a:p>
          <a:p>
            <a:pPr marL="12700" marR="0" lvl="0" indent="0" algn="just" defTabSz="914400" rtl="0" eaLnBrk="1" fontAlgn="auto" latinLnBrk="0" hangingPunct="1">
              <a:lnSpc>
                <a:spcPct val="100000"/>
              </a:lnSpc>
              <a:spcBef>
                <a:spcPts val="0"/>
              </a:spcBef>
              <a:spcAft>
                <a:spcPts val="0"/>
              </a:spcAft>
              <a:buClrTx/>
              <a:buSzTx/>
              <a:buFontTx/>
              <a:buNone/>
              <a:tabLst>
                <a:tab pos="355600" algn="l"/>
              </a:tabLst>
              <a:defRPr/>
            </a:pPr>
            <a:r>
              <a:rPr kumimoji="0" lang="en-US" sz="18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Resource calendars </a:t>
            </a:r>
            <a:r>
              <a:rPr kumimoji="0" lang="en-US" sz="18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menunjukan</a:t>
            </a:r>
            <a:r>
              <a:rPr kumimoji="0" lang="en-US" sz="18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18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kebutuhan</a:t>
            </a:r>
            <a:r>
              <a:rPr kumimoji="0" lang="en-US" sz="18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team </a:t>
            </a:r>
            <a:r>
              <a:rPr kumimoji="0" lang="en-US" sz="18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dan</a:t>
            </a:r>
            <a:r>
              <a:rPr kumimoji="0" lang="en-US" sz="18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resource </a:t>
            </a:r>
            <a:r>
              <a:rPr kumimoji="0" lang="en-US" sz="18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untuk</a:t>
            </a:r>
            <a:r>
              <a:rPr kumimoji="0" lang="en-US" sz="18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18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proyek</a:t>
            </a:r>
            <a:endParaRPr kumimoji="0" lang="en-US" sz="18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endParaRPr>
          </a:p>
          <a:p>
            <a:pPr marL="12700" marR="0" lvl="0" indent="0" algn="just" defTabSz="914400" rtl="0" eaLnBrk="1" fontAlgn="auto" latinLnBrk="0" hangingPunct="1">
              <a:lnSpc>
                <a:spcPct val="100000"/>
              </a:lnSpc>
              <a:spcBef>
                <a:spcPts val="0"/>
              </a:spcBef>
              <a:spcAft>
                <a:spcPts val="0"/>
              </a:spcAft>
              <a:buClrTx/>
              <a:buSzTx/>
              <a:buFontTx/>
              <a:buNone/>
              <a:tabLst>
                <a:tab pos="355600" algn="l"/>
              </a:tabLst>
              <a:defRPr/>
            </a:pPr>
            <a:endParaRPr kumimoji="0" lang="en-US" sz="18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endParaRPr>
          </a:p>
          <a:p>
            <a:pPr marL="12700" marR="0" lvl="0" indent="0" algn="just" defTabSz="914400" rtl="0" eaLnBrk="1" fontAlgn="auto" latinLnBrk="0" hangingPunct="1">
              <a:lnSpc>
                <a:spcPct val="100000"/>
              </a:lnSpc>
              <a:spcBef>
                <a:spcPts val="0"/>
              </a:spcBef>
              <a:spcAft>
                <a:spcPts val="0"/>
              </a:spcAft>
              <a:buClrTx/>
              <a:buSzTx/>
              <a:buFontTx/>
              <a:buNone/>
              <a:tabLst>
                <a:tab pos="355600" algn="l"/>
              </a:tabLst>
              <a:defRPr/>
            </a:pPr>
            <a:r>
              <a:rPr kumimoji="0" lang="en-US" sz="1800" b="1"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Schedule</a:t>
            </a:r>
            <a:r>
              <a:rPr kumimoji="0" lang="en-US" sz="1800" b="1" i="0" u="none" strike="noStrike" kern="1200" cap="none" spc="-40" normalizeH="0" baseline="0" noProof="0" dirty="0">
                <a:ln>
                  <a:noFill/>
                </a:ln>
                <a:solidFill>
                  <a:srgbClr val="404040"/>
                </a:solidFill>
                <a:effectLst/>
                <a:uLnTx/>
                <a:uFillTx/>
                <a:latin typeface="Calibri" panose="020F0502020204030204" pitchFamily="34" charset="0"/>
                <a:ea typeface="+mn-ea"/>
                <a:cs typeface="Comic Sans MS"/>
              </a:rPr>
              <a:t> </a:t>
            </a:r>
            <a:r>
              <a:rPr kumimoji="0" lang="en-US" sz="1800" b="1"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Data</a:t>
            </a:r>
            <a:endParaRPr kumimoji="0" lang="en-US" sz="1800" b="1" i="0" u="none" strike="noStrike" kern="1200" cap="none" spc="0" normalizeH="0" baseline="0" noProof="0" dirty="0">
              <a:ln>
                <a:noFill/>
              </a:ln>
              <a:solidFill>
                <a:srgbClr val="2F2B20"/>
              </a:solidFill>
              <a:effectLst/>
              <a:uLnTx/>
              <a:uFillTx/>
              <a:latin typeface="Calibri" panose="020F0502020204030204" pitchFamily="34" charset="0"/>
              <a:ea typeface="+mn-ea"/>
              <a:cs typeface="Comic Sans MS"/>
            </a:endParaRPr>
          </a:p>
          <a:p>
            <a:pPr marL="12700" marR="0" lvl="0" indent="0" algn="just" defTabSz="914400" rtl="0" eaLnBrk="1" fontAlgn="auto" latinLnBrk="0" hangingPunct="1">
              <a:lnSpc>
                <a:spcPct val="100000"/>
              </a:lnSpc>
              <a:spcBef>
                <a:spcPts val="0"/>
              </a:spcBef>
              <a:spcAft>
                <a:spcPts val="0"/>
              </a:spcAft>
              <a:buClrTx/>
              <a:buSzTx/>
              <a:buFontTx/>
              <a:buNone/>
              <a:tabLst>
                <a:tab pos="355600" algn="l"/>
              </a:tabLst>
              <a:defRPr/>
            </a:pPr>
            <a:r>
              <a:rPr kumimoji="0" sz="18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Data </a:t>
            </a:r>
            <a:r>
              <a:rPr kumimoji="0" sz="18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jadwal proyek </a:t>
            </a:r>
            <a:r>
              <a:rPr kumimoji="0" sz="18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yang </a:t>
            </a:r>
            <a:r>
              <a:rPr kumimoji="0" sz="18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didalamnya </a:t>
            </a:r>
            <a:r>
              <a:rPr kumimoji="0" sz="18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minimal</a:t>
            </a:r>
            <a:r>
              <a:rPr kumimoji="0" sz="1800" b="0" i="0" u="none" strike="noStrike" kern="1200" cap="none" spc="-75" normalizeH="0" baseline="0" noProof="0" dirty="0">
                <a:ln>
                  <a:noFill/>
                </a:ln>
                <a:solidFill>
                  <a:srgbClr val="404040"/>
                </a:solidFill>
                <a:effectLst/>
                <a:uLnTx/>
                <a:uFillTx/>
                <a:latin typeface="Calibri" panose="020F0502020204030204" pitchFamily="34" charset="0"/>
                <a:ea typeface="+mn-ea"/>
                <a:cs typeface="Comic Sans MS"/>
              </a:rPr>
              <a:t> </a:t>
            </a:r>
            <a:r>
              <a:rPr kumimoji="0" sz="18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terdapat</a:t>
            </a:r>
            <a:r>
              <a:rPr kumimoji="0" lang="en-US" sz="1800" b="0" i="0" u="none" strike="noStrike" kern="1200" cap="none" spc="0" normalizeH="0" baseline="0" noProof="0" dirty="0">
                <a:ln>
                  <a:noFill/>
                </a:ln>
                <a:solidFill>
                  <a:srgbClr val="2F2B20"/>
                </a:solidFill>
                <a:effectLst/>
                <a:uLnTx/>
                <a:uFillTx/>
                <a:latin typeface="Calibri" panose="020F0502020204030204" pitchFamily="34" charset="0"/>
                <a:ea typeface="+mn-ea"/>
                <a:cs typeface="Comic Sans MS"/>
              </a:rPr>
              <a:t> </a:t>
            </a:r>
            <a:r>
              <a:rPr kumimoji="0" lang="en-US" sz="18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j</a:t>
            </a:r>
            <a:r>
              <a:rPr kumimoji="0" sz="18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adwal</a:t>
            </a:r>
            <a:r>
              <a:rPr kumimoji="0" sz="18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 </a:t>
            </a:r>
            <a:r>
              <a:rPr kumimoji="0" sz="18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utama, </a:t>
            </a:r>
            <a:r>
              <a:rPr kumimoji="0" sz="18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jadwal aktivitas, aktivitas atribut, dan  dokumentasi dari </a:t>
            </a:r>
            <a:r>
              <a:rPr kumimoji="0" sz="18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selruh asumsi </a:t>
            </a:r>
            <a:r>
              <a:rPr kumimoji="0" sz="18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dan batas </a:t>
            </a:r>
            <a:r>
              <a:rPr kumimoji="0" sz="1800" b="0" i="0" u="none" strike="noStrike" kern="1200" cap="none" spc="0" normalizeH="0" baseline="0" noProof="0" dirty="0">
                <a:ln>
                  <a:noFill/>
                </a:ln>
                <a:solidFill>
                  <a:srgbClr val="404040"/>
                </a:solidFill>
                <a:effectLst/>
                <a:uLnTx/>
                <a:uFillTx/>
                <a:latin typeface="Calibri" panose="020F0502020204030204" pitchFamily="34" charset="0"/>
                <a:ea typeface="+mn-ea"/>
                <a:cs typeface="Comic Sans MS"/>
              </a:rPr>
              <a:t>yang </a:t>
            </a:r>
            <a:r>
              <a:rPr kumimoji="0" sz="18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telah  </a:t>
            </a:r>
            <a:r>
              <a:rPr kumimoji="0" sz="1800" b="0" i="0" u="none" strike="noStrike" kern="1200" cap="none" spc="-5" normalizeH="0" baseline="0" noProof="0" dirty="0" err="1">
                <a:ln>
                  <a:noFill/>
                </a:ln>
                <a:solidFill>
                  <a:srgbClr val="404040"/>
                </a:solidFill>
                <a:effectLst/>
                <a:uLnTx/>
                <a:uFillTx/>
                <a:latin typeface="Calibri" panose="020F0502020204030204" pitchFamily="34" charset="0"/>
                <a:ea typeface="+mn-ea"/>
                <a:cs typeface="Comic Sans MS"/>
              </a:rPr>
              <a:t>diidentifikasi</a:t>
            </a:r>
            <a:r>
              <a:rPr kumimoji="0" sz="18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rPr>
              <a:t>.</a:t>
            </a:r>
            <a:endParaRPr kumimoji="0" lang="en-US" sz="1800" b="0" i="0" u="none" strike="noStrike" kern="1200" cap="none" spc="-5" normalizeH="0" baseline="0" noProof="0" dirty="0">
              <a:ln>
                <a:noFill/>
              </a:ln>
              <a:solidFill>
                <a:srgbClr val="404040"/>
              </a:solidFill>
              <a:effectLst/>
              <a:uLnTx/>
              <a:uFillTx/>
              <a:latin typeface="Calibri" panose="020F0502020204030204" pitchFamily="34" charset="0"/>
              <a:ea typeface="+mn-ea"/>
              <a:cs typeface="Comic Sans MS"/>
            </a:endParaRPr>
          </a:p>
        </p:txBody>
      </p:sp>
      <p:sp>
        <p:nvSpPr>
          <p:cNvPr id="16" name="Freeform 15"/>
          <p:cNvSpPr/>
          <p:nvPr/>
        </p:nvSpPr>
        <p:spPr>
          <a:xfrm>
            <a:off x="50639" y="1571642"/>
            <a:ext cx="2476500" cy="4970709"/>
          </a:xfrm>
          <a:custGeom>
            <a:avLst/>
            <a:gdLst>
              <a:gd name="connsiteX0" fmla="*/ 0 w 2476500"/>
              <a:gd name="connsiteY0" fmla="*/ 0 h 3128013"/>
              <a:gd name="connsiteX1" fmla="*/ 2476500 w 2476500"/>
              <a:gd name="connsiteY1" fmla="*/ 0 h 3128013"/>
              <a:gd name="connsiteX2" fmla="*/ 2476500 w 2476500"/>
              <a:gd name="connsiteY2" fmla="*/ 3128013 h 3128013"/>
              <a:gd name="connsiteX3" fmla="*/ 0 w 2476500"/>
              <a:gd name="connsiteY3" fmla="*/ 3128013 h 3128013"/>
              <a:gd name="connsiteX4" fmla="*/ 0 w 2476500"/>
              <a:gd name="connsiteY4" fmla="*/ 0 h 3128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3128013">
                <a:moveTo>
                  <a:pt x="0" y="0"/>
                </a:moveTo>
                <a:lnTo>
                  <a:pt x="2476500" y="0"/>
                </a:lnTo>
                <a:lnTo>
                  <a:pt x="2476500" y="3128013"/>
                </a:lnTo>
                <a:lnTo>
                  <a:pt x="0" y="3128013"/>
                </a:lnTo>
                <a:lnTo>
                  <a:pt x="0" y="0"/>
                </a:lnTo>
                <a:close/>
              </a:path>
            </a:pathLst>
          </a:custGeom>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p:spPr>
        <p:style>
          <a:lnRef idx="1">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2">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1 Project management plan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Schedule management plan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Schedule baseline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Scope baseline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Performance measurement baseline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2 Project documents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Lessons learned register</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Project calendars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Project schedule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Resource calendars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Schedule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3 Work performance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4 Organizational process assets</a:t>
            </a:r>
            <a:endParaRPr kumimoji="0" lang="en-US" sz="4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endParaRPr>
          </a:p>
        </p:txBody>
      </p:sp>
      <p:sp>
        <p:nvSpPr>
          <p:cNvPr id="9" name="Freeform 8"/>
          <p:cNvSpPr/>
          <p:nvPr/>
        </p:nvSpPr>
        <p:spPr>
          <a:xfrm>
            <a:off x="2688602" y="930872"/>
            <a:ext cx="7762186" cy="373492"/>
          </a:xfrm>
          <a:custGeom>
            <a:avLst/>
            <a:gdLst>
              <a:gd name="connsiteX0" fmla="*/ 0 w 9921922"/>
              <a:gd name="connsiteY0" fmla="*/ 143523 h 861120"/>
              <a:gd name="connsiteX1" fmla="*/ 143523 w 9921922"/>
              <a:gd name="connsiteY1" fmla="*/ 0 h 861120"/>
              <a:gd name="connsiteX2" fmla="*/ 9778399 w 9921922"/>
              <a:gd name="connsiteY2" fmla="*/ 0 h 861120"/>
              <a:gd name="connsiteX3" fmla="*/ 9921922 w 9921922"/>
              <a:gd name="connsiteY3" fmla="*/ 143523 h 861120"/>
              <a:gd name="connsiteX4" fmla="*/ 9921922 w 9921922"/>
              <a:gd name="connsiteY4" fmla="*/ 717597 h 861120"/>
              <a:gd name="connsiteX5" fmla="*/ 9778399 w 9921922"/>
              <a:gd name="connsiteY5" fmla="*/ 861120 h 861120"/>
              <a:gd name="connsiteX6" fmla="*/ 143523 w 9921922"/>
              <a:gd name="connsiteY6" fmla="*/ 861120 h 861120"/>
              <a:gd name="connsiteX7" fmla="*/ 0 w 9921922"/>
              <a:gd name="connsiteY7" fmla="*/ 717597 h 861120"/>
              <a:gd name="connsiteX8" fmla="*/ 0 w 9921922"/>
              <a:gd name="connsiteY8" fmla="*/ 143523 h 86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1922" h="861120">
                <a:moveTo>
                  <a:pt x="0" y="143523"/>
                </a:moveTo>
                <a:cubicBezTo>
                  <a:pt x="0" y="64257"/>
                  <a:pt x="64257" y="0"/>
                  <a:pt x="143523" y="0"/>
                </a:cubicBezTo>
                <a:lnTo>
                  <a:pt x="9778399" y="0"/>
                </a:lnTo>
                <a:cubicBezTo>
                  <a:pt x="9857665" y="0"/>
                  <a:pt x="9921922" y="64257"/>
                  <a:pt x="9921922" y="143523"/>
                </a:cubicBezTo>
                <a:lnTo>
                  <a:pt x="9921922" y="717597"/>
                </a:lnTo>
                <a:cubicBezTo>
                  <a:pt x="9921922" y="796863"/>
                  <a:pt x="9857665" y="861120"/>
                  <a:pt x="9778399" y="861120"/>
                </a:cubicBezTo>
                <a:lnTo>
                  <a:pt x="143523" y="861120"/>
                </a:lnTo>
                <a:cubicBezTo>
                  <a:pt x="64257" y="861120"/>
                  <a:pt x="0" y="796863"/>
                  <a:pt x="0" y="717597"/>
                </a:cubicBezTo>
                <a:lnTo>
                  <a:pt x="0" y="143523"/>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48716" tIns="148716" rIns="148716" bIns="148716" numCol="1" spcCol="127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Lst>
              <a:defRPr/>
            </a:pPr>
            <a:r>
              <a:rPr kumimoji="0" lang="en-GB" sz="2800" b="1" i="0" u="none" strike="noStrike" kern="1200" cap="none" spc="-5" normalizeH="0" baseline="0" noProof="0" dirty="0">
                <a:ln>
                  <a:noFill/>
                </a:ln>
                <a:solidFill>
                  <a:prstClr val="white"/>
                </a:solidFill>
                <a:effectLst/>
                <a:uLnTx/>
                <a:uFillTx/>
                <a:latin typeface="Calibri" panose="020F0502020204030204" pitchFamily="34" charset="0"/>
                <a:ea typeface="+mn-ea"/>
                <a:cs typeface="Comic Sans MS"/>
              </a:rPr>
              <a:t>2. Project Documents</a:t>
            </a:r>
          </a:p>
        </p:txBody>
      </p:sp>
    </p:spTree>
    <p:extLst>
      <p:ext uri="{BB962C8B-B14F-4D97-AF65-F5344CB8AC3E}">
        <p14:creationId xmlns:p14="http://schemas.microsoft.com/office/powerpoint/2010/main" val="42561174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62" b="1" i="0" u="none" strike="noStrike" kern="1200" cap="none" spc="0" normalizeH="0" baseline="0" noProof="0" dirty="0">
                <a:ln>
                  <a:noFill/>
                </a:ln>
                <a:solidFill>
                  <a:prstClr val="white"/>
                </a:solidFill>
                <a:effectLst/>
                <a:uLnTx/>
                <a:uFillTx/>
                <a:latin typeface="Calibri Light" panose="020F0302020204030204"/>
                <a:ea typeface="ＭＳ Ｐゴシック" charset="0"/>
                <a:cs typeface="Century Gothic" charset="0"/>
              </a:rPr>
              <a:t> </a:t>
            </a:r>
            <a:r>
              <a:rPr kumimoji="0" lang="en-US"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ＭＳ Ｐゴシック" charset="0"/>
              </a:rPr>
              <a:t>Control Schedule</a:t>
            </a:r>
            <a:r>
              <a:rPr kumimoji="0" lang="en-US" sz="3600" b="1" i="0" u="none" strike="noStrike" kern="1200" cap="none" spc="0" normalizeH="0" baseline="0" noProof="0" dirty="0">
                <a:ln>
                  <a:noFill/>
                </a:ln>
                <a:solidFill>
                  <a:prstClr val="black"/>
                </a:solidFill>
                <a:effectLst/>
                <a:uLnTx/>
                <a:uFillTx/>
                <a:latin typeface="Calibri Light" panose="020F0302020204030204"/>
                <a:ea typeface="ＭＳ Ｐゴシック" charset="0"/>
              </a:rPr>
              <a:t>: </a:t>
            </a:r>
            <a:r>
              <a:rPr kumimoji="0" lang="en-US" sz="3600" b="1" i="0" u="none" strike="noStrike" kern="1200" cap="none" spc="0" normalizeH="0" baseline="0" noProof="0" dirty="0">
                <a:ln>
                  <a:noFill/>
                </a:ln>
                <a:solidFill>
                  <a:srgbClr val="FF0000"/>
                </a:solidFill>
                <a:effectLst/>
                <a:uLnTx/>
                <a:uFillTx/>
                <a:latin typeface="Calibri Light" panose="020F0302020204030204"/>
                <a:ea typeface="ＭＳ Ｐゴシック" charset="0"/>
              </a:rPr>
              <a:t>INPUT</a:t>
            </a:r>
            <a:endParaRPr kumimoji="0" lang="id-ID" sz="3600" b="1" i="0" u="none" strike="noStrike" kern="1200" cap="none" spc="0" normalizeH="0" baseline="0" noProof="0" dirty="0">
              <a:ln>
                <a:noFill/>
              </a:ln>
              <a:solidFill>
                <a:srgbClr val="FF0000"/>
              </a:solidFill>
              <a:effectLst/>
              <a:uLnTx/>
              <a:uFillTx/>
              <a:latin typeface="Calibri Light" panose="020F0302020204030204"/>
              <a:ea typeface="ＭＳ Ｐゴシック" charset="0"/>
              <a:cs typeface="Century Gothic" charset="0"/>
            </a:endParaRPr>
          </a:p>
        </p:txBody>
      </p:sp>
      <p:pic>
        <p:nvPicPr>
          <p:cNvPr id="13" name="Picture 12"/>
          <p:cNvPicPr/>
          <p:nvPr/>
        </p:nvPicPr>
        <p:blipFill>
          <a:blip r:embed="rId2" cstate="print"/>
          <a:srcRect/>
          <a:stretch>
            <a:fillRect/>
          </a:stretch>
        </p:blipFill>
        <p:spPr bwMode="auto">
          <a:xfrm>
            <a:off x="10754436" y="75562"/>
            <a:ext cx="955343" cy="756952"/>
          </a:xfrm>
          <a:prstGeom prst="rect">
            <a:avLst/>
          </a:prstGeom>
          <a:noFill/>
          <a:ln w="9525">
            <a:noFill/>
            <a:miter lim="800000"/>
            <a:headEnd/>
            <a:tailEnd/>
          </a:ln>
        </p:spPr>
      </p:pic>
      <p:grpSp>
        <p:nvGrpSpPr>
          <p:cNvPr id="5" name="Group 4"/>
          <p:cNvGrpSpPr/>
          <p:nvPr/>
        </p:nvGrpSpPr>
        <p:grpSpPr>
          <a:xfrm>
            <a:off x="146173" y="966842"/>
            <a:ext cx="2242185" cy="604800"/>
            <a:chOff x="2540" y="217160"/>
            <a:chExt cx="2476500" cy="604800"/>
          </a:xfrm>
          <a:scene3d>
            <a:camera prst="orthographicFront"/>
            <a:lightRig rig="threePt" dir="t">
              <a:rot lat="0" lon="0" rev="7500000"/>
            </a:lightRig>
          </a:scene3d>
        </p:grpSpPr>
        <p:sp>
          <p:nvSpPr>
            <p:cNvPr id="10" name="Rectangle 9"/>
            <p:cNvSpPr/>
            <p:nvPr/>
          </p:nvSpPr>
          <p:spPr>
            <a:xfrm>
              <a:off x="2540" y="217160"/>
              <a:ext cx="2476500" cy="604800"/>
            </a:xfrm>
            <a:prstGeom prst="rect">
              <a:avLst/>
            </a:prstGeom>
            <a:sp3d prstMaterial="plastic">
              <a:bevelT w="127000" h="25400" prst="relaxedInset"/>
            </a:sp3d>
          </p:spPr>
          <p:style>
            <a:lnRef idx="0">
              <a:schemeClr val="accent4">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11" name="Rectangle 10"/>
            <p:cNvSpPr/>
            <p:nvPr/>
          </p:nvSpPr>
          <p:spPr>
            <a:xfrm>
              <a:off x="2540" y="217160"/>
              <a:ext cx="2476500" cy="60480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49352" tIns="85344" rIns="149352" bIns="85344" numCol="1" spcCol="1270" anchor="ctr" anchorCtr="0">
              <a:noAutofit/>
            </a:bodyPr>
            <a:lstStyle/>
            <a:p>
              <a:pPr marL="0" marR="0" lvl="0" indent="0" algn="ctr" defTabSz="933450" rtl="0" eaLnBrk="1" fontAlgn="auto" latinLnBrk="0" hangingPunct="1">
                <a:lnSpc>
                  <a:spcPct val="90000"/>
                </a:lnSpc>
                <a:spcBef>
                  <a:spcPct val="0"/>
                </a:spcBef>
                <a:spcAft>
                  <a:spcPct val="35000"/>
                </a:spcAft>
                <a:buClrTx/>
                <a:buSzTx/>
                <a:buFontTx/>
                <a:buNone/>
                <a:tabLst/>
                <a:defRPr/>
              </a:pPr>
              <a:r>
                <a:rPr kumimoji="0" lang="en-US" sz="2100" b="0" i="0" u="none" strike="noStrike" kern="1200" cap="none" spc="0" normalizeH="0" baseline="0" noProof="0" dirty="0">
                  <a:ln>
                    <a:noFill/>
                  </a:ln>
                  <a:solidFill>
                    <a:prstClr val="white"/>
                  </a:solidFill>
                  <a:effectLst/>
                  <a:uLnTx/>
                  <a:uFillTx/>
                  <a:latin typeface="Calibri" panose="020F0502020204030204"/>
                  <a:ea typeface="+mn-ea"/>
                  <a:cs typeface="+mn-cs"/>
                </a:rPr>
                <a:t>Input</a:t>
              </a:r>
            </a:p>
          </p:txBody>
        </p:sp>
      </p:grpSp>
      <p:sp>
        <p:nvSpPr>
          <p:cNvPr id="3" name="Rectangle 2"/>
          <p:cNvSpPr/>
          <p:nvPr/>
        </p:nvSpPr>
        <p:spPr>
          <a:xfrm>
            <a:off x="2483893" y="2018104"/>
            <a:ext cx="9143999" cy="1015663"/>
          </a:xfrm>
          <a:prstGeom prst="rect">
            <a:avLst/>
          </a:prstGeom>
        </p:spPr>
        <p:txBody>
          <a:bodyPr wrap="square">
            <a:spAutoFit/>
          </a:bodyPr>
          <a:lstStyle/>
          <a:p>
            <a:pPr marL="365760" marR="0" lvl="1" indent="0" algn="just" defTabSz="914400" rtl="0" eaLnBrk="1" fontAlgn="auto" latinLnBrk="0" hangingPunct="1">
              <a:lnSpc>
                <a:spcPct val="100000"/>
              </a:lnSpc>
              <a:spcBef>
                <a:spcPts val="0"/>
              </a:spcBef>
              <a:spcAft>
                <a:spcPts val="0"/>
              </a:spcAft>
              <a:buClr>
                <a:srgbClr val="9CBEBD"/>
              </a:buClr>
              <a:buSzTx/>
              <a:buFontTx/>
              <a:buNone/>
              <a:tabLst/>
              <a:defRPr/>
            </a:pP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Dapat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mencakup</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jumlah</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permintaan</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perubahan</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diterima</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jumlah</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permintaan</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diterima</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atau</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jumlah</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kiriman</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selesai</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dll</a:t>
            </a:r>
            <a:endParaRPr kumimoji="0" lang="id-ID"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15"/>
          <p:cNvSpPr/>
          <p:nvPr/>
        </p:nvSpPr>
        <p:spPr>
          <a:xfrm>
            <a:off x="50639" y="1571642"/>
            <a:ext cx="2433254" cy="5286358"/>
          </a:xfrm>
          <a:custGeom>
            <a:avLst/>
            <a:gdLst>
              <a:gd name="connsiteX0" fmla="*/ 0 w 2476500"/>
              <a:gd name="connsiteY0" fmla="*/ 0 h 3128013"/>
              <a:gd name="connsiteX1" fmla="*/ 2476500 w 2476500"/>
              <a:gd name="connsiteY1" fmla="*/ 0 h 3128013"/>
              <a:gd name="connsiteX2" fmla="*/ 2476500 w 2476500"/>
              <a:gd name="connsiteY2" fmla="*/ 3128013 h 3128013"/>
              <a:gd name="connsiteX3" fmla="*/ 0 w 2476500"/>
              <a:gd name="connsiteY3" fmla="*/ 3128013 h 3128013"/>
              <a:gd name="connsiteX4" fmla="*/ 0 w 2476500"/>
              <a:gd name="connsiteY4" fmla="*/ 0 h 3128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3128013">
                <a:moveTo>
                  <a:pt x="0" y="0"/>
                </a:moveTo>
                <a:lnTo>
                  <a:pt x="2476500" y="0"/>
                </a:lnTo>
                <a:lnTo>
                  <a:pt x="2476500" y="3128013"/>
                </a:lnTo>
                <a:lnTo>
                  <a:pt x="0" y="3128013"/>
                </a:lnTo>
                <a:lnTo>
                  <a:pt x="0" y="0"/>
                </a:lnTo>
                <a:close/>
              </a:path>
            </a:pathLst>
          </a:custGeom>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p:spPr>
        <p:style>
          <a:lnRef idx="1">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2">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1 Project management plan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Schedule management plan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Schedule baseline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Scope baseline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Performance measurement baseline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2 Project documents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Lessons learned register</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Project calendars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Project schedule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Resource calendars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Schedule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3 Work performance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4 Organizational process assets</a:t>
            </a:r>
            <a:endParaRPr kumimoji="0" lang="en-US" sz="4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endParaRPr>
          </a:p>
        </p:txBody>
      </p:sp>
      <p:sp>
        <p:nvSpPr>
          <p:cNvPr id="17" name="Freeform 16"/>
          <p:cNvSpPr/>
          <p:nvPr/>
        </p:nvSpPr>
        <p:spPr>
          <a:xfrm>
            <a:off x="2715905" y="1384896"/>
            <a:ext cx="7762186" cy="373492"/>
          </a:xfrm>
          <a:custGeom>
            <a:avLst/>
            <a:gdLst>
              <a:gd name="connsiteX0" fmla="*/ 0 w 9921922"/>
              <a:gd name="connsiteY0" fmla="*/ 143523 h 861120"/>
              <a:gd name="connsiteX1" fmla="*/ 143523 w 9921922"/>
              <a:gd name="connsiteY1" fmla="*/ 0 h 861120"/>
              <a:gd name="connsiteX2" fmla="*/ 9778399 w 9921922"/>
              <a:gd name="connsiteY2" fmla="*/ 0 h 861120"/>
              <a:gd name="connsiteX3" fmla="*/ 9921922 w 9921922"/>
              <a:gd name="connsiteY3" fmla="*/ 143523 h 861120"/>
              <a:gd name="connsiteX4" fmla="*/ 9921922 w 9921922"/>
              <a:gd name="connsiteY4" fmla="*/ 717597 h 861120"/>
              <a:gd name="connsiteX5" fmla="*/ 9778399 w 9921922"/>
              <a:gd name="connsiteY5" fmla="*/ 861120 h 861120"/>
              <a:gd name="connsiteX6" fmla="*/ 143523 w 9921922"/>
              <a:gd name="connsiteY6" fmla="*/ 861120 h 861120"/>
              <a:gd name="connsiteX7" fmla="*/ 0 w 9921922"/>
              <a:gd name="connsiteY7" fmla="*/ 717597 h 861120"/>
              <a:gd name="connsiteX8" fmla="*/ 0 w 9921922"/>
              <a:gd name="connsiteY8" fmla="*/ 143523 h 86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1922" h="861120">
                <a:moveTo>
                  <a:pt x="0" y="143523"/>
                </a:moveTo>
                <a:cubicBezTo>
                  <a:pt x="0" y="64257"/>
                  <a:pt x="64257" y="0"/>
                  <a:pt x="143523" y="0"/>
                </a:cubicBezTo>
                <a:lnTo>
                  <a:pt x="9778399" y="0"/>
                </a:lnTo>
                <a:cubicBezTo>
                  <a:pt x="9857665" y="0"/>
                  <a:pt x="9921922" y="64257"/>
                  <a:pt x="9921922" y="143523"/>
                </a:cubicBezTo>
                <a:lnTo>
                  <a:pt x="9921922" y="717597"/>
                </a:lnTo>
                <a:cubicBezTo>
                  <a:pt x="9921922" y="796863"/>
                  <a:pt x="9857665" y="861120"/>
                  <a:pt x="9778399" y="861120"/>
                </a:cubicBezTo>
                <a:lnTo>
                  <a:pt x="143523" y="861120"/>
                </a:lnTo>
                <a:cubicBezTo>
                  <a:pt x="64257" y="861120"/>
                  <a:pt x="0" y="796863"/>
                  <a:pt x="0" y="717597"/>
                </a:cubicBezTo>
                <a:lnTo>
                  <a:pt x="0" y="143523"/>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48716" tIns="148716" rIns="148716" bIns="148716" numCol="1" spcCol="127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tab pos="355600" algn="l"/>
              </a:tabLst>
              <a:defRPr/>
            </a:pPr>
            <a:r>
              <a:rPr kumimoji="0" lang="en-GB" sz="2800" b="1" i="0" u="none" strike="noStrike" kern="1200" cap="none" spc="-5" normalizeH="0" baseline="0" noProof="0" dirty="0">
                <a:ln>
                  <a:noFill/>
                </a:ln>
                <a:solidFill>
                  <a:prstClr val="white"/>
                </a:solidFill>
                <a:effectLst/>
                <a:uLnTx/>
                <a:uFillTx/>
                <a:latin typeface="Calibri" panose="020F0502020204030204" pitchFamily="34" charset="0"/>
                <a:ea typeface="+mn-ea"/>
                <a:cs typeface="Comic Sans MS"/>
              </a:rPr>
              <a:t>3. </a:t>
            </a:r>
            <a:r>
              <a:rPr kumimoji="0" lang="id-ID" sz="2800" b="1" i="0" u="none" strike="noStrike" kern="1200" cap="none" spc="0" normalizeH="0" baseline="0" noProof="0" dirty="0">
                <a:ln>
                  <a:noFill/>
                </a:ln>
                <a:solidFill>
                  <a:prstClr val="white"/>
                </a:solidFill>
                <a:effectLst/>
                <a:uLnTx/>
                <a:uFillTx/>
                <a:latin typeface="Calibri" panose="020F0502020204030204"/>
                <a:ea typeface="+mn-ea"/>
                <a:cs typeface="+mn-cs"/>
              </a:rPr>
              <a:t>Work Performance Data </a:t>
            </a:r>
          </a:p>
        </p:txBody>
      </p:sp>
      <p:sp>
        <p:nvSpPr>
          <p:cNvPr id="2" name="Rectangle 1"/>
          <p:cNvSpPr/>
          <p:nvPr/>
        </p:nvSpPr>
        <p:spPr>
          <a:xfrm>
            <a:off x="2811438" y="3785977"/>
            <a:ext cx="9048465" cy="17543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Aset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proses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organisasi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yang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mempengaruhi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proses control schedule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termasuk</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tetapi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tidak</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terbatas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pada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Kebijakan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prosedur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pedoman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terkait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dengan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jadwal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formal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informal yang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ada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Jadwalkan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alat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kontrol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dan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Metode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pemantauan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pelaporan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yang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akan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digunakan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8" name="Freeform 17"/>
          <p:cNvSpPr/>
          <p:nvPr/>
        </p:nvSpPr>
        <p:spPr>
          <a:xfrm>
            <a:off x="2715905" y="3226466"/>
            <a:ext cx="7762186" cy="373492"/>
          </a:xfrm>
          <a:custGeom>
            <a:avLst/>
            <a:gdLst>
              <a:gd name="connsiteX0" fmla="*/ 0 w 9921922"/>
              <a:gd name="connsiteY0" fmla="*/ 143523 h 861120"/>
              <a:gd name="connsiteX1" fmla="*/ 143523 w 9921922"/>
              <a:gd name="connsiteY1" fmla="*/ 0 h 861120"/>
              <a:gd name="connsiteX2" fmla="*/ 9778399 w 9921922"/>
              <a:gd name="connsiteY2" fmla="*/ 0 h 861120"/>
              <a:gd name="connsiteX3" fmla="*/ 9921922 w 9921922"/>
              <a:gd name="connsiteY3" fmla="*/ 143523 h 861120"/>
              <a:gd name="connsiteX4" fmla="*/ 9921922 w 9921922"/>
              <a:gd name="connsiteY4" fmla="*/ 717597 h 861120"/>
              <a:gd name="connsiteX5" fmla="*/ 9778399 w 9921922"/>
              <a:gd name="connsiteY5" fmla="*/ 861120 h 861120"/>
              <a:gd name="connsiteX6" fmla="*/ 143523 w 9921922"/>
              <a:gd name="connsiteY6" fmla="*/ 861120 h 861120"/>
              <a:gd name="connsiteX7" fmla="*/ 0 w 9921922"/>
              <a:gd name="connsiteY7" fmla="*/ 717597 h 861120"/>
              <a:gd name="connsiteX8" fmla="*/ 0 w 9921922"/>
              <a:gd name="connsiteY8" fmla="*/ 143523 h 86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1922" h="861120">
                <a:moveTo>
                  <a:pt x="0" y="143523"/>
                </a:moveTo>
                <a:cubicBezTo>
                  <a:pt x="0" y="64257"/>
                  <a:pt x="64257" y="0"/>
                  <a:pt x="143523" y="0"/>
                </a:cubicBezTo>
                <a:lnTo>
                  <a:pt x="9778399" y="0"/>
                </a:lnTo>
                <a:cubicBezTo>
                  <a:pt x="9857665" y="0"/>
                  <a:pt x="9921922" y="64257"/>
                  <a:pt x="9921922" y="143523"/>
                </a:cubicBezTo>
                <a:lnTo>
                  <a:pt x="9921922" y="717597"/>
                </a:lnTo>
                <a:cubicBezTo>
                  <a:pt x="9921922" y="796863"/>
                  <a:pt x="9857665" y="861120"/>
                  <a:pt x="9778399" y="861120"/>
                </a:cubicBezTo>
                <a:lnTo>
                  <a:pt x="143523" y="861120"/>
                </a:lnTo>
                <a:cubicBezTo>
                  <a:pt x="64257" y="861120"/>
                  <a:pt x="0" y="796863"/>
                  <a:pt x="0" y="717597"/>
                </a:cubicBezTo>
                <a:lnTo>
                  <a:pt x="0" y="143523"/>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48716" tIns="148716" rIns="148716" bIns="148716" numCol="1" spcCol="127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5" normalizeH="0" baseline="0" noProof="0" dirty="0">
                <a:ln>
                  <a:noFill/>
                </a:ln>
                <a:solidFill>
                  <a:prstClr val="white"/>
                </a:solidFill>
                <a:effectLst/>
                <a:uLnTx/>
                <a:uFillTx/>
                <a:latin typeface="Calibri" panose="020F0502020204030204" pitchFamily="34" charset="0"/>
                <a:ea typeface="+mn-ea"/>
                <a:cs typeface="Comic Sans MS"/>
              </a:rPr>
              <a:t>4. </a:t>
            </a:r>
            <a:r>
              <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rPr>
              <a:t>Organizational process assets</a:t>
            </a:r>
          </a:p>
        </p:txBody>
      </p:sp>
    </p:spTree>
    <p:extLst>
      <p:ext uri="{BB962C8B-B14F-4D97-AF65-F5344CB8AC3E}">
        <p14:creationId xmlns:p14="http://schemas.microsoft.com/office/powerpoint/2010/main" val="181459413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ＭＳ Ｐゴシック" charset="0"/>
              </a:rPr>
              <a:t>Control Schedule : </a:t>
            </a:r>
            <a:r>
              <a:rPr kumimoji="0" lang="en-US" sz="36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Calibri Light" panose="020F0302020204030204"/>
                <a:ea typeface="ＭＳ Ｐゴシック" charset="0"/>
              </a:rPr>
              <a:t>Tools &amp; Techniques</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3" name="Freeform 2"/>
          <p:cNvSpPr/>
          <p:nvPr/>
        </p:nvSpPr>
        <p:spPr>
          <a:xfrm>
            <a:off x="2848195" y="879076"/>
            <a:ext cx="8690159" cy="673920"/>
          </a:xfrm>
          <a:custGeom>
            <a:avLst/>
            <a:gdLst>
              <a:gd name="connsiteX0" fmla="*/ 0 w 8690159"/>
              <a:gd name="connsiteY0" fmla="*/ 112322 h 673920"/>
              <a:gd name="connsiteX1" fmla="*/ 112322 w 8690159"/>
              <a:gd name="connsiteY1" fmla="*/ 0 h 673920"/>
              <a:gd name="connsiteX2" fmla="*/ 8577837 w 8690159"/>
              <a:gd name="connsiteY2" fmla="*/ 0 h 673920"/>
              <a:gd name="connsiteX3" fmla="*/ 8690159 w 8690159"/>
              <a:gd name="connsiteY3" fmla="*/ 112322 h 673920"/>
              <a:gd name="connsiteX4" fmla="*/ 8690159 w 8690159"/>
              <a:gd name="connsiteY4" fmla="*/ 561598 h 673920"/>
              <a:gd name="connsiteX5" fmla="*/ 8577837 w 8690159"/>
              <a:gd name="connsiteY5" fmla="*/ 673920 h 673920"/>
              <a:gd name="connsiteX6" fmla="*/ 112322 w 8690159"/>
              <a:gd name="connsiteY6" fmla="*/ 673920 h 673920"/>
              <a:gd name="connsiteX7" fmla="*/ 0 w 8690159"/>
              <a:gd name="connsiteY7" fmla="*/ 561598 h 673920"/>
              <a:gd name="connsiteX8" fmla="*/ 0 w 8690159"/>
              <a:gd name="connsiteY8" fmla="*/ 112322 h 67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90159" h="673920">
                <a:moveTo>
                  <a:pt x="0" y="112322"/>
                </a:moveTo>
                <a:cubicBezTo>
                  <a:pt x="0" y="50288"/>
                  <a:pt x="50288" y="0"/>
                  <a:pt x="112322" y="0"/>
                </a:cubicBezTo>
                <a:lnTo>
                  <a:pt x="8577837" y="0"/>
                </a:lnTo>
                <a:cubicBezTo>
                  <a:pt x="8639871" y="0"/>
                  <a:pt x="8690159" y="50288"/>
                  <a:pt x="8690159" y="112322"/>
                </a:cubicBezTo>
                <a:lnTo>
                  <a:pt x="8690159" y="561598"/>
                </a:lnTo>
                <a:cubicBezTo>
                  <a:pt x="8690159" y="623632"/>
                  <a:pt x="8639871" y="673920"/>
                  <a:pt x="8577837" y="673920"/>
                </a:cubicBezTo>
                <a:lnTo>
                  <a:pt x="112322" y="673920"/>
                </a:lnTo>
                <a:cubicBezTo>
                  <a:pt x="50288" y="673920"/>
                  <a:pt x="0" y="623632"/>
                  <a:pt x="0" y="561598"/>
                </a:cubicBezTo>
                <a:lnTo>
                  <a:pt x="0" y="112322"/>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39578" tIns="139578" rIns="139578" bIns="139578" numCol="1" spcCol="1270" anchor="ctr" anchorCtr="0">
            <a:noAutofit/>
          </a:bodyPr>
          <a:lstStyle/>
          <a:p>
            <a:pPr marL="82550" marR="0" lvl="0" indent="-82550" algn="l" defTabSz="1244600"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1. Data Analysis</a:t>
            </a: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sp>
        <p:nvSpPr>
          <p:cNvPr id="4" name="Freeform 3"/>
          <p:cNvSpPr/>
          <p:nvPr/>
        </p:nvSpPr>
        <p:spPr>
          <a:xfrm>
            <a:off x="2848195" y="1588392"/>
            <a:ext cx="8690159" cy="4935237"/>
          </a:xfrm>
          <a:custGeom>
            <a:avLst/>
            <a:gdLst>
              <a:gd name="connsiteX0" fmla="*/ 0 w 8690159"/>
              <a:gd name="connsiteY0" fmla="*/ 0 h 2434320"/>
              <a:gd name="connsiteX1" fmla="*/ 8690159 w 8690159"/>
              <a:gd name="connsiteY1" fmla="*/ 0 h 2434320"/>
              <a:gd name="connsiteX2" fmla="*/ 8690159 w 8690159"/>
              <a:gd name="connsiteY2" fmla="*/ 2434320 h 2434320"/>
              <a:gd name="connsiteX3" fmla="*/ 0 w 8690159"/>
              <a:gd name="connsiteY3" fmla="*/ 2434320 h 2434320"/>
              <a:gd name="connsiteX4" fmla="*/ 0 w 8690159"/>
              <a:gd name="connsiteY4" fmla="*/ 0 h 243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0159" h="2434320">
                <a:moveTo>
                  <a:pt x="0" y="0"/>
                </a:moveTo>
                <a:lnTo>
                  <a:pt x="8690159" y="0"/>
                </a:lnTo>
                <a:lnTo>
                  <a:pt x="8690159" y="2434320"/>
                </a:lnTo>
                <a:lnTo>
                  <a:pt x="0" y="2434320"/>
                </a:lnTo>
                <a:lnTo>
                  <a:pt x="0" y="0"/>
                </a:lnTo>
                <a:close/>
              </a:path>
            </a:pathLst>
          </a:custGeom>
        </p:spPr>
        <p:style>
          <a:lnRef idx="1">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5913" tIns="30480" rIns="170688" bIns="30480" numCol="1" spcCol="1270" anchor="t" anchorCtr="0">
            <a:noAutofit/>
          </a:bodyPr>
          <a:lstStyle/>
          <a:p>
            <a:pPr marL="0" marR="0" lvl="1" indent="0" algn="l" defTabSz="844550" rtl="0" eaLnBrk="1" fontAlgn="auto" latinLnBrk="0" hangingPunct="1">
              <a:lnSpc>
                <a:spcPct val="90000"/>
              </a:lnSpc>
              <a:spcBef>
                <a:spcPct val="0"/>
              </a:spcBef>
              <a:spcAft>
                <a:spcPct val="20000"/>
              </a:spcAft>
              <a:buClrTx/>
              <a:buSzTx/>
              <a:buFontTx/>
              <a:buNone/>
              <a:tabLst/>
              <a:defRPr/>
            </a:pPr>
            <a:r>
              <a:rPr kumimoji="0" lang="en-US" sz="2000" b="1"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Earned value analysis</a:t>
            </a:r>
          </a:p>
          <a:p>
            <a:pPr marL="0" marR="0" lvl="1" indent="0" algn="l" defTabSz="844550" rtl="0" eaLnBrk="1" fontAlgn="auto" latinLnBrk="0" hangingPunct="1">
              <a:lnSpc>
                <a:spcPct val="90000"/>
              </a:lnSpc>
              <a:spcBef>
                <a:spcPct val="0"/>
              </a:spcBef>
              <a:spcAft>
                <a:spcPct val="2000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Schedule performance measurements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seperti</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schedule variance (SV)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dan</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schedule performance index (SPI)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digunakan</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untuk</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menilai</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besarnya</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variasi</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real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dengan</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baseline.</a:t>
            </a:r>
          </a:p>
          <a:p>
            <a:pPr marL="0" marR="0" lvl="1" indent="0" algn="l" defTabSz="844550" rtl="0" eaLnBrk="1" fontAlgn="auto" latinLnBrk="0" hangingPunct="1">
              <a:lnSpc>
                <a:spcPct val="90000"/>
              </a:lnSpc>
              <a:spcBef>
                <a:spcPct val="0"/>
              </a:spcBef>
              <a:spcAft>
                <a:spcPct val="20000"/>
              </a:spcAft>
              <a:buClrTx/>
              <a:buSzTx/>
              <a:buFontTx/>
              <a:buNone/>
              <a:tabLst/>
              <a:defRPr/>
            </a:pPr>
            <a:endParaRPr kumimoji="0" lang="en-US" sz="19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1" indent="0" algn="l" defTabSz="844550" rtl="0" eaLnBrk="1" fontAlgn="auto" latinLnBrk="0" hangingPunct="1">
              <a:lnSpc>
                <a:spcPct val="90000"/>
              </a:lnSpc>
              <a:spcBef>
                <a:spcPct val="0"/>
              </a:spcBef>
              <a:spcAft>
                <a:spcPct val="20000"/>
              </a:spcAft>
              <a:buClrTx/>
              <a:buSzTx/>
              <a:buFontTx/>
              <a:buNone/>
              <a:tabLst/>
              <a:defRPr/>
            </a:pPr>
            <a:r>
              <a:rPr kumimoji="0" lang="en-US" sz="2000" b="1"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Iteration burndown chart</a:t>
            </a:r>
          </a:p>
          <a:p>
            <a:pPr marL="0" marR="0" lvl="1" indent="0" algn="just" defTabSz="844550" rtl="0" eaLnBrk="1" fontAlgn="auto" latinLnBrk="0" hangingPunct="1">
              <a:lnSpc>
                <a:spcPct val="90000"/>
              </a:lnSpc>
              <a:spcBef>
                <a:spcPct val="0"/>
              </a:spcBef>
              <a:spcAft>
                <a:spcPct val="20000"/>
              </a:spcAft>
              <a:buClrTx/>
              <a:buSzTx/>
              <a:buFontTx/>
              <a:buNone/>
              <a:tabLst/>
              <a:defRPr/>
            </a:pP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Bagan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ini</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melacak</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pekerjaan</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yang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masih</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harus</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diselesaikan</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dalam</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tumpukan</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iterasi</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Bagan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ini</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digunakan</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untuk</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menganalisis</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varian</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sehubungan</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atara</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pekerjaan</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yang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direncanakan</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/forecast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dibanding</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pekerjaan</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yang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sudah</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di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laksanakan</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Garis</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tren</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forecast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dapat</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digunakan</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untuk</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memprediksi</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kemungkinan</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varians</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pada</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penyelesaian</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iterasi</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dan</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mengambil</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tindakan</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yang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sesuai</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selama</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iterasi</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Garis</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tren</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perkiraan</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dapat</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digunakan</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untuk</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memprediksi</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kemungkinan</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varians</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pada</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penyelesaian</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iterasi</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dan</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mengambil</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tindakan</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yang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sesuai</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selama</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iterasi</a:t>
            </a:r>
            <a:endPar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endParaRPr>
          </a:p>
        </p:txBody>
      </p:sp>
      <p:sp>
        <p:nvSpPr>
          <p:cNvPr id="7" name="Freeform 6"/>
          <p:cNvSpPr/>
          <p:nvPr/>
        </p:nvSpPr>
        <p:spPr>
          <a:xfrm>
            <a:off x="210232" y="879076"/>
            <a:ext cx="2476500" cy="489600"/>
          </a:xfrm>
          <a:custGeom>
            <a:avLst/>
            <a:gdLst>
              <a:gd name="connsiteX0" fmla="*/ 0 w 2476500"/>
              <a:gd name="connsiteY0" fmla="*/ 0 h 489600"/>
              <a:gd name="connsiteX1" fmla="*/ 2476500 w 2476500"/>
              <a:gd name="connsiteY1" fmla="*/ 0 h 489600"/>
              <a:gd name="connsiteX2" fmla="*/ 2476500 w 2476500"/>
              <a:gd name="connsiteY2" fmla="*/ 489600 h 489600"/>
              <a:gd name="connsiteX3" fmla="*/ 0 w 2476500"/>
              <a:gd name="connsiteY3" fmla="*/ 489600 h 489600"/>
              <a:gd name="connsiteX4" fmla="*/ 0 w 2476500"/>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489600">
                <a:moveTo>
                  <a:pt x="0" y="0"/>
                </a:moveTo>
                <a:lnTo>
                  <a:pt x="2476500" y="0"/>
                </a:lnTo>
                <a:lnTo>
                  <a:pt x="2476500" y="489600"/>
                </a:lnTo>
                <a:lnTo>
                  <a:pt x="0" y="489600"/>
                </a:lnTo>
                <a:lnTo>
                  <a:pt x="0" y="0"/>
                </a:lnTo>
                <a:close/>
              </a:path>
            </a:pathLst>
          </a:custGeom>
          <a:scene3d>
            <a:camera prst="orthographicFront"/>
            <a:lightRig rig="threePt" dir="t">
              <a:rot lat="0" lon="0" rev="7500000"/>
            </a:lightRig>
          </a:scene3d>
          <a:sp3d prstMaterial="plastic">
            <a:bevelT w="127000" h="25400" prst="relaxedInset"/>
          </a:sp3d>
        </p:spPr>
        <p:style>
          <a:lnRef idx="0">
            <a:schemeClr val="accent4">
              <a:hueOff val="5197846"/>
              <a:satOff val="-23984"/>
              <a:lumOff val="883"/>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120904" tIns="69088" rIns="120904" bIns="69088"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Calibri" panose="020F0502020204030204"/>
                <a:ea typeface="+mn-ea"/>
                <a:cs typeface="+mn-cs"/>
              </a:rPr>
              <a:t>Tools &amp; Techniques</a:t>
            </a:r>
          </a:p>
        </p:txBody>
      </p:sp>
      <p:sp>
        <p:nvSpPr>
          <p:cNvPr id="8" name="Freeform 7"/>
          <p:cNvSpPr/>
          <p:nvPr/>
        </p:nvSpPr>
        <p:spPr>
          <a:xfrm>
            <a:off x="210232" y="1368676"/>
            <a:ext cx="2476500" cy="4793773"/>
          </a:xfrm>
          <a:custGeom>
            <a:avLst/>
            <a:gdLst>
              <a:gd name="connsiteX0" fmla="*/ 0 w 2476500"/>
              <a:gd name="connsiteY0" fmla="*/ 0 h 3128013"/>
              <a:gd name="connsiteX1" fmla="*/ 2476500 w 2476500"/>
              <a:gd name="connsiteY1" fmla="*/ 0 h 3128013"/>
              <a:gd name="connsiteX2" fmla="*/ 2476500 w 2476500"/>
              <a:gd name="connsiteY2" fmla="*/ 3128013 h 3128013"/>
              <a:gd name="connsiteX3" fmla="*/ 0 w 2476500"/>
              <a:gd name="connsiteY3" fmla="*/ 3128013 h 3128013"/>
              <a:gd name="connsiteX4" fmla="*/ 0 w 2476500"/>
              <a:gd name="connsiteY4" fmla="*/ 0 h 3128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3128013">
                <a:moveTo>
                  <a:pt x="0" y="0"/>
                </a:moveTo>
                <a:lnTo>
                  <a:pt x="2476500" y="0"/>
                </a:lnTo>
                <a:lnTo>
                  <a:pt x="2476500" y="3128013"/>
                </a:lnTo>
                <a:lnTo>
                  <a:pt x="0" y="3128013"/>
                </a:lnTo>
                <a:lnTo>
                  <a:pt x="0" y="0"/>
                </a:lnTo>
                <a:close/>
              </a:path>
            </a:pathLst>
          </a:custGeom>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p:spPr>
        <p:style>
          <a:lnRef idx="1">
            <a:schemeClr val="accent4">
              <a:tint val="40000"/>
              <a:alpha val="90000"/>
              <a:hueOff val="5756959"/>
              <a:satOff val="-30630"/>
              <a:lumOff val="-1745"/>
              <a:alphaOff val="0"/>
            </a:schemeClr>
          </a:lnRef>
          <a:fillRef idx="1">
            <a:schemeClr val="accent4">
              <a:tint val="40000"/>
              <a:alpha val="90000"/>
              <a:hueOff val="5756959"/>
              <a:satOff val="-30630"/>
              <a:lumOff val="-1745"/>
              <a:alphaOff val="0"/>
            </a:schemeClr>
          </a:fillRef>
          <a:effectRef idx="2">
            <a:schemeClr val="accent4">
              <a:tint val="40000"/>
              <a:alpha val="90000"/>
              <a:hueOff val="5756959"/>
              <a:satOff val="-30630"/>
              <a:lumOff val="-1745"/>
              <a:alphaOff val="0"/>
            </a:schemeClr>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1 Data analysis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Earned value analysis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Iteration burndown chart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Performance reviews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Trend analysis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Variance analysis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What-if scenario analysis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2 Critical path method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3 Project management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information system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4 Resource optimization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5 Leads and lags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6 Schedule compression</a:t>
            </a:r>
          </a:p>
        </p:txBody>
      </p:sp>
    </p:spTree>
    <p:extLst>
      <p:ext uri="{BB962C8B-B14F-4D97-AF65-F5344CB8AC3E}">
        <p14:creationId xmlns:p14="http://schemas.microsoft.com/office/powerpoint/2010/main" val="333282910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49544" y="2151923"/>
            <a:ext cx="7882314" cy="4572272"/>
          </a:xfrm>
          <a:prstGeom prst="rect">
            <a:avLst/>
          </a:prstGeom>
        </p:spPr>
      </p:pic>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ＭＳ Ｐゴシック" charset="0"/>
              </a:rPr>
              <a:t>Control Schedule : </a:t>
            </a:r>
            <a:r>
              <a:rPr kumimoji="0" lang="en-US" sz="36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Calibri Light" panose="020F0302020204030204"/>
                <a:ea typeface="ＭＳ Ｐゴシック" charset="0"/>
              </a:rPr>
              <a:t>Tools &amp; Techniques</a:t>
            </a:r>
          </a:p>
        </p:txBody>
      </p:sp>
      <p:pic>
        <p:nvPicPr>
          <p:cNvPr id="13" name="Picture 12"/>
          <p:cNvPicPr/>
          <p:nvPr/>
        </p:nvPicPr>
        <p:blipFill>
          <a:blip r:embed="rId3" cstate="print"/>
          <a:srcRect/>
          <a:stretch>
            <a:fillRect/>
          </a:stretch>
        </p:blipFill>
        <p:spPr bwMode="auto">
          <a:xfrm>
            <a:off x="10754436" y="75561"/>
            <a:ext cx="1300214" cy="1193681"/>
          </a:xfrm>
          <a:prstGeom prst="rect">
            <a:avLst/>
          </a:prstGeom>
          <a:noFill/>
          <a:ln w="9525">
            <a:noFill/>
            <a:miter lim="800000"/>
            <a:headEnd/>
            <a:tailEnd/>
          </a:ln>
        </p:spPr>
      </p:pic>
      <p:sp>
        <p:nvSpPr>
          <p:cNvPr id="3" name="Freeform 2"/>
          <p:cNvSpPr/>
          <p:nvPr/>
        </p:nvSpPr>
        <p:spPr>
          <a:xfrm>
            <a:off x="2848195" y="879076"/>
            <a:ext cx="8690159" cy="489600"/>
          </a:xfrm>
          <a:custGeom>
            <a:avLst/>
            <a:gdLst>
              <a:gd name="connsiteX0" fmla="*/ 0 w 8690159"/>
              <a:gd name="connsiteY0" fmla="*/ 112322 h 673920"/>
              <a:gd name="connsiteX1" fmla="*/ 112322 w 8690159"/>
              <a:gd name="connsiteY1" fmla="*/ 0 h 673920"/>
              <a:gd name="connsiteX2" fmla="*/ 8577837 w 8690159"/>
              <a:gd name="connsiteY2" fmla="*/ 0 h 673920"/>
              <a:gd name="connsiteX3" fmla="*/ 8690159 w 8690159"/>
              <a:gd name="connsiteY3" fmla="*/ 112322 h 673920"/>
              <a:gd name="connsiteX4" fmla="*/ 8690159 w 8690159"/>
              <a:gd name="connsiteY4" fmla="*/ 561598 h 673920"/>
              <a:gd name="connsiteX5" fmla="*/ 8577837 w 8690159"/>
              <a:gd name="connsiteY5" fmla="*/ 673920 h 673920"/>
              <a:gd name="connsiteX6" fmla="*/ 112322 w 8690159"/>
              <a:gd name="connsiteY6" fmla="*/ 673920 h 673920"/>
              <a:gd name="connsiteX7" fmla="*/ 0 w 8690159"/>
              <a:gd name="connsiteY7" fmla="*/ 561598 h 673920"/>
              <a:gd name="connsiteX8" fmla="*/ 0 w 8690159"/>
              <a:gd name="connsiteY8" fmla="*/ 112322 h 67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90159" h="673920">
                <a:moveTo>
                  <a:pt x="0" y="112322"/>
                </a:moveTo>
                <a:cubicBezTo>
                  <a:pt x="0" y="50288"/>
                  <a:pt x="50288" y="0"/>
                  <a:pt x="112322" y="0"/>
                </a:cubicBezTo>
                <a:lnTo>
                  <a:pt x="8577837" y="0"/>
                </a:lnTo>
                <a:cubicBezTo>
                  <a:pt x="8639871" y="0"/>
                  <a:pt x="8690159" y="50288"/>
                  <a:pt x="8690159" y="112322"/>
                </a:cubicBezTo>
                <a:lnTo>
                  <a:pt x="8690159" y="561598"/>
                </a:lnTo>
                <a:cubicBezTo>
                  <a:pt x="8690159" y="623632"/>
                  <a:pt x="8639871" y="673920"/>
                  <a:pt x="8577837" y="673920"/>
                </a:cubicBezTo>
                <a:lnTo>
                  <a:pt x="112322" y="673920"/>
                </a:lnTo>
                <a:cubicBezTo>
                  <a:pt x="50288" y="673920"/>
                  <a:pt x="0" y="623632"/>
                  <a:pt x="0" y="561598"/>
                </a:cubicBezTo>
                <a:lnTo>
                  <a:pt x="0" y="112322"/>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39578" tIns="139578" rIns="139578" bIns="139578" numCol="1" spcCol="1270" anchor="ctr" anchorCtr="0">
            <a:noAutofit/>
          </a:bodyPr>
          <a:lstStyle/>
          <a:p>
            <a:pPr marL="82550" marR="0" lvl="0" indent="-82550" algn="l" defTabSz="1244600"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1. Data Analysis</a:t>
            </a: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sp>
        <p:nvSpPr>
          <p:cNvPr id="4" name="Freeform 3"/>
          <p:cNvSpPr/>
          <p:nvPr/>
        </p:nvSpPr>
        <p:spPr>
          <a:xfrm>
            <a:off x="2848195" y="1588392"/>
            <a:ext cx="8690159" cy="5030771"/>
          </a:xfrm>
          <a:custGeom>
            <a:avLst/>
            <a:gdLst>
              <a:gd name="connsiteX0" fmla="*/ 0 w 8690159"/>
              <a:gd name="connsiteY0" fmla="*/ 0 h 2434320"/>
              <a:gd name="connsiteX1" fmla="*/ 8690159 w 8690159"/>
              <a:gd name="connsiteY1" fmla="*/ 0 h 2434320"/>
              <a:gd name="connsiteX2" fmla="*/ 8690159 w 8690159"/>
              <a:gd name="connsiteY2" fmla="*/ 2434320 h 2434320"/>
              <a:gd name="connsiteX3" fmla="*/ 0 w 8690159"/>
              <a:gd name="connsiteY3" fmla="*/ 2434320 h 2434320"/>
              <a:gd name="connsiteX4" fmla="*/ 0 w 8690159"/>
              <a:gd name="connsiteY4" fmla="*/ 0 h 243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0159" h="2434320">
                <a:moveTo>
                  <a:pt x="0" y="0"/>
                </a:moveTo>
                <a:lnTo>
                  <a:pt x="8690159" y="0"/>
                </a:lnTo>
                <a:lnTo>
                  <a:pt x="8690159" y="2434320"/>
                </a:lnTo>
                <a:lnTo>
                  <a:pt x="0" y="2434320"/>
                </a:lnTo>
                <a:lnTo>
                  <a:pt x="0" y="0"/>
                </a:lnTo>
                <a:close/>
              </a:path>
            </a:pathLst>
          </a:custGeom>
        </p:spPr>
        <p:style>
          <a:lnRef idx="1">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5913" tIns="30480" rIns="170688" bIns="30480" numCol="1" spcCol="1270" anchor="t" anchorCtr="0">
            <a:noAutofit/>
          </a:bodyPr>
          <a:lstStyle/>
          <a:p>
            <a:pPr marL="0" marR="0" lvl="1" indent="0" algn="l" defTabSz="844550" rtl="0" eaLnBrk="1" fontAlgn="auto" latinLnBrk="0" hangingPunct="1">
              <a:lnSpc>
                <a:spcPct val="90000"/>
              </a:lnSpc>
              <a:spcBef>
                <a:spcPct val="0"/>
              </a:spcBef>
              <a:spcAft>
                <a:spcPct val="20000"/>
              </a:spcAft>
              <a:buClrTx/>
              <a:buSzTx/>
              <a:buFontTx/>
              <a:buNone/>
              <a:tabLst/>
              <a:defRPr/>
            </a:pPr>
            <a:r>
              <a:rPr kumimoji="0" lang="en-US" sz="2000" b="1"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Iteration burndown chart</a:t>
            </a:r>
          </a:p>
          <a:p>
            <a:pPr marL="0" marR="0" lvl="1" indent="0" algn="l" defTabSz="844550" rtl="0" eaLnBrk="1" fontAlgn="auto" latinLnBrk="0" hangingPunct="1">
              <a:lnSpc>
                <a:spcPct val="90000"/>
              </a:lnSpc>
              <a:spcBef>
                <a:spcPct val="0"/>
              </a:spcBef>
              <a:spcAft>
                <a:spcPct val="20000"/>
              </a:spcAft>
              <a:buClrTx/>
              <a:buSzTx/>
              <a:buFontTx/>
              <a:buNone/>
              <a:tabLst/>
              <a:defRPr/>
            </a:pP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Contoh</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bagan</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1" indent="0" algn="l" defTabSz="844550" rtl="0" eaLnBrk="1" fontAlgn="auto" latinLnBrk="0" hangingPunct="1">
              <a:lnSpc>
                <a:spcPct val="90000"/>
              </a:lnSpc>
              <a:spcBef>
                <a:spcPct val="0"/>
              </a:spcBef>
              <a:spcAft>
                <a:spcPct val="20000"/>
              </a:spcAft>
              <a:buClrTx/>
              <a:buSzTx/>
              <a:buFontTx/>
              <a:buNone/>
              <a:tabLst/>
              <a:defRPr/>
            </a:pP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1" indent="0" algn="l" defTabSz="844550" rtl="0" eaLnBrk="1" fontAlgn="auto" latinLnBrk="0" hangingPunct="1">
              <a:lnSpc>
                <a:spcPct val="90000"/>
              </a:lnSpc>
              <a:spcBef>
                <a:spcPct val="0"/>
              </a:spcBef>
              <a:spcAft>
                <a:spcPct val="20000"/>
              </a:spcAft>
              <a:buClrTx/>
              <a:buSzTx/>
              <a:buFontTx/>
              <a:buNone/>
              <a:tabLst/>
              <a:defRPr/>
            </a:pPr>
            <a:endParaRPr kumimoji="0" lang="en-US" sz="19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6"/>
          <p:cNvSpPr/>
          <p:nvPr/>
        </p:nvSpPr>
        <p:spPr>
          <a:xfrm>
            <a:off x="210232" y="879076"/>
            <a:ext cx="2476500" cy="489600"/>
          </a:xfrm>
          <a:custGeom>
            <a:avLst/>
            <a:gdLst>
              <a:gd name="connsiteX0" fmla="*/ 0 w 2476500"/>
              <a:gd name="connsiteY0" fmla="*/ 0 h 489600"/>
              <a:gd name="connsiteX1" fmla="*/ 2476500 w 2476500"/>
              <a:gd name="connsiteY1" fmla="*/ 0 h 489600"/>
              <a:gd name="connsiteX2" fmla="*/ 2476500 w 2476500"/>
              <a:gd name="connsiteY2" fmla="*/ 489600 h 489600"/>
              <a:gd name="connsiteX3" fmla="*/ 0 w 2476500"/>
              <a:gd name="connsiteY3" fmla="*/ 489600 h 489600"/>
              <a:gd name="connsiteX4" fmla="*/ 0 w 2476500"/>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489600">
                <a:moveTo>
                  <a:pt x="0" y="0"/>
                </a:moveTo>
                <a:lnTo>
                  <a:pt x="2476500" y="0"/>
                </a:lnTo>
                <a:lnTo>
                  <a:pt x="2476500" y="489600"/>
                </a:lnTo>
                <a:lnTo>
                  <a:pt x="0" y="489600"/>
                </a:lnTo>
                <a:lnTo>
                  <a:pt x="0" y="0"/>
                </a:lnTo>
                <a:close/>
              </a:path>
            </a:pathLst>
          </a:custGeom>
          <a:scene3d>
            <a:camera prst="orthographicFront"/>
            <a:lightRig rig="threePt" dir="t">
              <a:rot lat="0" lon="0" rev="7500000"/>
            </a:lightRig>
          </a:scene3d>
          <a:sp3d prstMaterial="plastic">
            <a:bevelT w="127000" h="25400" prst="relaxedInset"/>
          </a:sp3d>
        </p:spPr>
        <p:style>
          <a:lnRef idx="0">
            <a:schemeClr val="accent4">
              <a:hueOff val="5197846"/>
              <a:satOff val="-23984"/>
              <a:lumOff val="883"/>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120904" tIns="69088" rIns="120904" bIns="69088"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Calibri" panose="020F0502020204030204"/>
                <a:ea typeface="+mn-ea"/>
                <a:cs typeface="+mn-cs"/>
              </a:rPr>
              <a:t>Tools &amp; Techniques</a:t>
            </a:r>
          </a:p>
        </p:txBody>
      </p:sp>
      <p:sp>
        <p:nvSpPr>
          <p:cNvPr id="8" name="Freeform 7"/>
          <p:cNvSpPr/>
          <p:nvPr/>
        </p:nvSpPr>
        <p:spPr>
          <a:xfrm>
            <a:off x="210232" y="1368676"/>
            <a:ext cx="2476500" cy="4793773"/>
          </a:xfrm>
          <a:custGeom>
            <a:avLst/>
            <a:gdLst>
              <a:gd name="connsiteX0" fmla="*/ 0 w 2476500"/>
              <a:gd name="connsiteY0" fmla="*/ 0 h 3128013"/>
              <a:gd name="connsiteX1" fmla="*/ 2476500 w 2476500"/>
              <a:gd name="connsiteY1" fmla="*/ 0 h 3128013"/>
              <a:gd name="connsiteX2" fmla="*/ 2476500 w 2476500"/>
              <a:gd name="connsiteY2" fmla="*/ 3128013 h 3128013"/>
              <a:gd name="connsiteX3" fmla="*/ 0 w 2476500"/>
              <a:gd name="connsiteY3" fmla="*/ 3128013 h 3128013"/>
              <a:gd name="connsiteX4" fmla="*/ 0 w 2476500"/>
              <a:gd name="connsiteY4" fmla="*/ 0 h 3128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3128013">
                <a:moveTo>
                  <a:pt x="0" y="0"/>
                </a:moveTo>
                <a:lnTo>
                  <a:pt x="2476500" y="0"/>
                </a:lnTo>
                <a:lnTo>
                  <a:pt x="2476500" y="3128013"/>
                </a:lnTo>
                <a:lnTo>
                  <a:pt x="0" y="3128013"/>
                </a:lnTo>
                <a:lnTo>
                  <a:pt x="0" y="0"/>
                </a:lnTo>
                <a:close/>
              </a:path>
            </a:pathLst>
          </a:custGeom>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p:spPr>
        <p:style>
          <a:lnRef idx="1">
            <a:schemeClr val="accent4">
              <a:tint val="40000"/>
              <a:alpha val="90000"/>
              <a:hueOff val="5756959"/>
              <a:satOff val="-30630"/>
              <a:lumOff val="-1745"/>
              <a:alphaOff val="0"/>
            </a:schemeClr>
          </a:lnRef>
          <a:fillRef idx="1">
            <a:schemeClr val="accent4">
              <a:tint val="40000"/>
              <a:alpha val="90000"/>
              <a:hueOff val="5756959"/>
              <a:satOff val="-30630"/>
              <a:lumOff val="-1745"/>
              <a:alphaOff val="0"/>
            </a:schemeClr>
          </a:fillRef>
          <a:effectRef idx="2">
            <a:schemeClr val="accent4">
              <a:tint val="40000"/>
              <a:alpha val="90000"/>
              <a:hueOff val="5756959"/>
              <a:satOff val="-30630"/>
              <a:lumOff val="-1745"/>
              <a:alphaOff val="0"/>
            </a:schemeClr>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1 Data analysis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Earned value analysis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Iteration burndown chart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Performance reviews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Trend analysis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Variance analysis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What-if scenario analysis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2 Critical path method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3 Project management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information system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4 Resource optimization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5 Leads and lags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6 Schedule compression</a:t>
            </a:r>
          </a:p>
        </p:txBody>
      </p:sp>
    </p:spTree>
    <p:extLst>
      <p:ext uri="{BB962C8B-B14F-4D97-AF65-F5344CB8AC3E}">
        <p14:creationId xmlns:p14="http://schemas.microsoft.com/office/powerpoint/2010/main" val="2432807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Plan Cost Management: </a:t>
            </a:r>
            <a:r>
              <a:rPr lang="en-US" sz="3600" b="1" dirty="0">
                <a:solidFill>
                  <a:srgbClr val="FF0000"/>
                </a:solidFill>
              </a:rPr>
              <a:t>INPUT</a:t>
            </a:r>
            <a:endParaRPr lang="id-ID" sz="3600" b="1" dirty="0">
              <a:solidFill>
                <a:srgbClr val="FF0000"/>
              </a:solidFill>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grpSp>
        <p:nvGrpSpPr>
          <p:cNvPr id="5" name="Group 4"/>
          <p:cNvGrpSpPr/>
          <p:nvPr/>
        </p:nvGrpSpPr>
        <p:grpSpPr>
          <a:xfrm>
            <a:off x="50639" y="966842"/>
            <a:ext cx="2476500" cy="604800"/>
            <a:chOff x="2540" y="217160"/>
            <a:chExt cx="2476500" cy="604800"/>
          </a:xfrm>
          <a:scene3d>
            <a:camera prst="orthographicFront"/>
            <a:lightRig rig="threePt" dir="t">
              <a:rot lat="0" lon="0" rev="7500000"/>
            </a:lightRig>
          </a:scene3d>
        </p:grpSpPr>
        <p:sp>
          <p:nvSpPr>
            <p:cNvPr id="10" name="Rectangle 9"/>
            <p:cNvSpPr/>
            <p:nvPr/>
          </p:nvSpPr>
          <p:spPr>
            <a:xfrm>
              <a:off x="2540" y="217160"/>
              <a:ext cx="2476500" cy="604800"/>
            </a:xfrm>
            <a:prstGeom prst="rect">
              <a:avLst/>
            </a:prstGeom>
            <a:sp3d prstMaterial="plastic">
              <a:bevelT w="127000" h="25400" prst="relaxedInset"/>
            </a:sp3d>
          </p:spPr>
          <p:style>
            <a:lnRef idx="0">
              <a:schemeClr val="accent4">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11" name="Rectangle 10"/>
            <p:cNvSpPr/>
            <p:nvPr/>
          </p:nvSpPr>
          <p:spPr>
            <a:xfrm>
              <a:off x="2540" y="217160"/>
              <a:ext cx="2476500" cy="60480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49352" tIns="85344" rIns="149352" bIns="85344" numCol="1" spcCol="1270" anchor="ctr" anchorCtr="0">
              <a:noAutofit/>
            </a:bodyPr>
            <a:lstStyle/>
            <a:p>
              <a:pPr lvl="0" algn="ctr" defTabSz="933450">
                <a:lnSpc>
                  <a:spcPct val="90000"/>
                </a:lnSpc>
                <a:spcBef>
                  <a:spcPct val="0"/>
                </a:spcBef>
                <a:spcAft>
                  <a:spcPct val="35000"/>
                </a:spcAft>
              </a:pPr>
              <a:r>
                <a:rPr lang="en-US" sz="2100" kern="1200" dirty="0"/>
                <a:t>Input</a:t>
              </a:r>
            </a:p>
          </p:txBody>
        </p:sp>
      </p:grpSp>
      <p:grpSp>
        <p:nvGrpSpPr>
          <p:cNvPr id="7" name="Group 6"/>
          <p:cNvGrpSpPr/>
          <p:nvPr/>
        </p:nvGrpSpPr>
        <p:grpSpPr>
          <a:xfrm>
            <a:off x="50639" y="1571642"/>
            <a:ext cx="2476500" cy="2824605"/>
            <a:chOff x="2540" y="821960"/>
            <a:chExt cx="2476500" cy="2824605"/>
          </a:xfrm>
          <a:scene3d>
            <a:camera prst="orthographicFront"/>
            <a:lightRig rig="threePt" dir="t">
              <a:rot lat="0" lon="0" rev="7500000"/>
            </a:lightRig>
          </a:scene3d>
        </p:grpSpPr>
        <p:sp>
          <p:nvSpPr>
            <p:cNvPr id="8" name="Rectangle 7"/>
            <p:cNvSpPr/>
            <p:nvPr/>
          </p:nvSpPr>
          <p:spPr>
            <a:xfrm>
              <a:off x="2540" y="821960"/>
              <a:ext cx="2476500" cy="2824605"/>
            </a:xfrm>
            <a:prstGeom prst="rect">
              <a:avLst/>
            </a:prstGeom>
            <a:sp3d extrusionH="190500" prstMaterial="dkEdge">
              <a:bevelT w="120650" h="38100" prst="relaxedInset"/>
              <a:bevelB w="120650" h="57150" prst="relaxedInset"/>
              <a:contourClr>
                <a:schemeClr val="bg1"/>
              </a:contourClr>
            </a:sp3d>
          </p:spPr>
          <p:style>
            <a:lnRef idx="1">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2">
              <a:schemeClr val="accent4">
                <a:tint val="40000"/>
                <a:alpha val="90000"/>
                <a:hueOff val="0"/>
                <a:satOff val="0"/>
                <a:lumOff val="0"/>
                <a:alphaOff val="0"/>
              </a:schemeClr>
            </a:effectRef>
            <a:fontRef idx="minor">
              <a:schemeClr val="dk1">
                <a:hueOff val="0"/>
                <a:satOff val="0"/>
                <a:lumOff val="0"/>
                <a:alphaOff val="0"/>
              </a:schemeClr>
            </a:fontRef>
          </p:style>
        </p:sp>
        <p:sp>
          <p:nvSpPr>
            <p:cNvPr id="9" name="Rectangle 8"/>
            <p:cNvSpPr/>
            <p:nvPr/>
          </p:nvSpPr>
          <p:spPr>
            <a:xfrm>
              <a:off x="2540" y="821960"/>
              <a:ext cx="2476500" cy="282460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a:t>Project management plan</a:t>
              </a:r>
            </a:p>
            <a:p>
              <a:pPr marL="228600" lvl="1" indent="-228600" algn="l" defTabSz="933450">
                <a:lnSpc>
                  <a:spcPct val="90000"/>
                </a:lnSpc>
                <a:spcBef>
                  <a:spcPct val="0"/>
                </a:spcBef>
                <a:spcAft>
                  <a:spcPct val="15000"/>
                </a:spcAft>
                <a:buChar char="••"/>
              </a:pPr>
              <a:r>
                <a:rPr lang="en-US" sz="2100" kern="1200" dirty="0"/>
                <a:t>Project Charter</a:t>
              </a:r>
            </a:p>
            <a:p>
              <a:pPr marL="228600" lvl="1" indent="-228600" algn="l" defTabSz="933450">
                <a:lnSpc>
                  <a:spcPct val="90000"/>
                </a:lnSpc>
                <a:spcBef>
                  <a:spcPct val="0"/>
                </a:spcBef>
                <a:spcAft>
                  <a:spcPct val="15000"/>
                </a:spcAft>
                <a:buChar char="••"/>
              </a:pPr>
              <a:r>
                <a:rPr lang="en-US" sz="2100" kern="1200" dirty="0"/>
                <a:t>Enterprise environmental factors</a:t>
              </a:r>
            </a:p>
            <a:p>
              <a:pPr marL="228600" lvl="1" indent="-228600" algn="l" defTabSz="933450">
                <a:lnSpc>
                  <a:spcPct val="90000"/>
                </a:lnSpc>
                <a:spcBef>
                  <a:spcPct val="0"/>
                </a:spcBef>
                <a:spcAft>
                  <a:spcPct val="15000"/>
                </a:spcAft>
                <a:buChar char="••"/>
              </a:pPr>
              <a:r>
                <a:rPr lang="en-US" sz="2100" kern="1200" dirty="0"/>
                <a:t>Organizational process assets</a:t>
              </a:r>
            </a:p>
          </p:txBody>
        </p:sp>
      </p:grpSp>
      <p:sp>
        <p:nvSpPr>
          <p:cNvPr id="12" name="Content Placeholder 2"/>
          <p:cNvSpPr>
            <a:spLocks noGrp="1"/>
          </p:cNvSpPr>
          <p:nvPr>
            <p:ph idx="1"/>
          </p:nvPr>
        </p:nvSpPr>
        <p:spPr>
          <a:xfrm>
            <a:off x="2830787" y="966842"/>
            <a:ext cx="8878992" cy="5556788"/>
          </a:xfrm>
        </p:spPr>
        <p:txBody>
          <a:bodyPr>
            <a:normAutofit lnSpcReduction="10000"/>
          </a:bodyPr>
          <a:lstStyle/>
          <a:p>
            <a:pPr algn="just"/>
            <a:r>
              <a:rPr lang="id-ID" b="1" dirty="0"/>
              <a:t>Project management plan</a:t>
            </a:r>
            <a:endParaRPr lang="en-US" b="1" dirty="0"/>
          </a:p>
          <a:p>
            <a:pPr marL="205740" lvl="1" indent="0">
              <a:buNone/>
              <a:tabLst>
                <a:tab pos="428625" algn="l"/>
              </a:tabLst>
            </a:pPr>
            <a:r>
              <a:rPr lang="en-US" dirty="0"/>
              <a:t>Info yang </a:t>
            </a:r>
            <a:r>
              <a:rPr lang="en-US" dirty="0" err="1"/>
              <a:t>digunakan</a:t>
            </a:r>
            <a:r>
              <a:rPr lang="en-US" dirty="0"/>
              <a:t> </a:t>
            </a:r>
            <a:r>
              <a:rPr lang="en-US" dirty="0" err="1"/>
              <a:t>untuk</a:t>
            </a:r>
            <a:r>
              <a:rPr lang="en-US" dirty="0"/>
              <a:t> </a:t>
            </a:r>
            <a:r>
              <a:rPr lang="en-US" dirty="0" err="1"/>
              <a:t>mengembangkan</a:t>
            </a:r>
            <a:r>
              <a:rPr lang="en-US" dirty="0"/>
              <a:t> </a:t>
            </a:r>
            <a:r>
              <a:rPr lang="en-US" i="1" dirty="0"/>
              <a:t>cost </a:t>
            </a:r>
            <a:r>
              <a:rPr lang="en-US" dirty="0"/>
              <a:t>management plan ,</a:t>
            </a:r>
            <a:r>
              <a:rPr lang="en-US" dirty="0" err="1"/>
              <a:t>seperti</a:t>
            </a:r>
            <a:r>
              <a:rPr lang="en-US" dirty="0"/>
              <a:t> :</a:t>
            </a:r>
          </a:p>
          <a:p>
            <a:pPr marL="1117997" lvl="1" indent="-257175">
              <a:tabLst>
                <a:tab pos="428625" algn="l"/>
              </a:tabLst>
            </a:pPr>
            <a:r>
              <a:rPr lang="en-US" i="1" dirty="0"/>
              <a:t>Schedule Management Plan</a:t>
            </a:r>
          </a:p>
          <a:p>
            <a:pPr marL="1318022" lvl="2" indent="0" algn="just">
              <a:buNone/>
              <a:tabLst>
                <a:tab pos="428625" algn="l"/>
              </a:tabLst>
            </a:pPr>
            <a:r>
              <a:rPr lang="en-US" i="1" dirty="0" err="1"/>
              <a:t>Menetapkan</a:t>
            </a:r>
            <a:r>
              <a:rPr lang="en-US" i="1" dirty="0"/>
              <a:t> </a:t>
            </a:r>
            <a:r>
              <a:rPr lang="en-US" i="1" dirty="0" err="1"/>
              <a:t>kriteria</a:t>
            </a:r>
            <a:r>
              <a:rPr lang="en-US" i="1" dirty="0"/>
              <a:t> </a:t>
            </a:r>
            <a:r>
              <a:rPr lang="en-US" i="1" dirty="0" err="1"/>
              <a:t>dan</a:t>
            </a:r>
            <a:r>
              <a:rPr lang="en-US" i="1" dirty="0"/>
              <a:t> </a:t>
            </a:r>
            <a:r>
              <a:rPr lang="en-US" i="1" dirty="0" err="1"/>
              <a:t>kegiatan</a:t>
            </a:r>
            <a:r>
              <a:rPr lang="en-US" i="1" dirty="0"/>
              <a:t> </a:t>
            </a:r>
            <a:r>
              <a:rPr lang="en-US" i="1" dirty="0" err="1"/>
              <a:t>untuk</a:t>
            </a:r>
            <a:r>
              <a:rPr lang="en-US" i="1" dirty="0"/>
              <a:t> </a:t>
            </a:r>
            <a:r>
              <a:rPr lang="en-US" i="1" dirty="0" err="1"/>
              <a:t>mengembangkan</a:t>
            </a:r>
            <a:r>
              <a:rPr lang="en-US" i="1" dirty="0"/>
              <a:t>, </a:t>
            </a:r>
            <a:r>
              <a:rPr lang="en-US" i="1" dirty="0" err="1"/>
              <a:t>memantau</a:t>
            </a:r>
            <a:r>
              <a:rPr lang="en-US" i="1" dirty="0"/>
              <a:t>, </a:t>
            </a:r>
            <a:r>
              <a:rPr lang="en-US" i="1" dirty="0" err="1"/>
              <a:t>dan</a:t>
            </a:r>
            <a:r>
              <a:rPr lang="en-US" i="1" dirty="0"/>
              <a:t> </a:t>
            </a:r>
            <a:r>
              <a:rPr lang="en-US" i="1" dirty="0" err="1"/>
              <a:t>mengendalikan</a:t>
            </a:r>
            <a:r>
              <a:rPr lang="en-US" i="1" dirty="0"/>
              <a:t> </a:t>
            </a:r>
            <a:r>
              <a:rPr lang="en-US" i="1" dirty="0" err="1"/>
              <a:t>jadwal</a:t>
            </a:r>
            <a:r>
              <a:rPr lang="en-US" i="1" dirty="0"/>
              <a:t>. Schedule management plan </a:t>
            </a:r>
            <a:r>
              <a:rPr lang="en-US" i="1" dirty="0" err="1"/>
              <a:t>menyediakan</a:t>
            </a:r>
            <a:r>
              <a:rPr lang="en-US" i="1" dirty="0"/>
              <a:t> proses </a:t>
            </a:r>
            <a:r>
              <a:rPr lang="en-US" i="1" dirty="0" err="1"/>
              <a:t>dan</a:t>
            </a:r>
            <a:r>
              <a:rPr lang="en-US" i="1" dirty="0"/>
              <a:t> </a:t>
            </a:r>
            <a:r>
              <a:rPr lang="en-US" i="1" dirty="0" err="1"/>
              <a:t>kontrol</a:t>
            </a:r>
            <a:r>
              <a:rPr lang="en-US" i="1" dirty="0"/>
              <a:t> yang </a:t>
            </a:r>
            <a:r>
              <a:rPr lang="en-US" i="1" dirty="0" err="1"/>
              <a:t>akan</a:t>
            </a:r>
            <a:r>
              <a:rPr lang="en-US" i="1" dirty="0"/>
              <a:t> </a:t>
            </a:r>
            <a:r>
              <a:rPr lang="en-US" i="1" dirty="0" err="1"/>
              <a:t>memengaruhi</a:t>
            </a:r>
            <a:r>
              <a:rPr lang="en-US" i="1" dirty="0"/>
              <a:t> </a:t>
            </a:r>
            <a:r>
              <a:rPr lang="en-US" i="1" dirty="0" err="1"/>
              <a:t>estimasi</a:t>
            </a:r>
            <a:r>
              <a:rPr lang="en-US" i="1" dirty="0"/>
              <a:t> </a:t>
            </a:r>
            <a:r>
              <a:rPr lang="en-US" i="1" dirty="0" err="1"/>
              <a:t>dan</a:t>
            </a:r>
            <a:r>
              <a:rPr lang="en-US" i="1" dirty="0"/>
              <a:t> </a:t>
            </a:r>
            <a:r>
              <a:rPr lang="en-US" i="1" dirty="0" err="1"/>
              <a:t>manajemen</a:t>
            </a:r>
            <a:r>
              <a:rPr lang="en-US" i="1" dirty="0"/>
              <a:t> </a:t>
            </a:r>
            <a:r>
              <a:rPr lang="en-US" i="1" dirty="0" err="1"/>
              <a:t>biaya</a:t>
            </a:r>
            <a:endParaRPr lang="en-US" i="1" dirty="0"/>
          </a:p>
          <a:p>
            <a:pPr marL="1117997" lvl="1" indent="-257175">
              <a:tabLst>
                <a:tab pos="428625" algn="l"/>
              </a:tabLst>
            </a:pPr>
            <a:r>
              <a:rPr lang="en-US" i="1" dirty="0"/>
              <a:t>Risk Management Plan</a:t>
            </a:r>
          </a:p>
          <a:p>
            <a:pPr marL="1318022" lvl="2" indent="0">
              <a:buNone/>
              <a:tabLst>
                <a:tab pos="428625" algn="l"/>
              </a:tabLst>
            </a:pPr>
            <a:r>
              <a:rPr lang="en-US" i="1" dirty="0" err="1"/>
              <a:t>Memberikan</a:t>
            </a:r>
            <a:r>
              <a:rPr lang="en-US" i="1" dirty="0"/>
              <a:t> </a:t>
            </a:r>
            <a:r>
              <a:rPr lang="en-US" i="1" dirty="0" err="1"/>
              <a:t>pendekatan</a:t>
            </a:r>
            <a:r>
              <a:rPr lang="en-US" i="1" dirty="0"/>
              <a:t> </a:t>
            </a:r>
            <a:r>
              <a:rPr lang="en-US" i="1" dirty="0" err="1"/>
              <a:t>untuk</a:t>
            </a:r>
            <a:r>
              <a:rPr lang="en-US" i="1" dirty="0"/>
              <a:t> </a:t>
            </a:r>
            <a:r>
              <a:rPr lang="en-US" i="1" dirty="0" err="1"/>
              <a:t>mengidentifikasi</a:t>
            </a:r>
            <a:r>
              <a:rPr lang="en-US" i="1" dirty="0"/>
              <a:t>, </a:t>
            </a:r>
            <a:r>
              <a:rPr lang="en-US" i="1" dirty="0" err="1"/>
              <a:t>menganalisis</a:t>
            </a:r>
            <a:r>
              <a:rPr lang="en-US" i="1" dirty="0"/>
              <a:t>, </a:t>
            </a:r>
            <a:r>
              <a:rPr lang="en-US" i="1" dirty="0" err="1"/>
              <a:t>dan</a:t>
            </a:r>
            <a:r>
              <a:rPr lang="en-US" i="1" dirty="0"/>
              <a:t> </a:t>
            </a:r>
            <a:r>
              <a:rPr lang="en-US" i="1" dirty="0" err="1"/>
              <a:t>memantau</a:t>
            </a:r>
            <a:r>
              <a:rPr lang="en-US" i="1" dirty="0"/>
              <a:t> </a:t>
            </a:r>
            <a:r>
              <a:rPr lang="en-US" i="1" dirty="0" err="1"/>
              <a:t>risiko</a:t>
            </a:r>
            <a:r>
              <a:rPr lang="en-US" i="1" dirty="0"/>
              <a:t> </a:t>
            </a:r>
            <a:r>
              <a:rPr lang="en-US" i="1" dirty="0" err="1"/>
              <a:t>sertamenyediakan</a:t>
            </a:r>
            <a:r>
              <a:rPr lang="en-US" i="1" dirty="0"/>
              <a:t> proses </a:t>
            </a:r>
            <a:r>
              <a:rPr lang="en-US" i="1" dirty="0" err="1"/>
              <a:t>dan</a:t>
            </a:r>
            <a:r>
              <a:rPr lang="en-US" i="1" dirty="0"/>
              <a:t> </a:t>
            </a:r>
            <a:r>
              <a:rPr lang="en-US" i="1" dirty="0" err="1"/>
              <a:t>kontrol</a:t>
            </a:r>
            <a:r>
              <a:rPr lang="en-US" i="1" dirty="0"/>
              <a:t> yang </a:t>
            </a:r>
            <a:r>
              <a:rPr lang="en-US" i="1" dirty="0" err="1"/>
              <a:t>akan</a:t>
            </a:r>
            <a:r>
              <a:rPr lang="en-US" i="1" dirty="0"/>
              <a:t> </a:t>
            </a:r>
            <a:r>
              <a:rPr lang="en-US" i="1" dirty="0" err="1"/>
              <a:t>berdampak</a:t>
            </a:r>
            <a:r>
              <a:rPr lang="en-US" i="1" dirty="0"/>
              <a:t> </a:t>
            </a:r>
            <a:r>
              <a:rPr lang="en-US" i="1" dirty="0" err="1"/>
              <a:t>pada</a:t>
            </a:r>
            <a:r>
              <a:rPr lang="en-US" i="1" dirty="0"/>
              <a:t> </a:t>
            </a:r>
            <a:r>
              <a:rPr lang="en-US" i="1" dirty="0" err="1"/>
              <a:t>estimasi</a:t>
            </a:r>
            <a:r>
              <a:rPr lang="en-US" i="1" dirty="0"/>
              <a:t> </a:t>
            </a:r>
            <a:r>
              <a:rPr lang="en-US" i="1" dirty="0" err="1"/>
              <a:t>biaya</a:t>
            </a:r>
            <a:r>
              <a:rPr lang="en-US" i="1" dirty="0"/>
              <a:t> </a:t>
            </a:r>
            <a:r>
              <a:rPr lang="en-US" i="1" dirty="0" err="1"/>
              <a:t>dan</a:t>
            </a:r>
            <a:r>
              <a:rPr lang="en-US" i="1" dirty="0"/>
              <a:t> </a:t>
            </a:r>
            <a:r>
              <a:rPr lang="en-US" i="1" dirty="0" err="1"/>
              <a:t>manajemen</a:t>
            </a:r>
            <a:r>
              <a:rPr lang="en-US" i="1" dirty="0"/>
              <a:t>.</a:t>
            </a:r>
          </a:p>
          <a:p>
            <a:pPr algn="just"/>
            <a:r>
              <a:rPr lang="id-ID" b="1" dirty="0"/>
              <a:t>Project Charter</a:t>
            </a:r>
          </a:p>
          <a:p>
            <a:pPr marL="0" indent="-251460">
              <a:buNone/>
              <a:tabLst>
                <a:tab pos="428625" algn="l"/>
              </a:tabLst>
            </a:pPr>
            <a:r>
              <a:rPr lang="en-US" dirty="0" err="1"/>
              <a:t>Ringkasan</a:t>
            </a:r>
            <a:r>
              <a:rPr lang="en-US" dirty="0"/>
              <a:t> budget/dana </a:t>
            </a:r>
            <a:r>
              <a:rPr lang="en-US" dirty="0" err="1"/>
              <a:t>dari</a:t>
            </a:r>
            <a:r>
              <a:rPr lang="en-US" dirty="0"/>
              <a:t> </a:t>
            </a:r>
            <a:r>
              <a:rPr lang="en-US" dirty="0" err="1"/>
              <a:t>rincian</a:t>
            </a:r>
            <a:r>
              <a:rPr lang="en-US" dirty="0"/>
              <a:t> project costs, </a:t>
            </a:r>
            <a:r>
              <a:rPr lang="en-US" dirty="0" err="1"/>
              <a:t>mendefinisikan</a:t>
            </a:r>
            <a:r>
              <a:rPr lang="en-US" dirty="0"/>
              <a:t> </a:t>
            </a:r>
            <a:r>
              <a:rPr lang="en-US" dirty="0" err="1"/>
              <a:t>persyaratan</a:t>
            </a:r>
            <a:r>
              <a:rPr lang="en-US" dirty="0"/>
              <a:t> </a:t>
            </a:r>
            <a:r>
              <a:rPr lang="en-US" dirty="0" err="1"/>
              <a:t>proyek</a:t>
            </a:r>
            <a:r>
              <a:rPr lang="en-US" dirty="0"/>
              <a:t> yang </a:t>
            </a:r>
            <a:r>
              <a:rPr lang="en-US" dirty="0" err="1"/>
              <a:t>telah</a:t>
            </a:r>
            <a:r>
              <a:rPr lang="en-US" dirty="0"/>
              <a:t> </a:t>
            </a:r>
            <a:r>
              <a:rPr lang="en-US" dirty="0" err="1"/>
              <a:t>disetujui</a:t>
            </a:r>
            <a:r>
              <a:rPr lang="en-US" dirty="0"/>
              <a:t> yang </a:t>
            </a:r>
            <a:r>
              <a:rPr lang="en-US" dirty="0" err="1"/>
              <a:t>akan</a:t>
            </a:r>
            <a:r>
              <a:rPr lang="en-US" dirty="0"/>
              <a:t> </a:t>
            </a:r>
            <a:r>
              <a:rPr lang="en-US" dirty="0" err="1"/>
              <a:t>berpengaruh</a:t>
            </a:r>
            <a:r>
              <a:rPr lang="en-US" dirty="0"/>
              <a:t> </a:t>
            </a:r>
            <a:r>
              <a:rPr lang="en-US" dirty="0" err="1"/>
              <a:t>terhadap</a:t>
            </a:r>
            <a:r>
              <a:rPr lang="en-US" dirty="0"/>
              <a:t> </a:t>
            </a:r>
            <a:r>
              <a:rPr lang="en-US" dirty="0" err="1"/>
              <a:t>pengelolaan</a:t>
            </a:r>
            <a:r>
              <a:rPr lang="en-US" dirty="0"/>
              <a:t> project costs. </a:t>
            </a:r>
            <a:endParaRPr lang="en-US" sz="1500" dirty="0"/>
          </a:p>
          <a:p>
            <a:pPr marL="365760" lvl="1" indent="0" algn="just">
              <a:buNone/>
            </a:pPr>
            <a:endParaRPr lang="id-ID" dirty="0"/>
          </a:p>
          <a:p>
            <a:pPr lvl="1" algn="just"/>
            <a:endParaRPr lang="id-ID" dirty="0"/>
          </a:p>
        </p:txBody>
      </p:sp>
    </p:spTree>
    <p:extLst>
      <p:ext uri="{BB962C8B-B14F-4D97-AF65-F5344CB8AC3E}">
        <p14:creationId xmlns:p14="http://schemas.microsoft.com/office/powerpoint/2010/main" val="24991989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ＭＳ Ｐゴシック" charset="0"/>
              </a:rPr>
              <a:t>Control Schedule : </a:t>
            </a:r>
            <a:r>
              <a:rPr kumimoji="0" lang="en-US" sz="36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Calibri Light" panose="020F0302020204030204"/>
                <a:ea typeface="ＭＳ Ｐゴシック" charset="0"/>
              </a:rPr>
              <a:t>Tools &amp; Techniques</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3" name="Freeform 2"/>
          <p:cNvSpPr/>
          <p:nvPr/>
        </p:nvSpPr>
        <p:spPr>
          <a:xfrm>
            <a:off x="2848195" y="879076"/>
            <a:ext cx="8690159" cy="489600"/>
          </a:xfrm>
          <a:custGeom>
            <a:avLst/>
            <a:gdLst>
              <a:gd name="connsiteX0" fmla="*/ 0 w 8690159"/>
              <a:gd name="connsiteY0" fmla="*/ 112322 h 673920"/>
              <a:gd name="connsiteX1" fmla="*/ 112322 w 8690159"/>
              <a:gd name="connsiteY1" fmla="*/ 0 h 673920"/>
              <a:gd name="connsiteX2" fmla="*/ 8577837 w 8690159"/>
              <a:gd name="connsiteY2" fmla="*/ 0 h 673920"/>
              <a:gd name="connsiteX3" fmla="*/ 8690159 w 8690159"/>
              <a:gd name="connsiteY3" fmla="*/ 112322 h 673920"/>
              <a:gd name="connsiteX4" fmla="*/ 8690159 w 8690159"/>
              <a:gd name="connsiteY4" fmla="*/ 561598 h 673920"/>
              <a:gd name="connsiteX5" fmla="*/ 8577837 w 8690159"/>
              <a:gd name="connsiteY5" fmla="*/ 673920 h 673920"/>
              <a:gd name="connsiteX6" fmla="*/ 112322 w 8690159"/>
              <a:gd name="connsiteY6" fmla="*/ 673920 h 673920"/>
              <a:gd name="connsiteX7" fmla="*/ 0 w 8690159"/>
              <a:gd name="connsiteY7" fmla="*/ 561598 h 673920"/>
              <a:gd name="connsiteX8" fmla="*/ 0 w 8690159"/>
              <a:gd name="connsiteY8" fmla="*/ 112322 h 67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90159" h="673920">
                <a:moveTo>
                  <a:pt x="0" y="112322"/>
                </a:moveTo>
                <a:cubicBezTo>
                  <a:pt x="0" y="50288"/>
                  <a:pt x="50288" y="0"/>
                  <a:pt x="112322" y="0"/>
                </a:cubicBezTo>
                <a:lnTo>
                  <a:pt x="8577837" y="0"/>
                </a:lnTo>
                <a:cubicBezTo>
                  <a:pt x="8639871" y="0"/>
                  <a:pt x="8690159" y="50288"/>
                  <a:pt x="8690159" y="112322"/>
                </a:cubicBezTo>
                <a:lnTo>
                  <a:pt x="8690159" y="561598"/>
                </a:lnTo>
                <a:cubicBezTo>
                  <a:pt x="8690159" y="623632"/>
                  <a:pt x="8639871" y="673920"/>
                  <a:pt x="8577837" y="673920"/>
                </a:cubicBezTo>
                <a:lnTo>
                  <a:pt x="112322" y="673920"/>
                </a:lnTo>
                <a:cubicBezTo>
                  <a:pt x="50288" y="673920"/>
                  <a:pt x="0" y="623632"/>
                  <a:pt x="0" y="561598"/>
                </a:cubicBezTo>
                <a:lnTo>
                  <a:pt x="0" y="112322"/>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39578" tIns="139578" rIns="139578" bIns="139578" numCol="1" spcCol="1270" anchor="ctr" anchorCtr="0">
            <a:noAutofit/>
          </a:bodyPr>
          <a:lstStyle/>
          <a:p>
            <a:pPr marL="82550" marR="0" lvl="0" indent="-82550" algn="l" defTabSz="1244600"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1. Data Analysis</a:t>
            </a: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sp>
        <p:nvSpPr>
          <p:cNvPr id="4" name="Freeform 3"/>
          <p:cNvSpPr/>
          <p:nvPr/>
        </p:nvSpPr>
        <p:spPr>
          <a:xfrm>
            <a:off x="2686732" y="1396999"/>
            <a:ext cx="9206455" cy="5112658"/>
          </a:xfrm>
          <a:custGeom>
            <a:avLst/>
            <a:gdLst>
              <a:gd name="connsiteX0" fmla="*/ 0 w 8690159"/>
              <a:gd name="connsiteY0" fmla="*/ 0 h 2434320"/>
              <a:gd name="connsiteX1" fmla="*/ 8690159 w 8690159"/>
              <a:gd name="connsiteY1" fmla="*/ 0 h 2434320"/>
              <a:gd name="connsiteX2" fmla="*/ 8690159 w 8690159"/>
              <a:gd name="connsiteY2" fmla="*/ 2434320 h 2434320"/>
              <a:gd name="connsiteX3" fmla="*/ 0 w 8690159"/>
              <a:gd name="connsiteY3" fmla="*/ 2434320 h 2434320"/>
              <a:gd name="connsiteX4" fmla="*/ 0 w 8690159"/>
              <a:gd name="connsiteY4" fmla="*/ 0 h 243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0159" h="2434320">
                <a:moveTo>
                  <a:pt x="0" y="0"/>
                </a:moveTo>
                <a:lnTo>
                  <a:pt x="8690159" y="0"/>
                </a:lnTo>
                <a:lnTo>
                  <a:pt x="8690159" y="2434320"/>
                </a:lnTo>
                <a:lnTo>
                  <a:pt x="0" y="2434320"/>
                </a:lnTo>
                <a:lnTo>
                  <a:pt x="0" y="0"/>
                </a:lnTo>
                <a:close/>
              </a:path>
            </a:pathLst>
          </a:custGeom>
        </p:spPr>
        <p:style>
          <a:lnRef idx="1">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5913" tIns="30480" rIns="170688" bIns="30480" numCol="1" spcCol="1270" anchor="t" anchorCtr="0">
            <a:noAutofit/>
          </a:bodyPr>
          <a:lstStyle/>
          <a:p>
            <a:pPr marL="0" marR="0" lvl="1" indent="0" algn="l" defTabSz="844550" rtl="0" eaLnBrk="1" fontAlgn="auto" latinLnBrk="0" hangingPunct="1">
              <a:lnSpc>
                <a:spcPct val="90000"/>
              </a:lnSpc>
              <a:spcBef>
                <a:spcPct val="0"/>
              </a:spcBef>
              <a:spcAft>
                <a:spcPct val="20000"/>
              </a:spcAft>
              <a:buClrTx/>
              <a:buSzTx/>
              <a:buFontTx/>
              <a:buNone/>
              <a:tabLst/>
              <a:defRPr/>
            </a:pPr>
            <a:r>
              <a:rPr kumimoji="0" lang="en-US" sz="1900" b="1" i="0" u="none" strike="noStrike" kern="1200" cap="none" spc="0" normalizeH="0" baseline="0" noProof="0" dirty="0">
                <a:ln>
                  <a:noFill/>
                </a:ln>
                <a:solidFill>
                  <a:prstClr val="black"/>
                </a:solidFill>
                <a:effectLst/>
                <a:uLnTx/>
                <a:uFillTx/>
                <a:latin typeface="Calibri" panose="020F0502020204030204"/>
                <a:ea typeface="+mn-ea"/>
                <a:cs typeface="+mn-cs"/>
              </a:rPr>
              <a:t>Performance reviews </a:t>
            </a:r>
          </a:p>
          <a:p>
            <a:pPr marL="0" marR="0" lvl="1" indent="0" algn="l" defTabSz="844550" rtl="0" eaLnBrk="1" fontAlgn="auto" latinLnBrk="0" hangingPunct="1">
              <a:lnSpc>
                <a:spcPct val="90000"/>
              </a:lnSpc>
              <a:spcBef>
                <a:spcPct val="0"/>
              </a:spcBef>
              <a:spcAft>
                <a:spcPct val="20000"/>
              </a:spcAft>
              <a:buClrTx/>
              <a:buSzTx/>
              <a:buFontTx/>
              <a:buNone/>
              <a:tabLst/>
              <a:defRPr/>
            </a:pP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mengukur</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membandingkan</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dan</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menganalisis</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kinerja</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jadwal</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seperti</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waktu</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mulai</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aktual</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dan</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sv-SE" sz="1900" b="0" i="0" u="none" strike="noStrike" kern="1200" cap="none" spc="0" normalizeH="0" baseline="0" noProof="0" dirty="0">
                <a:ln>
                  <a:noFill/>
                </a:ln>
                <a:solidFill>
                  <a:prstClr val="black"/>
                </a:solidFill>
                <a:effectLst/>
                <a:uLnTx/>
                <a:uFillTx/>
                <a:latin typeface="Calibri" panose="020F0502020204030204"/>
                <a:ea typeface="+mn-ea"/>
                <a:cs typeface="+mn-cs"/>
              </a:rPr>
              <a:t>tanggal penyelesaian, persentase penyelesaian, dan sisa durasi untuk pekerjaan yang sedang berjalan. Berbagai teknik dapat digunakan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diantaranya</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342900" marR="0" lvl="2" indent="-171450" algn="l" defTabSz="844550" rtl="0" eaLnBrk="1" fontAlgn="auto" latinLnBrk="0" hangingPunct="1">
              <a:lnSpc>
                <a:spcPct val="90000"/>
              </a:lnSpc>
              <a:spcBef>
                <a:spcPct val="0"/>
              </a:spcBef>
              <a:spcAft>
                <a:spcPct val="20000"/>
              </a:spcAft>
              <a:buClrTx/>
              <a:buSzTx/>
              <a:buFontTx/>
              <a:buChar char="••"/>
              <a:tabLst/>
              <a:defRPr/>
            </a:pP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Trend Analysis</a:t>
            </a:r>
          </a:p>
          <a:p>
            <a:pPr marL="342900" marR="0" lvl="2" indent="-171450" algn="l" defTabSz="844550" rtl="0" eaLnBrk="1" fontAlgn="auto" latinLnBrk="0" hangingPunct="1">
              <a:lnSpc>
                <a:spcPct val="90000"/>
              </a:lnSpc>
              <a:spcBef>
                <a:spcPct val="0"/>
              </a:spcBef>
              <a:spcAft>
                <a:spcPct val="20000"/>
              </a:spcAft>
              <a:buClrTx/>
              <a:buSzTx/>
              <a:buFontTx/>
              <a:buChar char="••"/>
              <a:tabLst/>
              <a:defRPr/>
            </a:pP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Critical path method</a:t>
            </a:r>
          </a:p>
          <a:p>
            <a:pPr marL="342900" marR="0" lvl="2" indent="-171450" algn="l" defTabSz="844550" rtl="0" eaLnBrk="1" fontAlgn="auto" latinLnBrk="0" hangingPunct="1">
              <a:lnSpc>
                <a:spcPct val="90000"/>
              </a:lnSpc>
              <a:spcBef>
                <a:spcPct val="0"/>
              </a:spcBef>
              <a:spcAft>
                <a:spcPct val="20000"/>
              </a:spcAft>
              <a:buClrTx/>
              <a:buSzTx/>
              <a:buFontTx/>
              <a:buChar char="••"/>
              <a:tabLst/>
              <a:defRPr/>
            </a:pP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Critical chain method</a:t>
            </a:r>
          </a:p>
          <a:p>
            <a:pPr marL="342900" marR="0" lvl="2" indent="-171450" algn="l" defTabSz="844550" rtl="0" eaLnBrk="1" fontAlgn="auto" latinLnBrk="0" hangingPunct="1">
              <a:lnSpc>
                <a:spcPct val="90000"/>
              </a:lnSpc>
              <a:spcBef>
                <a:spcPct val="0"/>
              </a:spcBef>
              <a:spcAft>
                <a:spcPct val="20000"/>
              </a:spcAft>
              <a:buClrTx/>
              <a:buSzTx/>
              <a:buFontTx/>
              <a:buChar char="••"/>
              <a:tabLst/>
              <a:defRPr/>
            </a:pP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Earned value management</a:t>
            </a:r>
          </a:p>
          <a:p>
            <a:pPr marL="0" marR="0" lvl="1" indent="-285750" algn="l" defTabSz="844550" rtl="0" eaLnBrk="1" fontAlgn="auto" latinLnBrk="0" hangingPunct="1">
              <a:lnSpc>
                <a:spcPct val="90000"/>
              </a:lnSpc>
              <a:spcBef>
                <a:spcPct val="0"/>
              </a:spcBef>
              <a:spcAft>
                <a:spcPct val="20000"/>
              </a:spcAft>
              <a:buClrTx/>
              <a:buSzTx/>
              <a:buFontTx/>
              <a:buNone/>
              <a:tabLst/>
              <a:defRPr/>
            </a:pP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1" indent="-285750" algn="l" defTabSz="844550" rtl="0" eaLnBrk="1" fontAlgn="auto" latinLnBrk="0" hangingPunct="1">
              <a:lnSpc>
                <a:spcPct val="90000"/>
              </a:lnSpc>
              <a:spcBef>
                <a:spcPct val="0"/>
              </a:spcBef>
              <a:spcAft>
                <a:spcPct val="20000"/>
              </a:spcAft>
              <a:buClrTx/>
              <a:buSzTx/>
              <a:buFontTx/>
              <a:buNone/>
              <a:tabLst/>
              <a:defRPr/>
            </a:pPr>
            <a:r>
              <a:rPr kumimoji="0" lang="en-US" sz="2000" b="1"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Trend analysis</a:t>
            </a:r>
          </a:p>
          <a:p>
            <a:pPr marL="0" marR="0" lvl="1" indent="-285750" algn="l" defTabSz="844550" rtl="0" eaLnBrk="1" fontAlgn="auto" latinLnBrk="0" hangingPunct="1">
              <a:lnSpc>
                <a:spcPct val="90000"/>
              </a:lnSpc>
              <a:spcBef>
                <a:spcPct val="0"/>
              </a:spcBef>
              <a:spcAft>
                <a:spcPct val="20000"/>
              </a:spcAft>
              <a:buClrTx/>
              <a:buSzTx/>
              <a:buFontTx/>
              <a:buNone/>
              <a:tabLst/>
              <a:defRPr/>
            </a:pP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Analisis</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tren</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memeriksa</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kinerja</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proyek</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dari</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waktu</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ke</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waktu</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untuk</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menentukan</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1" indent="-285750" algn="l" defTabSz="844550" rtl="0" eaLnBrk="1" fontAlgn="auto" latinLnBrk="0" hangingPunct="1">
              <a:lnSpc>
                <a:spcPct val="90000"/>
              </a:lnSpc>
              <a:spcBef>
                <a:spcPct val="0"/>
              </a:spcBef>
              <a:spcAft>
                <a:spcPct val="20000"/>
              </a:spcAft>
              <a:buClrTx/>
              <a:buSzTx/>
              <a:buFontTx/>
              <a:buNone/>
              <a:tabLst/>
              <a:defRPr/>
            </a:pP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apakah</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kinerja</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membaik</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atau</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memburuk</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1" indent="-285750" algn="l" defTabSz="844550" rtl="0" eaLnBrk="1" fontAlgn="auto" latinLnBrk="0" hangingPunct="1">
              <a:lnSpc>
                <a:spcPct val="90000"/>
              </a:lnSpc>
              <a:spcBef>
                <a:spcPct val="0"/>
              </a:spcBef>
              <a:spcAft>
                <a:spcPct val="20000"/>
              </a:spcAft>
              <a:buClrTx/>
              <a:buSzTx/>
              <a:buFontTx/>
              <a:buNone/>
              <a:tabLst/>
              <a:defRPr/>
            </a:pP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1" indent="-285750" algn="l" defTabSz="844550" rtl="0" eaLnBrk="1" fontAlgn="auto" latinLnBrk="0" hangingPunct="1">
              <a:lnSpc>
                <a:spcPct val="90000"/>
              </a:lnSpc>
              <a:spcBef>
                <a:spcPct val="0"/>
              </a:spcBef>
              <a:spcAft>
                <a:spcPct val="20000"/>
              </a:spcAft>
              <a:buClrTx/>
              <a:buSzTx/>
              <a:buFontTx/>
              <a:buNone/>
              <a:tabLst/>
              <a:defRPr/>
            </a:pPr>
            <a:r>
              <a:rPr kumimoji="0" lang="en-US" sz="2000" b="1"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Variance analysis</a:t>
            </a:r>
          </a:p>
          <a:p>
            <a:pPr marL="0" marR="0" lvl="1" indent="-285750" algn="just" defTabSz="844550" rtl="0" eaLnBrk="1" fontAlgn="auto" latinLnBrk="0" hangingPunct="1">
              <a:lnSpc>
                <a:spcPct val="90000"/>
              </a:lnSpc>
              <a:spcBef>
                <a:spcPct val="0"/>
              </a:spcBef>
              <a:spcAft>
                <a:spcPct val="20000"/>
              </a:spcAft>
              <a:buClrTx/>
              <a:buSzTx/>
              <a:buFontTx/>
              <a:buNone/>
              <a:tabLst/>
              <a:defRPr/>
            </a:pP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Analisis</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varians</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melihat</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varians</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pada</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tanggal</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mulai</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dan</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selesai</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yang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direncanakan</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versus yang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sebenarnya</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durasi</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yang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direncanakan</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versus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durasi</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yang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sebenarnya</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dan</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varian</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dalam</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float.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Bagian</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dari</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analisis</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ragam</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adalah</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menentukan</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penyebab</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dan</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tingkat</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ragam</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relatif</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terhadap</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Baseline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jadwal</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6"/>
          <p:cNvSpPr/>
          <p:nvPr/>
        </p:nvSpPr>
        <p:spPr>
          <a:xfrm>
            <a:off x="210232" y="879076"/>
            <a:ext cx="2476500" cy="489600"/>
          </a:xfrm>
          <a:custGeom>
            <a:avLst/>
            <a:gdLst>
              <a:gd name="connsiteX0" fmla="*/ 0 w 2476500"/>
              <a:gd name="connsiteY0" fmla="*/ 0 h 489600"/>
              <a:gd name="connsiteX1" fmla="*/ 2476500 w 2476500"/>
              <a:gd name="connsiteY1" fmla="*/ 0 h 489600"/>
              <a:gd name="connsiteX2" fmla="*/ 2476500 w 2476500"/>
              <a:gd name="connsiteY2" fmla="*/ 489600 h 489600"/>
              <a:gd name="connsiteX3" fmla="*/ 0 w 2476500"/>
              <a:gd name="connsiteY3" fmla="*/ 489600 h 489600"/>
              <a:gd name="connsiteX4" fmla="*/ 0 w 2476500"/>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489600">
                <a:moveTo>
                  <a:pt x="0" y="0"/>
                </a:moveTo>
                <a:lnTo>
                  <a:pt x="2476500" y="0"/>
                </a:lnTo>
                <a:lnTo>
                  <a:pt x="2476500" y="489600"/>
                </a:lnTo>
                <a:lnTo>
                  <a:pt x="0" y="489600"/>
                </a:lnTo>
                <a:lnTo>
                  <a:pt x="0" y="0"/>
                </a:lnTo>
                <a:close/>
              </a:path>
            </a:pathLst>
          </a:custGeom>
          <a:scene3d>
            <a:camera prst="orthographicFront"/>
            <a:lightRig rig="threePt" dir="t">
              <a:rot lat="0" lon="0" rev="7500000"/>
            </a:lightRig>
          </a:scene3d>
          <a:sp3d prstMaterial="plastic">
            <a:bevelT w="127000" h="25400" prst="relaxedInset"/>
          </a:sp3d>
        </p:spPr>
        <p:style>
          <a:lnRef idx="0">
            <a:schemeClr val="accent4">
              <a:hueOff val="5197846"/>
              <a:satOff val="-23984"/>
              <a:lumOff val="883"/>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120904" tIns="69088" rIns="120904" bIns="69088"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Calibri" panose="020F0502020204030204"/>
                <a:ea typeface="+mn-ea"/>
                <a:cs typeface="+mn-cs"/>
              </a:rPr>
              <a:t>Tools &amp; Techniques</a:t>
            </a:r>
          </a:p>
        </p:txBody>
      </p:sp>
      <p:sp>
        <p:nvSpPr>
          <p:cNvPr id="8" name="Freeform 7"/>
          <p:cNvSpPr/>
          <p:nvPr/>
        </p:nvSpPr>
        <p:spPr>
          <a:xfrm>
            <a:off x="210232" y="1368676"/>
            <a:ext cx="2476500" cy="4793773"/>
          </a:xfrm>
          <a:custGeom>
            <a:avLst/>
            <a:gdLst>
              <a:gd name="connsiteX0" fmla="*/ 0 w 2476500"/>
              <a:gd name="connsiteY0" fmla="*/ 0 h 3128013"/>
              <a:gd name="connsiteX1" fmla="*/ 2476500 w 2476500"/>
              <a:gd name="connsiteY1" fmla="*/ 0 h 3128013"/>
              <a:gd name="connsiteX2" fmla="*/ 2476500 w 2476500"/>
              <a:gd name="connsiteY2" fmla="*/ 3128013 h 3128013"/>
              <a:gd name="connsiteX3" fmla="*/ 0 w 2476500"/>
              <a:gd name="connsiteY3" fmla="*/ 3128013 h 3128013"/>
              <a:gd name="connsiteX4" fmla="*/ 0 w 2476500"/>
              <a:gd name="connsiteY4" fmla="*/ 0 h 3128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3128013">
                <a:moveTo>
                  <a:pt x="0" y="0"/>
                </a:moveTo>
                <a:lnTo>
                  <a:pt x="2476500" y="0"/>
                </a:lnTo>
                <a:lnTo>
                  <a:pt x="2476500" y="3128013"/>
                </a:lnTo>
                <a:lnTo>
                  <a:pt x="0" y="3128013"/>
                </a:lnTo>
                <a:lnTo>
                  <a:pt x="0" y="0"/>
                </a:lnTo>
                <a:close/>
              </a:path>
            </a:pathLst>
          </a:custGeom>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p:spPr>
        <p:style>
          <a:lnRef idx="1">
            <a:schemeClr val="accent4">
              <a:tint val="40000"/>
              <a:alpha val="90000"/>
              <a:hueOff val="5756959"/>
              <a:satOff val="-30630"/>
              <a:lumOff val="-1745"/>
              <a:alphaOff val="0"/>
            </a:schemeClr>
          </a:lnRef>
          <a:fillRef idx="1">
            <a:schemeClr val="accent4">
              <a:tint val="40000"/>
              <a:alpha val="90000"/>
              <a:hueOff val="5756959"/>
              <a:satOff val="-30630"/>
              <a:lumOff val="-1745"/>
              <a:alphaOff val="0"/>
            </a:schemeClr>
          </a:fillRef>
          <a:effectRef idx="2">
            <a:schemeClr val="accent4">
              <a:tint val="40000"/>
              <a:alpha val="90000"/>
              <a:hueOff val="5756959"/>
              <a:satOff val="-30630"/>
              <a:lumOff val="-1745"/>
              <a:alphaOff val="0"/>
            </a:schemeClr>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1 Data analysis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Earned value analysis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Iteration burndown chart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Performance reviews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Trend analysis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Variance analysis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What-if scenario analysis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2 Critical path method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3 Project management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information system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4 Resource optimization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5 Leads and lags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6 Schedule compression</a:t>
            </a:r>
          </a:p>
        </p:txBody>
      </p:sp>
    </p:spTree>
    <p:extLst>
      <p:ext uri="{BB962C8B-B14F-4D97-AF65-F5344CB8AC3E}">
        <p14:creationId xmlns:p14="http://schemas.microsoft.com/office/powerpoint/2010/main" val="24451200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ＭＳ Ｐゴシック" charset="0"/>
              </a:rPr>
              <a:t>Control Schedule : </a:t>
            </a:r>
            <a:r>
              <a:rPr kumimoji="0" lang="en-US" sz="36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Calibri Light" panose="020F0302020204030204"/>
                <a:ea typeface="ＭＳ Ｐゴシック" charset="0"/>
              </a:rPr>
              <a:t>Tools &amp; Techniques</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3" name="Freeform 2"/>
          <p:cNvSpPr/>
          <p:nvPr/>
        </p:nvSpPr>
        <p:spPr>
          <a:xfrm>
            <a:off x="2848195" y="879076"/>
            <a:ext cx="8690159" cy="489600"/>
          </a:xfrm>
          <a:custGeom>
            <a:avLst/>
            <a:gdLst>
              <a:gd name="connsiteX0" fmla="*/ 0 w 8690159"/>
              <a:gd name="connsiteY0" fmla="*/ 112322 h 673920"/>
              <a:gd name="connsiteX1" fmla="*/ 112322 w 8690159"/>
              <a:gd name="connsiteY1" fmla="*/ 0 h 673920"/>
              <a:gd name="connsiteX2" fmla="*/ 8577837 w 8690159"/>
              <a:gd name="connsiteY2" fmla="*/ 0 h 673920"/>
              <a:gd name="connsiteX3" fmla="*/ 8690159 w 8690159"/>
              <a:gd name="connsiteY3" fmla="*/ 112322 h 673920"/>
              <a:gd name="connsiteX4" fmla="*/ 8690159 w 8690159"/>
              <a:gd name="connsiteY4" fmla="*/ 561598 h 673920"/>
              <a:gd name="connsiteX5" fmla="*/ 8577837 w 8690159"/>
              <a:gd name="connsiteY5" fmla="*/ 673920 h 673920"/>
              <a:gd name="connsiteX6" fmla="*/ 112322 w 8690159"/>
              <a:gd name="connsiteY6" fmla="*/ 673920 h 673920"/>
              <a:gd name="connsiteX7" fmla="*/ 0 w 8690159"/>
              <a:gd name="connsiteY7" fmla="*/ 561598 h 673920"/>
              <a:gd name="connsiteX8" fmla="*/ 0 w 8690159"/>
              <a:gd name="connsiteY8" fmla="*/ 112322 h 67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90159" h="673920">
                <a:moveTo>
                  <a:pt x="0" y="112322"/>
                </a:moveTo>
                <a:cubicBezTo>
                  <a:pt x="0" y="50288"/>
                  <a:pt x="50288" y="0"/>
                  <a:pt x="112322" y="0"/>
                </a:cubicBezTo>
                <a:lnTo>
                  <a:pt x="8577837" y="0"/>
                </a:lnTo>
                <a:cubicBezTo>
                  <a:pt x="8639871" y="0"/>
                  <a:pt x="8690159" y="50288"/>
                  <a:pt x="8690159" y="112322"/>
                </a:cubicBezTo>
                <a:lnTo>
                  <a:pt x="8690159" y="561598"/>
                </a:lnTo>
                <a:cubicBezTo>
                  <a:pt x="8690159" y="623632"/>
                  <a:pt x="8639871" y="673920"/>
                  <a:pt x="8577837" y="673920"/>
                </a:cubicBezTo>
                <a:lnTo>
                  <a:pt x="112322" y="673920"/>
                </a:lnTo>
                <a:cubicBezTo>
                  <a:pt x="50288" y="673920"/>
                  <a:pt x="0" y="623632"/>
                  <a:pt x="0" y="561598"/>
                </a:cubicBezTo>
                <a:lnTo>
                  <a:pt x="0" y="112322"/>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39578" tIns="139578" rIns="139578" bIns="139578" numCol="1" spcCol="1270" anchor="ctr" anchorCtr="0">
            <a:noAutofit/>
          </a:bodyPr>
          <a:lstStyle/>
          <a:p>
            <a:pPr marL="82550" marR="0" lvl="0" indent="-82550" algn="l" defTabSz="1244600"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1. Data Analysis</a:t>
            </a: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sp>
        <p:nvSpPr>
          <p:cNvPr id="4" name="Freeform 3"/>
          <p:cNvSpPr/>
          <p:nvPr/>
        </p:nvSpPr>
        <p:spPr>
          <a:xfrm>
            <a:off x="2848195" y="1518304"/>
            <a:ext cx="8690159" cy="1782604"/>
          </a:xfrm>
          <a:custGeom>
            <a:avLst/>
            <a:gdLst>
              <a:gd name="connsiteX0" fmla="*/ 0 w 8690159"/>
              <a:gd name="connsiteY0" fmla="*/ 0 h 2434320"/>
              <a:gd name="connsiteX1" fmla="*/ 8690159 w 8690159"/>
              <a:gd name="connsiteY1" fmla="*/ 0 h 2434320"/>
              <a:gd name="connsiteX2" fmla="*/ 8690159 w 8690159"/>
              <a:gd name="connsiteY2" fmla="*/ 2434320 h 2434320"/>
              <a:gd name="connsiteX3" fmla="*/ 0 w 8690159"/>
              <a:gd name="connsiteY3" fmla="*/ 2434320 h 2434320"/>
              <a:gd name="connsiteX4" fmla="*/ 0 w 8690159"/>
              <a:gd name="connsiteY4" fmla="*/ 0 h 243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0159" h="2434320">
                <a:moveTo>
                  <a:pt x="0" y="0"/>
                </a:moveTo>
                <a:lnTo>
                  <a:pt x="8690159" y="0"/>
                </a:lnTo>
                <a:lnTo>
                  <a:pt x="8690159" y="2434320"/>
                </a:lnTo>
                <a:lnTo>
                  <a:pt x="0" y="2434320"/>
                </a:lnTo>
                <a:lnTo>
                  <a:pt x="0" y="0"/>
                </a:lnTo>
                <a:close/>
              </a:path>
            </a:pathLst>
          </a:custGeom>
        </p:spPr>
        <p:style>
          <a:lnRef idx="1">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5913" tIns="30480" rIns="170688" bIns="30480" numCol="1" spcCol="1270" anchor="t" anchorCtr="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What-if scenario analysis</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What-if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Bagaimana-jika</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analisis</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skenario</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digunakan</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untuk</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menilai</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berbagai</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skenario</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yang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dipandu</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oleh</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output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dari</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proses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Manajemen</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Risiko</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Proyek</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untuk</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membawa</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model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jadwal</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menjadi</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selaras</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dengan</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rencana</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manajemen</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proyek</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dan</a:t>
            </a:r>
            <a:r>
              <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baseline yang </a:t>
            </a:r>
            <a:r>
              <a:rPr kumimoji="0" lang="en-US" sz="2000" b="0" i="0" u="none" strike="noStrike" kern="1200" cap="none" spc="0" normalizeH="0" baseline="0" noProof="0" dirty="0" err="1">
                <a:ln>
                  <a:noFill/>
                </a:ln>
                <a:solidFill>
                  <a:prstClr val="black">
                    <a:hueOff val="0"/>
                    <a:satOff val="0"/>
                    <a:lumOff val="0"/>
                    <a:alphaOff val="0"/>
                  </a:prstClr>
                </a:solidFill>
                <a:effectLst/>
                <a:uLnTx/>
                <a:uFillTx/>
                <a:latin typeface="Calibri" panose="020F0502020204030204"/>
                <a:ea typeface="+mn-ea"/>
                <a:cs typeface="+mn-cs"/>
              </a:rPr>
              <a:t>disetujui</a:t>
            </a:r>
            <a:endParaRPr kumimoji="0" lang="en-US" sz="2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endParaRPr>
          </a:p>
        </p:txBody>
      </p:sp>
      <p:sp>
        <p:nvSpPr>
          <p:cNvPr id="7" name="Freeform 6"/>
          <p:cNvSpPr/>
          <p:nvPr/>
        </p:nvSpPr>
        <p:spPr>
          <a:xfrm>
            <a:off x="210232" y="879076"/>
            <a:ext cx="2476500" cy="489600"/>
          </a:xfrm>
          <a:custGeom>
            <a:avLst/>
            <a:gdLst>
              <a:gd name="connsiteX0" fmla="*/ 0 w 2476500"/>
              <a:gd name="connsiteY0" fmla="*/ 0 h 489600"/>
              <a:gd name="connsiteX1" fmla="*/ 2476500 w 2476500"/>
              <a:gd name="connsiteY1" fmla="*/ 0 h 489600"/>
              <a:gd name="connsiteX2" fmla="*/ 2476500 w 2476500"/>
              <a:gd name="connsiteY2" fmla="*/ 489600 h 489600"/>
              <a:gd name="connsiteX3" fmla="*/ 0 w 2476500"/>
              <a:gd name="connsiteY3" fmla="*/ 489600 h 489600"/>
              <a:gd name="connsiteX4" fmla="*/ 0 w 2476500"/>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489600">
                <a:moveTo>
                  <a:pt x="0" y="0"/>
                </a:moveTo>
                <a:lnTo>
                  <a:pt x="2476500" y="0"/>
                </a:lnTo>
                <a:lnTo>
                  <a:pt x="2476500" y="489600"/>
                </a:lnTo>
                <a:lnTo>
                  <a:pt x="0" y="489600"/>
                </a:lnTo>
                <a:lnTo>
                  <a:pt x="0" y="0"/>
                </a:lnTo>
                <a:close/>
              </a:path>
            </a:pathLst>
          </a:custGeom>
          <a:scene3d>
            <a:camera prst="orthographicFront"/>
            <a:lightRig rig="threePt" dir="t">
              <a:rot lat="0" lon="0" rev="7500000"/>
            </a:lightRig>
          </a:scene3d>
          <a:sp3d prstMaterial="plastic">
            <a:bevelT w="127000" h="25400" prst="relaxedInset"/>
          </a:sp3d>
        </p:spPr>
        <p:style>
          <a:lnRef idx="0">
            <a:schemeClr val="accent4">
              <a:hueOff val="5197846"/>
              <a:satOff val="-23984"/>
              <a:lumOff val="883"/>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120904" tIns="69088" rIns="120904" bIns="69088"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Calibri" panose="020F0502020204030204"/>
                <a:ea typeface="+mn-ea"/>
                <a:cs typeface="+mn-cs"/>
              </a:rPr>
              <a:t>Tools &amp; Techniques</a:t>
            </a:r>
          </a:p>
        </p:txBody>
      </p:sp>
      <p:sp>
        <p:nvSpPr>
          <p:cNvPr id="8" name="Freeform 7"/>
          <p:cNvSpPr/>
          <p:nvPr/>
        </p:nvSpPr>
        <p:spPr>
          <a:xfrm>
            <a:off x="210232" y="1368676"/>
            <a:ext cx="2476500" cy="4793773"/>
          </a:xfrm>
          <a:custGeom>
            <a:avLst/>
            <a:gdLst>
              <a:gd name="connsiteX0" fmla="*/ 0 w 2476500"/>
              <a:gd name="connsiteY0" fmla="*/ 0 h 3128013"/>
              <a:gd name="connsiteX1" fmla="*/ 2476500 w 2476500"/>
              <a:gd name="connsiteY1" fmla="*/ 0 h 3128013"/>
              <a:gd name="connsiteX2" fmla="*/ 2476500 w 2476500"/>
              <a:gd name="connsiteY2" fmla="*/ 3128013 h 3128013"/>
              <a:gd name="connsiteX3" fmla="*/ 0 w 2476500"/>
              <a:gd name="connsiteY3" fmla="*/ 3128013 h 3128013"/>
              <a:gd name="connsiteX4" fmla="*/ 0 w 2476500"/>
              <a:gd name="connsiteY4" fmla="*/ 0 h 3128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3128013">
                <a:moveTo>
                  <a:pt x="0" y="0"/>
                </a:moveTo>
                <a:lnTo>
                  <a:pt x="2476500" y="0"/>
                </a:lnTo>
                <a:lnTo>
                  <a:pt x="2476500" y="3128013"/>
                </a:lnTo>
                <a:lnTo>
                  <a:pt x="0" y="3128013"/>
                </a:lnTo>
                <a:lnTo>
                  <a:pt x="0" y="0"/>
                </a:lnTo>
                <a:close/>
              </a:path>
            </a:pathLst>
          </a:custGeom>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p:spPr>
        <p:style>
          <a:lnRef idx="1">
            <a:schemeClr val="accent4">
              <a:tint val="40000"/>
              <a:alpha val="90000"/>
              <a:hueOff val="5756959"/>
              <a:satOff val="-30630"/>
              <a:lumOff val="-1745"/>
              <a:alphaOff val="0"/>
            </a:schemeClr>
          </a:lnRef>
          <a:fillRef idx="1">
            <a:schemeClr val="accent4">
              <a:tint val="40000"/>
              <a:alpha val="90000"/>
              <a:hueOff val="5756959"/>
              <a:satOff val="-30630"/>
              <a:lumOff val="-1745"/>
              <a:alphaOff val="0"/>
            </a:schemeClr>
          </a:fillRef>
          <a:effectRef idx="2">
            <a:schemeClr val="accent4">
              <a:tint val="40000"/>
              <a:alpha val="90000"/>
              <a:hueOff val="5756959"/>
              <a:satOff val="-30630"/>
              <a:lumOff val="-1745"/>
              <a:alphaOff val="0"/>
            </a:schemeClr>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1 Data analysis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Earned value analysis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Iteration burndown chart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Performance reviews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Trend analysis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Variance analysis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What-if scenario analysis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2 Critical path method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3 Project management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information system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4 Resource optimization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5 Leads and lags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6 Schedule compression</a:t>
            </a:r>
          </a:p>
        </p:txBody>
      </p:sp>
      <p:sp>
        <p:nvSpPr>
          <p:cNvPr id="9" name="Freeform 8"/>
          <p:cNvSpPr/>
          <p:nvPr/>
        </p:nvSpPr>
        <p:spPr>
          <a:xfrm>
            <a:off x="2848194" y="3520762"/>
            <a:ext cx="8690159" cy="489600"/>
          </a:xfrm>
          <a:custGeom>
            <a:avLst/>
            <a:gdLst>
              <a:gd name="connsiteX0" fmla="*/ 0 w 8690159"/>
              <a:gd name="connsiteY0" fmla="*/ 112322 h 673920"/>
              <a:gd name="connsiteX1" fmla="*/ 112322 w 8690159"/>
              <a:gd name="connsiteY1" fmla="*/ 0 h 673920"/>
              <a:gd name="connsiteX2" fmla="*/ 8577837 w 8690159"/>
              <a:gd name="connsiteY2" fmla="*/ 0 h 673920"/>
              <a:gd name="connsiteX3" fmla="*/ 8690159 w 8690159"/>
              <a:gd name="connsiteY3" fmla="*/ 112322 h 673920"/>
              <a:gd name="connsiteX4" fmla="*/ 8690159 w 8690159"/>
              <a:gd name="connsiteY4" fmla="*/ 561598 h 673920"/>
              <a:gd name="connsiteX5" fmla="*/ 8577837 w 8690159"/>
              <a:gd name="connsiteY5" fmla="*/ 673920 h 673920"/>
              <a:gd name="connsiteX6" fmla="*/ 112322 w 8690159"/>
              <a:gd name="connsiteY6" fmla="*/ 673920 h 673920"/>
              <a:gd name="connsiteX7" fmla="*/ 0 w 8690159"/>
              <a:gd name="connsiteY7" fmla="*/ 561598 h 673920"/>
              <a:gd name="connsiteX8" fmla="*/ 0 w 8690159"/>
              <a:gd name="connsiteY8" fmla="*/ 112322 h 67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90159" h="673920">
                <a:moveTo>
                  <a:pt x="0" y="112322"/>
                </a:moveTo>
                <a:cubicBezTo>
                  <a:pt x="0" y="50288"/>
                  <a:pt x="50288" y="0"/>
                  <a:pt x="112322" y="0"/>
                </a:cubicBezTo>
                <a:lnTo>
                  <a:pt x="8577837" y="0"/>
                </a:lnTo>
                <a:cubicBezTo>
                  <a:pt x="8639871" y="0"/>
                  <a:pt x="8690159" y="50288"/>
                  <a:pt x="8690159" y="112322"/>
                </a:cubicBezTo>
                <a:lnTo>
                  <a:pt x="8690159" y="561598"/>
                </a:lnTo>
                <a:cubicBezTo>
                  <a:pt x="8690159" y="623632"/>
                  <a:pt x="8639871" y="673920"/>
                  <a:pt x="8577837" y="673920"/>
                </a:cubicBezTo>
                <a:lnTo>
                  <a:pt x="112322" y="673920"/>
                </a:lnTo>
                <a:cubicBezTo>
                  <a:pt x="50288" y="673920"/>
                  <a:pt x="0" y="623632"/>
                  <a:pt x="0" y="561598"/>
                </a:cubicBezTo>
                <a:lnTo>
                  <a:pt x="0" y="112322"/>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39578" tIns="139578" rIns="139578" bIns="139578" numCol="1" spcCol="1270" anchor="ctr" anchorCtr="0">
            <a:noAutofit/>
          </a:bodyPr>
          <a:lstStyle/>
          <a:p>
            <a:pPr marL="82550" marR="0" lvl="0" indent="-82550" algn="l" defTabSz="1244600"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2. Critical Path Method</a:t>
            </a: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sp>
        <p:nvSpPr>
          <p:cNvPr id="2" name="Rectangle 1"/>
          <p:cNvSpPr/>
          <p:nvPr/>
        </p:nvSpPr>
        <p:spPr>
          <a:xfrm>
            <a:off x="3034352" y="4230216"/>
            <a:ext cx="8375176" cy="1323439"/>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Membandingkan</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kemajuan</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di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sepanjang</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Critcal</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Path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jalur</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kritis</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dapat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membantu</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menentukan</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status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jadwal</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Perbedaan</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pada</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jalur</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kritis</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akan</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berdampak</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langsung</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pada</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tanggal</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akhir</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proyek</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Mengevaluasi</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kemajuan</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kegiatan</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pada</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jalur</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yang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hampir</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kritis</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dapat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mengidentifikasi</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risiko</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jadwal</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586824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ＭＳ Ｐゴシック" charset="0"/>
              </a:rPr>
              <a:t>Control Schedule : </a:t>
            </a:r>
            <a:r>
              <a:rPr kumimoji="0" lang="en-US" sz="36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Calibri Light" panose="020F0302020204030204"/>
                <a:ea typeface="ＭＳ Ｐゴシック" charset="0"/>
              </a:rPr>
              <a:t>Tools &amp; Techniques</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3" name="Freeform 2"/>
          <p:cNvSpPr/>
          <p:nvPr/>
        </p:nvSpPr>
        <p:spPr>
          <a:xfrm>
            <a:off x="2861022" y="3715158"/>
            <a:ext cx="8690159" cy="844593"/>
          </a:xfrm>
          <a:custGeom>
            <a:avLst/>
            <a:gdLst>
              <a:gd name="connsiteX0" fmla="*/ 0 w 8690159"/>
              <a:gd name="connsiteY0" fmla="*/ 140768 h 844593"/>
              <a:gd name="connsiteX1" fmla="*/ 140768 w 8690159"/>
              <a:gd name="connsiteY1" fmla="*/ 0 h 844593"/>
              <a:gd name="connsiteX2" fmla="*/ 8549391 w 8690159"/>
              <a:gd name="connsiteY2" fmla="*/ 0 h 844593"/>
              <a:gd name="connsiteX3" fmla="*/ 8690159 w 8690159"/>
              <a:gd name="connsiteY3" fmla="*/ 140768 h 844593"/>
              <a:gd name="connsiteX4" fmla="*/ 8690159 w 8690159"/>
              <a:gd name="connsiteY4" fmla="*/ 703825 h 844593"/>
              <a:gd name="connsiteX5" fmla="*/ 8549391 w 8690159"/>
              <a:gd name="connsiteY5" fmla="*/ 844593 h 844593"/>
              <a:gd name="connsiteX6" fmla="*/ 140768 w 8690159"/>
              <a:gd name="connsiteY6" fmla="*/ 844593 h 844593"/>
              <a:gd name="connsiteX7" fmla="*/ 0 w 8690159"/>
              <a:gd name="connsiteY7" fmla="*/ 703825 h 844593"/>
              <a:gd name="connsiteX8" fmla="*/ 0 w 8690159"/>
              <a:gd name="connsiteY8" fmla="*/ 140768 h 84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90159" h="844593">
                <a:moveTo>
                  <a:pt x="0" y="140768"/>
                </a:moveTo>
                <a:cubicBezTo>
                  <a:pt x="0" y="63024"/>
                  <a:pt x="63024" y="0"/>
                  <a:pt x="140768" y="0"/>
                </a:cubicBezTo>
                <a:lnTo>
                  <a:pt x="8549391" y="0"/>
                </a:lnTo>
                <a:cubicBezTo>
                  <a:pt x="8627135" y="0"/>
                  <a:pt x="8690159" y="63024"/>
                  <a:pt x="8690159" y="140768"/>
                </a:cubicBezTo>
                <a:lnTo>
                  <a:pt x="8690159" y="703825"/>
                </a:lnTo>
                <a:cubicBezTo>
                  <a:pt x="8690159" y="781569"/>
                  <a:pt x="8627135" y="844593"/>
                  <a:pt x="8549391" y="844593"/>
                </a:cubicBezTo>
                <a:lnTo>
                  <a:pt x="140768" y="844593"/>
                </a:lnTo>
                <a:cubicBezTo>
                  <a:pt x="63024" y="844593"/>
                  <a:pt x="0" y="781569"/>
                  <a:pt x="0" y="703825"/>
                </a:cubicBezTo>
                <a:lnTo>
                  <a:pt x="0" y="140768"/>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47910" tIns="147910" rIns="147910" bIns="147910" numCol="1" spcCol="1270" anchor="ctr" anchorCtr="0">
            <a:noAutofit/>
          </a:bodyPr>
          <a:lstStyle/>
          <a:p>
            <a:pPr marL="82550" marR="0" lvl="0" indent="-82550" algn="l" defTabSz="1244600"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4. Resource optimization</a:t>
            </a: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sp>
        <p:nvSpPr>
          <p:cNvPr id="4" name="Freeform 3"/>
          <p:cNvSpPr/>
          <p:nvPr/>
        </p:nvSpPr>
        <p:spPr>
          <a:xfrm>
            <a:off x="2965027" y="4691908"/>
            <a:ext cx="8690159" cy="1992375"/>
          </a:xfrm>
          <a:custGeom>
            <a:avLst/>
            <a:gdLst>
              <a:gd name="connsiteX0" fmla="*/ 0 w 8690159"/>
              <a:gd name="connsiteY0" fmla="*/ 0 h 1992375"/>
              <a:gd name="connsiteX1" fmla="*/ 8690159 w 8690159"/>
              <a:gd name="connsiteY1" fmla="*/ 0 h 1992375"/>
              <a:gd name="connsiteX2" fmla="*/ 8690159 w 8690159"/>
              <a:gd name="connsiteY2" fmla="*/ 1992375 h 1992375"/>
              <a:gd name="connsiteX3" fmla="*/ 0 w 8690159"/>
              <a:gd name="connsiteY3" fmla="*/ 1992375 h 1992375"/>
              <a:gd name="connsiteX4" fmla="*/ 0 w 8690159"/>
              <a:gd name="connsiteY4" fmla="*/ 0 h 1992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0159" h="1992375">
                <a:moveTo>
                  <a:pt x="0" y="0"/>
                </a:moveTo>
                <a:lnTo>
                  <a:pt x="8690159" y="0"/>
                </a:lnTo>
                <a:lnTo>
                  <a:pt x="8690159" y="1992375"/>
                </a:lnTo>
                <a:lnTo>
                  <a:pt x="0" y="1992375"/>
                </a:lnTo>
                <a:lnTo>
                  <a:pt x="0" y="0"/>
                </a:lnTo>
                <a:close/>
              </a:path>
            </a:pathLst>
          </a:custGeom>
        </p:spPr>
        <p:style>
          <a:lnRef idx="1">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5913" tIns="44450" rIns="248920" bIns="44450" numCol="1" spcCol="1270" anchor="t" anchorCtr="0">
            <a:noAutofit/>
          </a:bodyPr>
          <a:lstStyle/>
          <a:p>
            <a:pPr marL="228600" marR="0" lvl="1" indent="-228600" algn="l" defTabSz="1200150" rtl="0" eaLnBrk="1" fontAlgn="auto" latinLnBrk="0" hangingPunct="1">
              <a:lnSpc>
                <a:spcPct val="90000"/>
              </a:lnSpc>
              <a:spcBef>
                <a:spcPct val="0"/>
              </a:spcBef>
              <a:spcAft>
                <a:spcPct val="20000"/>
              </a:spcAft>
              <a:buClrTx/>
              <a:buSzTx/>
              <a:buFontTx/>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Resource optimization techniques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melibatkan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penjadwalan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kegiatan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dan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sumber</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daya</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yang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dibutuhkan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oleh</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kegiatan-kegiatan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tersebut</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sambil</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mempertimbangkan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ketersediaan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sumber</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daya</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dan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waktu</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proyek</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7" name="Freeform 6"/>
          <p:cNvSpPr/>
          <p:nvPr/>
        </p:nvSpPr>
        <p:spPr>
          <a:xfrm>
            <a:off x="210232" y="879076"/>
            <a:ext cx="2476500" cy="489600"/>
          </a:xfrm>
          <a:custGeom>
            <a:avLst/>
            <a:gdLst>
              <a:gd name="connsiteX0" fmla="*/ 0 w 2476500"/>
              <a:gd name="connsiteY0" fmla="*/ 0 h 489600"/>
              <a:gd name="connsiteX1" fmla="*/ 2476500 w 2476500"/>
              <a:gd name="connsiteY1" fmla="*/ 0 h 489600"/>
              <a:gd name="connsiteX2" fmla="*/ 2476500 w 2476500"/>
              <a:gd name="connsiteY2" fmla="*/ 489600 h 489600"/>
              <a:gd name="connsiteX3" fmla="*/ 0 w 2476500"/>
              <a:gd name="connsiteY3" fmla="*/ 489600 h 489600"/>
              <a:gd name="connsiteX4" fmla="*/ 0 w 2476500"/>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489600">
                <a:moveTo>
                  <a:pt x="0" y="0"/>
                </a:moveTo>
                <a:lnTo>
                  <a:pt x="2476500" y="0"/>
                </a:lnTo>
                <a:lnTo>
                  <a:pt x="2476500" y="489600"/>
                </a:lnTo>
                <a:lnTo>
                  <a:pt x="0" y="489600"/>
                </a:lnTo>
                <a:lnTo>
                  <a:pt x="0" y="0"/>
                </a:lnTo>
                <a:close/>
              </a:path>
            </a:pathLst>
          </a:custGeom>
          <a:scene3d>
            <a:camera prst="orthographicFront"/>
            <a:lightRig rig="threePt" dir="t">
              <a:rot lat="0" lon="0" rev="7500000"/>
            </a:lightRig>
          </a:scene3d>
          <a:sp3d prstMaterial="plastic">
            <a:bevelT w="127000" h="25400" prst="relaxedInset"/>
          </a:sp3d>
        </p:spPr>
        <p:style>
          <a:lnRef idx="0">
            <a:schemeClr val="accent4">
              <a:hueOff val="5197846"/>
              <a:satOff val="-23984"/>
              <a:lumOff val="883"/>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120904" tIns="69088" rIns="120904" bIns="69088"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Calibri" panose="020F0502020204030204"/>
                <a:ea typeface="+mn-ea"/>
                <a:cs typeface="+mn-cs"/>
              </a:rPr>
              <a:t>Tools &amp; Techniques</a:t>
            </a:r>
          </a:p>
        </p:txBody>
      </p:sp>
      <p:sp>
        <p:nvSpPr>
          <p:cNvPr id="8" name="Freeform 7"/>
          <p:cNvSpPr/>
          <p:nvPr/>
        </p:nvSpPr>
        <p:spPr>
          <a:xfrm>
            <a:off x="210232" y="1368676"/>
            <a:ext cx="2476500" cy="4793773"/>
          </a:xfrm>
          <a:custGeom>
            <a:avLst/>
            <a:gdLst>
              <a:gd name="connsiteX0" fmla="*/ 0 w 2476500"/>
              <a:gd name="connsiteY0" fmla="*/ 0 h 3128013"/>
              <a:gd name="connsiteX1" fmla="*/ 2476500 w 2476500"/>
              <a:gd name="connsiteY1" fmla="*/ 0 h 3128013"/>
              <a:gd name="connsiteX2" fmla="*/ 2476500 w 2476500"/>
              <a:gd name="connsiteY2" fmla="*/ 3128013 h 3128013"/>
              <a:gd name="connsiteX3" fmla="*/ 0 w 2476500"/>
              <a:gd name="connsiteY3" fmla="*/ 3128013 h 3128013"/>
              <a:gd name="connsiteX4" fmla="*/ 0 w 2476500"/>
              <a:gd name="connsiteY4" fmla="*/ 0 h 3128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3128013">
                <a:moveTo>
                  <a:pt x="0" y="0"/>
                </a:moveTo>
                <a:lnTo>
                  <a:pt x="2476500" y="0"/>
                </a:lnTo>
                <a:lnTo>
                  <a:pt x="2476500" y="3128013"/>
                </a:lnTo>
                <a:lnTo>
                  <a:pt x="0" y="3128013"/>
                </a:lnTo>
                <a:lnTo>
                  <a:pt x="0" y="0"/>
                </a:lnTo>
                <a:close/>
              </a:path>
            </a:pathLst>
          </a:custGeom>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p:spPr>
        <p:style>
          <a:lnRef idx="1">
            <a:schemeClr val="accent4">
              <a:tint val="40000"/>
              <a:alpha val="90000"/>
              <a:hueOff val="5756959"/>
              <a:satOff val="-30630"/>
              <a:lumOff val="-1745"/>
              <a:alphaOff val="0"/>
            </a:schemeClr>
          </a:lnRef>
          <a:fillRef idx="1">
            <a:schemeClr val="accent4">
              <a:tint val="40000"/>
              <a:alpha val="90000"/>
              <a:hueOff val="5756959"/>
              <a:satOff val="-30630"/>
              <a:lumOff val="-1745"/>
              <a:alphaOff val="0"/>
            </a:schemeClr>
          </a:fillRef>
          <a:effectRef idx="2">
            <a:schemeClr val="accent4">
              <a:tint val="40000"/>
              <a:alpha val="90000"/>
              <a:hueOff val="5756959"/>
              <a:satOff val="-30630"/>
              <a:lumOff val="-1745"/>
              <a:alphaOff val="0"/>
            </a:schemeClr>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1 Data analysis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Earned value analysis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Iteration burndown chart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Performance reviews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Trend analysis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Variance analysis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What-if scenario analysis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2 Critical path method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3 Project management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information system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4 Resource optimization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5 Leads and lags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6 Schedule compression</a:t>
            </a:r>
          </a:p>
        </p:txBody>
      </p:sp>
      <p:sp>
        <p:nvSpPr>
          <p:cNvPr id="15" name="Freeform 14"/>
          <p:cNvSpPr/>
          <p:nvPr/>
        </p:nvSpPr>
        <p:spPr>
          <a:xfrm>
            <a:off x="2861022" y="846946"/>
            <a:ext cx="8690159" cy="673920"/>
          </a:xfrm>
          <a:custGeom>
            <a:avLst/>
            <a:gdLst>
              <a:gd name="connsiteX0" fmla="*/ 0 w 8690159"/>
              <a:gd name="connsiteY0" fmla="*/ 112322 h 673920"/>
              <a:gd name="connsiteX1" fmla="*/ 112322 w 8690159"/>
              <a:gd name="connsiteY1" fmla="*/ 0 h 673920"/>
              <a:gd name="connsiteX2" fmla="*/ 8577837 w 8690159"/>
              <a:gd name="connsiteY2" fmla="*/ 0 h 673920"/>
              <a:gd name="connsiteX3" fmla="*/ 8690159 w 8690159"/>
              <a:gd name="connsiteY3" fmla="*/ 112322 h 673920"/>
              <a:gd name="connsiteX4" fmla="*/ 8690159 w 8690159"/>
              <a:gd name="connsiteY4" fmla="*/ 561598 h 673920"/>
              <a:gd name="connsiteX5" fmla="*/ 8577837 w 8690159"/>
              <a:gd name="connsiteY5" fmla="*/ 673920 h 673920"/>
              <a:gd name="connsiteX6" fmla="*/ 112322 w 8690159"/>
              <a:gd name="connsiteY6" fmla="*/ 673920 h 673920"/>
              <a:gd name="connsiteX7" fmla="*/ 0 w 8690159"/>
              <a:gd name="connsiteY7" fmla="*/ 561598 h 673920"/>
              <a:gd name="connsiteX8" fmla="*/ 0 w 8690159"/>
              <a:gd name="connsiteY8" fmla="*/ 112322 h 67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90159" h="673920">
                <a:moveTo>
                  <a:pt x="0" y="112322"/>
                </a:moveTo>
                <a:cubicBezTo>
                  <a:pt x="0" y="50288"/>
                  <a:pt x="50288" y="0"/>
                  <a:pt x="112322" y="0"/>
                </a:cubicBezTo>
                <a:lnTo>
                  <a:pt x="8577837" y="0"/>
                </a:lnTo>
                <a:cubicBezTo>
                  <a:pt x="8639871" y="0"/>
                  <a:pt x="8690159" y="50288"/>
                  <a:pt x="8690159" y="112322"/>
                </a:cubicBezTo>
                <a:lnTo>
                  <a:pt x="8690159" y="561598"/>
                </a:lnTo>
                <a:cubicBezTo>
                  <a:pt x="8690159" y="623632"/>
                  <a:pt x="8639871" y="673920"/>
                  <a:pt x="8577837" y="673920"/>
                </a:cubicBezTo>
                <a:lnTo>
                  <a:pt x="112322" y="673920"/>
                </a:lnTo>
                <a:cubicBezTo>
                  <a:pt x="50288" y="673920"/>
                  <a:pt x="0" y="623632"/>
                  <a:pt x="0" y="561598"/>
                </a:cubicBezTo>
                <a:lnTo>
                  <a:pt x="0" y="112322"/>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5">
              <a:hueOff val="-7353344"/>
              <a:satOff val="-10228"/>
              <a:lumOff val="-3922"/>
              <a:alphaOff val="0"/>
            </a:schemeClr>
          </a:fillRef>
          <a:effectRef idx="2">
            <a:schemeClr val="accent5">
              <a:hueOff val="-7353344"/>
              <a:satOff val="-10228"/>
              <a:lumOff val="-3922"/>
              <a:alphaOff val="0"/>
            </a:schemeClr>
          </a:effectRef>
          <a:fontRef idx="minor">
            <a:schemeClr val="lt1"/>
          </a:fontRef>
        </p:style>
        <p:txBody>
          <a:bodyPr spcFirstLastPara="0" vert="horz" wrap="square" lIns="124338" tIns="124338" rIns="124338" bIns="124338" numCol="1" spcCol="1270" anchor="ctr" anchorCtr="0">
            <a:noAutofit/>
          </a:bodyPr>
          <a:lstStyle/>
          <a:p>
            <a:pPr marL="0" marR="0" lvl="0" indent="0" algn="l" defTabSz="1066800" rtl="0" eaLnBrk="1" fontAlgn="auto" latinLnBrk="0" hangingPunct="1">
              <a:lnSpc>
                <a:spcPct val="90000"/>
              </a:lnSpc>
              <a:spcBef>
                <a:spcPct val="0"/>
              </a:spcBef>
              <a:spcAft>
                <a:spcPct val="3500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3. Project management information system</a:t>
            </a:r>
            <a:endParaRPr kumimoji="0" lang="id-ID"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15"/>
          <p:cNvSpPr/>
          <p:nvPr/>
        </p:nvSpPr>
        <p:spPr>
          <a:xfrm>
            <a:off x="2848195" y="1682470"/>
            <a:ext cx="8690159" cy="1838160"/>
          </a:xfrm>
          <a:custGeom>
            <a:avLst/>
            <a:gdLst>
              <a:gd name="connsiteX0" fmla="*/ 0 w 8690159"/>
              <a:gd name="connsiteY0" fmla="*/ 0 h 1838160"/>
              <a:gd name="connsiteX1" fmla="*/ 8690159 w 8690159"/>
              <a:gd name="connsiteY1" fmla="*/ 0 h 1838160"/>
              <a:gd name="connsiteX2" fmla="*/ 8690159 w 8690159"/>
              <a:gd name="connsiteY2" fmla="*/ 1838160 h 1838160"/>
              <a:gd name="connsiteX3" fmla="*/ 0 w 8690159"/>
              <a:gd name="connsiteY3" fmla="*/ 1838160 h 1838160"/>
              <a:gd name="connsiteX4" fmla="*/ 0 w 8690159"/>
              <a:gd name="connsiteY4" fmla="*/ 0 h 1838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0159" h="1838160">
                <a:moveTo>
                  <a:pt x="0" y="0"/>
                </a:moveTo>
                <a:lnTo>
                  <a:pt x="8690159" y="0"/>
                </a:lnTo>
                <a:lnTo>
                  <a:pt x="8690159" y="1838160"/>
                </a:lnTo>
                <a:lnTo>
                  <a:pt x="0" y="1838160"/>
                </a:lnTo>
                <a:lnTo>
                  <a:pt x="0" y="0"/>
                </a:lnTo>
                <a:close/>
              </a:path>
            </a:pathLst>
          </a:custGeom>
        </p:spPr>
        <p:style>
          <a:lnRef idx="1">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5913" tIns="30480" rIns="170688" bIns="30480" numCol="1" spcCol="1270" anchor="t" anchorCtr="0">
            <a:noAutofit/>
          </a:bodyPr>
          <a:lstStyle/>
          <a:p>
            <a:pPr marL="171450" marR="0" lvl="1" indent="-171450" algn="l" defTabSz="844550" rtl="0" eaLnBrk="1" fontAlgn="auto" latinLnBrk="0" hangingPunct="1">
              <a:lnSpc>
                <a:spcPct val="90000"/>
              </a:lnSpc>
              <a:spcBef>
                <a:spcPct val="0"/>
              </a:spcBef>
              <a:spcAft>
                <a:spcPct val="20000"/>
              </a:spcAft>
              <a:buClrTx/>
              <a:buSzTx/>
              <a:buFontTx/>
              <a:buChar char="••"/>
              <a:tabLst/>
              <a:defRPr/>
            </a:pP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Perangkat</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lunak</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manajemen</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proyek</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untuk</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penjadwalan</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menyediakan</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kemampuan</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untuk</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melacak</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tanggal</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yang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direncanakan</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versus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tanggal</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yang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sebenarnya</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id-ID" sz="19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71450" marR="0" lvl="1" indent="-171450" algn="l" defTabSz="844550" rtl="0" eaLnBrk="1" fontAlgn="auto" latinLnBrk="0" hangingPunct="1">
              <a:lnSpc>
                <a:spcPct val="90000"/>
              </a:lnSpc>
              <a:spcBef>
                <a:spcPct val="0"/>
              </a:spcBef>
              <a:spcAft>
                <a:spcPct val="20000"/>
              </a:spcAft>
              <a:buClrTx/>
              <a:buSzTx/>
              <a:buFontTx/>
              <a:buChar char="••"/>
              <a:tabLst/>
              <a:defRPr/>
            </a:pP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Untuk</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melaporkan</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varians</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kemajuan</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yang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dibuat</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terhadap</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jadwal</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awal</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dan</a:t>
            </a:r>
            <a:endParaRPr kumimoji="0" lang="id-ID" sz="19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71450" marR="0" lvl="1" indent="-171450" algn="l" defTabSz="844550" rtl="0" eaLnBrk="1" fontAlgn="auto" latinLnBrk="0" hangingPunct="1">
              <a:lnSpc>
                <a:spcPct val="90000"/>
              </a:lnSpc>
              <a:spcBef>
                <a:spcPct val="0"/>
              </a:spcBef>
              <a:spcAft>
                <a:spcPct val="20000"/>
              </a:spcAft>
              <a:buClrTx/>
              <a:buSzTx/>
              <a:buFontTx/>
              <a:buChar char="••"/>
              <a:tabLst/>
              <a:defRPr/>
            </a:pP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Untuk</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memperkirakan</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dampak</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perubahan</a:t>
            </a:r>
            <a:endParaRPr kumimoji="0" lang="id-ID" sz="19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71450" marR="0" lvl="1" indent="-171450" algn="l" defTabSz="844550" rtl="0" eaLnBrk="1" fontAlgn="auto" latinLnBrk="0" hangingPunct="1">
              <a:lnSpc>
                <a:spcPct val="90000"/>
              </a:lnSpc>
              <a:spcBef>
                <a:spcPct val="0"/>
              </a:spcBef>
              <a:spcAft>
                <a:spcPct val="20000"/>
              </a:spcAft>
              <a:buClrTx/>
              <a:buSzTx/>
              <a:buFontTx/>
              <a:buChar char="••"/>
              <a:tabLst/>
              <a:defRPr/>
            </a:pP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Untuk</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model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jadwal</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proyek</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366781493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ＭＳ Ｐゴシック" charset="0"/>
              </a:rPr>
              <a:t>Control Schedule : </a:t>
            </a:r>
            <a:r>
              <a:rPr kumimoji="0" lang="en-US" sz="36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Calibri Light" panose="020F0302020204030204"/>
                <a:ea typeface="ＭＳ Ｐゴシック" charset="0"/>
              </a:rPr>
              <a:t>Tools &amp; Techniques</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7" name="Freeform 6"/>
          <p:cNvSpPr/>
          <p:nvPr/>
        </p:nvSpPr>
        <p:spPr>
          <a:xfrm>
            <a:off x="210232" y="879076"/>
            <a:ext cx="2476500" cy="489600"/>
          </a:xfrm>
          <a:custGeom>
            <a:avLst/>
            <a:gdLst>
              <a:gd name="connsiteX0" fmla="*/ 0 w 2476500"/>
              <a:gd name="connsiteY0" fmla="*/ 0 h 489600"/>
              <a:gd name="connsiteX1" fmla="*/ 2476500 w 2476500"/>
              <a:gd name="connsiteY1" fmla="*/ 0 h 489600"/>
              <a:gd name="connsiteX2" fmla="*/ 2476500 w 2476500"/>
              <a:gd name="connsiteY2" fmla="*/ 489600 h 489600"/>
              <a:gd name="connsiteX3" fmla="*/ 0 w 2476500"/>
              <a:gd name="connsiteY3" fmla="*/ 489600 h 489600"/>
              <a:gd name="connsiteX4" fmla="*/ 0 w 2476500"/>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489600">
                <a:moveTo>
                  <a:pt x="0" y="0"/>
                </a:moveTo>
                <a:lnTo>
                  <a:pt x="2476500" y="0"/>
                </a:lnTo>
                <a:lnTo>
                  <a:pt x="2476500" y="489600"/>
                </a:lnTo>
                <a:lnTo>
                  <a:pt x="0" y="489600"/>
                </a:lnTo>
                <a:lnTo>
                  <a:pt x="0" y="0"/>
                </a:lnTo>
                <a:close/>
              </a:path>
            </a:pathLst>
          </a:custGeom>
          <a:scene3d>
            <a:camera prst="orthographicFront"/>
            <a:lightRig rig="threePt" dir="t">
              <a:rot lat="0" lon="0" rev="7500000"/>
            </a:lightRig>
          </a:scene3d>
          <a:sp3d prstMaterial="plastic">
            <a:bevelT w="127000" h="25400" prst="relaxedInset"/>
          </a:sp3d>
        </p:spPr>
        <p:style>
          <a:lnRef idx="0">
            <a:schemeClr val="accent4">
              <a:hueOff val="5197846"/>
              <a:satOff val="-23984"/>
              <a:lumOff val="883"/>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120904" tIns="69088" rIns="120904" bIns="69088"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Calibri" panose="020F0502020204030204"/>
                <a:ea typeface="+mn-ea"/>
                <a:cs typeface="+mn-cs"/>
              </a:rPr>
              <a:t>Tools &amp; Techniques</a:t>
            </a:r>
          </a:p>
        </p:txBody>
      </p:sp>
      <p:sp>
        <p:nvSpPr>
          <p:cNvPr id="8" name="Freeform 7"/>
          <p:cNvSpPr/>
          <p:nvPr/>
        </p:nvSpPr>
        <p:spPr>
          <a:xfrm>
            <a:off x="210232" y="1368676"/>
            <a:ext cx="2476500" cy="4793773"/>
          </a:xfrm>
          <a:custGeom>
            <a:avLst/>
            <a:gdLst>
              <a:gd name="connsiteX0" fmla="*/ 0 w 2476500"/>
              <a:gd name="connsiteY0" fmla="*/ 0 h 3128013"/>
              <a:gd name="connsiteX1" fmla="*/ 2476500 w 2476500"/>
              <a:gd name="connsiteY1" fmla="*/ 0 h 3128013"/>
              <a:gd name="connsiteX2" fmla="*/ 2476500 w 2476500"/>
              <a:gd name="connsiteY2" fmla="*/ 3128013 h 3128013"/>
              <a:gd name="connsiteX3" fmla="*/ 0 w 2476500"/>
              <a:gd name="connsiteY3" fmla="*/ 3128013 h 3128013"/>
              <a:gd name="connsiteX4" fmla="*/ 0 w 2476500"/>
              <a:gd name="connsiteY4" fmla="*/ 0 h 3128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3128013">
                <a:moveTo>
                  <a:pt x="0" y="0"/>
                </a:moveTo>
                <a:lnTo>
                  <a:pt x="2476500" y="0"/>
                </a:lnTo>
                <a:lnTo>
                  <a:pt x="2476500" y="3128013"/>
                </a:lnTo>
                <a:lnTo>
                  <a:pt x="0" y="3128013"/>
                </a:lnTo>
                <a:lnTo>
                  <a:pt x="0" y="0"/>
                </a:lnTo>
                <a:close/>
              </a:path>
            </a:pathLst>
          </a:custGeom>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p:spPr>
        <p:style>
          <a:lnRef idx="1">
            <a:schemeClr val="accent4">
              <a:tint val="40000"/>
              <a:alpha val="90000"/>
              <a:hueOff val="5756959"/>
              <a:satOff val="-30630"/>
              <a:lumOff val="-1745"/>
              <a:alphaOff val="0"/>
            </a:schemeClr>
          </a:lnRef>
          <a:fillRef idx="1">
            <a:schemeClr val="accent4">
              <a:tint val="40000"/>
              <a:alpha val="90000"/>
              <a:hueOff val="5756959"/>
              <a:satOff val="-30630"/>
              <a:lumOff val="-1745"/>
              <a:alphaOff val="0"/>
            </a:schemeClr>
          </a:fillRef>
          <a:effectRef idx="2">
            <a:schemeClr val="accent4">
              <a:tint val="40000"/>
              <a:alpha val="90000"/>
              <a:hueOff val="5756959"/>
              <a:satOff val="-30630"/>
              <a:lumOff val="-1745"/>
              <a:alphaOff val="0"/>
            </a:schemeClr>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1 Data analysis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Earned value analysis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Iteration burndown chart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Performance reviews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Trend analysis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Variance analysis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What-if scenario analysis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2 Critical path method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3 Project management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information system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4 Resource optimization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5 Leads and lags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6 Schedule compression</a:t>
            </a:r>
          </a:p>
        </p:txBody>
      </p:sp>
      <p:sp>
        <p:nvSpPr>
          <p:cNvPr id="9" name="Freeform 8"/>
          <p:cNvSpPr/>
          <p:nvPr/>
        </p:nvSpPr>
        <p:spPr>
          <a:xfrm>
            <a:off x="2861022" y="3715159"/>
            <a:ext cx="8690159" cy="529296"/>
          </a:xfrm>
          <a:custGeom>
            <a:avLst/>
            <a:gdLst>
              <a:gd name="connsiteX0" fmla="*/ 0 w 8690159"/>
              <a:gd name="connsiteY0" fmla="*/ 140768 h 844593"/>
              <a:gd name="connsiteX1" fmla="*/ 140768 w 8690159"/>
              <a:gd name="connsiteY1" fmla="*/ 0 h 844593"/>
              <a:gd name="connsiteX2" fmla="*/ 8549391 w 8690159"/>
              <a:gd name="connsiteY2" fmla="*/ 0 h 844593"/>
              <a:gd name="connsiteX3" fmla="*/ 8690159 w 8690159"/>
              <a:gd name="connsiteY3" fmla="*/ 140768 h 844593"/>
              <a:gd name="connsiteX4" fmla="*/ 8690159 w 8690159"/>
              <a:gd name="connsiteY4" fmla="*/ 703825 h 844593"/>
              <a:gd name="connsiteX5" fmla="*/ 8549391 w 8690159"/>
              <a:gd name="connsiteY5" fmla="*/ 844593 h 844593"/>
              <a:gd name="connsiteX6" fmla="*/ 140768 w 8690159"/>
              <a:gd name="connsiteY6" fmla="*/ 844593 h 844593"/>
              <a:gd name="connsiteX7" fmla="*/ 0 w 8690159"/>
              <a:gd name="connsiteY7" fmla="*/ 703825 h 844593"/>
              <a:gd name="connsiteX8" fmla="*/ 0 w 8690159"/>
              <a:gd name="connsiteY8" fmla="*/ 140768 h 84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90159" h="844593">
                <a:moveTo>
                  <a:pt x="0" y="140768"/>
                </a:moveTo>
                <a:cubicBezTo>
                  <a:pt x="0" y="63024"/>
                  <a:pt x="63024" y="0"/>
                  <a:pt x="140768" y="0"/>
                </a:cubicBezTo>
                <a:lnTo>
                  <a:pt x="8549391" y="0"/>
                </a:lnTo>
                <a:cubicBezTo>
                  <a:pt x="8627135" y="0"/>
                  <a:pt x="8690159" y="63024"/>
                  <a:pt x="8690159" y="140768"/>
                </a:cubicBezTo>
                <a:lnTo>
                  <a:pt x="8690159" y="703825"/>
                </a:lnTo>
                <a:cubicBezTo>
                  <a:pt x="8690159" y="781569"/>
                  <a:pt x="8627135" y="844593"/>
                  <a:pt x="8549391" y="844593"/>
                </a:cubicBezTo>
                <a:lnTo>
                  <a:pt x="140768" y="844593"/>
                </a:lnTo>
                <a:cubicBezTo>
                  <a:pt x="63024" y="844593"/>
                  <a:pt x="0" y="781569"/>
                  <a:pt x="0" y="703825"/>
                </a:cubicBezTo>
                <a:lnTo>
                  <a:pt x="0" y="140768"/>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47910" tIns="147910" rIns="147910" bIns="147910" numCol="1" spcCol="1270" anchor="ctr" anchorCtr="0">
            <a:noAutofit/>
          </a:bodyPr>
          <a:lstStyle/>
          <a:p>
            <a:pPr marL="82550" marR="0" lvl="0" indent="-82550" algn="l" defTabSz="1244600"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6. Schedule Compression</a:t>
            </a: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Freeform 9"/>
          <p:cNvSpPr/>
          <p:nvPr/>
        </p:nvSpPr>
        <p:spPr>
          <a:xfrm>
            <a:off x="2861022" y="846946"/>
            <a:ext cx="8690159" cy="521730"/>
          </a:xfrm>
          <a:custGeom>
            <a:avLst/>
            <a:gdLst>
              <a:gd name="connsiteX0" fmla="*/ 0 w 8690159"/>
              <a:gd name="connsiteY0" fmla="*/ 112322 h 673920"/>
              <a:gd name="connsiteX1" fmla="*/ 112322 w 8690159"/>
              <a:gd name="connsiteY1" fmla="*/ 0 h 673920"/>
              <a:gd name="connsiteX2" fmla="*/ 8577837 w 8690159"/>
              <a:gd name="connsiteY2" fmla="*/ 0 h 673920"/>
              <a:gd name="connsiteX3" fmla="*/ 8690159 w 8690159"/>
              <a:gd name="connsiteY3" fmla="*/ 112322 h 673920"/>
              <a:gd name="connsiteX4" fmla="*/ 8690159 w 8690159"/>
              <a:gd name="connsiteY4" fmla="*/ 561598 h 673920"/>
              <a:gd name="connsiteX5" fmla="*/ 8577837 w 8690159"/>
              <a:gd name="connsiteY5" fmla="*/ 673920 h 673920"/>
              <a:gd name="connsiteX6" fmla="*/ 112322 w 8690159"/>
              <a:gd name="connsiteY6" fmla="*/ 673920 h 673920"/>
              <a:gd name="connsiteX7" fmla="*/ 0 w 8690159"/>
              <a:gd name="connsiteY7" fmla="*/ 561598 h 673920"/>
              <a:gd name="connsiteX8" fmla="*/ 0 w 8690159"/>
              <a:gd name="connsiteY8" fmla="*/ 112322 h 67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90159" h="673920">
                <a:moveTo>
                  <a:pt x="0" y="112322"/>
                </a:moveTo>
                <a:cubicBezTo>
                  <a:pt x="0" y="50288"/>
                  <a:pt x="50288" y="0"/>
                  <a:pt x="112322" y="0"/>
                </a:cubicBezTo>
                <a:lnTo>
                  <a:pt x="8577837" y="0"/>
                </a:lnTo>
                <a:cubicBezTo>
                  <a:pt x="8639871" y="0"/>
                  <a:pt x="8690159" y="50288"/>
                  <a:pt x="8690159" y="112322"/>
                </a:cubicBezTo>
                <a:lnTo>
                  <a:pt x="8690159" y="561598"/>
                </a:lnTo>
                <a:cubicBezTo>
                  <a:pt x="8690159" y="623632"/>
                  <a:pt x="8639871" y="673920"/>
                  <a:pt x="8577837" y="673920"/>
                </a:cubicBezTo>
                <a:lnTo>
                  <a:pt x="112322" y="673920"/>
                </a:lnTo>
                <a:cubicBezTo>
                  <a:pt x="50288" y="673920"/>
                  <a:pt x="0" y="623632"/>
                  <a:pt x="0" y="561598"/>
                </a:cubicBezTo>
                <a:lnTo>
                  <a:pt x="0" y="112322"/>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5">
              <a:hueOff val="-7353344"/>
              <a:satOff val="-10228"/>
              <a:lumOff val="-3922"/>
              <a:alphaOff val="0"/>
            </a:schemeClr>
          </a:fillRef>
          <a:effectRef idx="2">
            <a:schemeClr val="accent5">
              <a:hueOff val="-7353344"/>
              <a:satOff val="-10228"/>
              <a:lumOff val="-3922"/>
              <a:alphaOff val="0"/>
            </a:schemeClr>
          </a:effectRef>
          <a:fontRef idx="minor">
            <a:schemeClr val="lt1"/>
          </a:fontRef>
        </p:style>
        <p:txBody>
          <a:bodyPr spcFirstLastPara="0" vert="horz" wrap="square" lIns="124338" tIns="124338" rIns="124338" bIns="124338" numCol="1" spcCol="1270" anchor="ctr" anchorCtr="0">
            <a:noAutofit/>
          </a:bodyPr>
          <a:lstStyle/>
          <a:p>
            <a:pPr marL="0" marR="0" lvl="0" indent="0" algn="l" defTabSz="1066800" rtl="0" eaLnBrk="1" fontAlgn="auto" latinLnBrk="0" hangingPunct="1">
              <a:lnSpc>
                <a:spcPct val="90000"/>
              </a:lnSpc>
              <a:spcBef>
                <a:spcPct val="0"/>
              </a:spcBef>
              <a:spcAft>
                <a:spcPct val="3500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5. Lead and Lags</a:t>
            </a:r>
            <a:endParaRPr kumimoji="0" lang="id-ID"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2"/>
          <p:cNvSpPr/>
          <p:nvPr/>
        </p:nvSpPr>
        <p:spPr>
          <a:xfrm>
            <a:off x="2861022" y="1426821"/>
            <a:ext cx="8864449" cy="2031325"/>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Menyesuaikan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lead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lag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diterapkan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selama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network analysis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untuk</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menemukan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cara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untuk</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membawa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kegiatan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proyek</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yang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tertinggal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di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belakang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agar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bisa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selaras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dengan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rencana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semula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Misalnya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pada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proyek</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untuk</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membangun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gedung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kantor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baru</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lansekap</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dapat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disesuaikan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untuk</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memulai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sebelum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pekerjaan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eksterior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bangunan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selesai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dengan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meminimalisir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waktu</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tunggu</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antar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fase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4" name="Rectangle 3"/>
          <p:cNvSpPr/>
          <p:nvPr/>
        </p:nvSpPr>
        <p:spPr>
          <a:xfrm>
            <a:off x="2773875" y="4448677"/>
            <a:ext cx="8777305"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Digunakan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untuk</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menemukan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cara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untuk</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membawa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kegiatan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proyek</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yang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tertinggal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dari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rencana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awal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dengan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fast tracking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atau</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crashing schedule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untuk</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pekerjaan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yang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tersisa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22721832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ＭＳ Ｐゴシック" charset="0"/>
              </a:rPr>
              <a:t>Control Schedule </a:t>
            </a:r>
            <a:r>
              <a:rPr kumimoji="0" lang="en-US" sz="36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ＭＳ Ｐゴシック" charset="0"/>
              </a:rPr>
              <a:t>: </a:t>
            </a:r>
            <a:r>
              <a:rPr kumimoji="0" lang="en-US" sz="3600" b="1" i="0" u="none" strike="noStrike" kern="1200" cap="none" spc="0" normalizeH="0" baseline="0" noProof="0" dirty="0">
                <a:ln>
                  <a:noFill/>
                </a:ln>
                <a:solidFill>
                  <a:srgbClr val="FF0000"/>
                </a:solidFill>
                <a:effectLst/>
                <a:uLnTx/>
                <a:uFillTx/>
                <a:latin typeface="Calibri Light" panose="020F0302020204030204"/>
                <a:ea typeface="ＭＳ Ｐゴシック" charset="0"/>
              </a:rPr>
              <a:t>Outputs</a:t>
            </a:r>
          </a:p>
        </p:txBody>
      </p:sp>
      <p:pic>
        <p:nvPicPr>
          <p:cNvPr id="13" name="Picture 12"/>
          <p:cNvPicPr/>
          <p:nvPr/>
        </p:nvPicPr>
        <p:blipFill>
          <a:blip r:embed="rId2" cstate="print"/>
          <a:srcRect/>
          <a:stretch>
            <a:fillRect/>
          </a:stretch>
        </p:blipFill>
        <p:spPr bwMode="auto">
          <a:xfrm>
            <a:off x="10754436" y="75562"/>
            <a:ext cx="873457" cy="639228"/>
          </a:xfrm>
          <a:prstGeom prst="rect">
            <a:avLst/>
          </a:prstGeom>
          <a:noFill/>
          <a:ln w="9525">
            <a:noFill/>
            <a:miter lim="800000"/>
            <a:headEnd/>
            <a:tailEnd/>
          </a:ln>
        </p:spPr>
      </p:pic>
      <p:sp>
        <p:nvSpPr>
          <p:cNvPr id="9" name="Content Placeholder 2"/>
          <p:cNvSpPr>
            <a:spLocks noGrp="1"/>
          </p:cNvSpPr>
          <p:nvPr>
            <p:ph idx="1"/>
          </p:nvPr>
        </p:nvSpPr>
        <p:spPr>
          <a:xfrm>
            <a:off x="2750023" y="945689"/>
            <a:ext cx="8877869" cy="5741713"/>
          </a:xfrm>
          <a:solidFill>
            <a:schemeClr val="accent2">
              <a:lumMod val="40000"/>
              <a:lumOff val="60000"/>
            </a:schemeClr>
          </a:solidFill>
        </p:spPr>
        <p:txBody>
          <a:bodyPr>
            <a:normAutofit fontScale="92500" lnSpcReduction="20000"/>
          </a:bodyPr>
          <a:lstStyle/>
          <a:p>
            <a:pPr marL="0" lvl="0" indent="0" algn="just">
              <a:buClr>
                <a:srgbClr val="A9A57C"/>
              </a:buClr>
              <a:buNone/>
            </a:pPr>
            <a:r>
              <a:rPr lang="en-US" b="1" dirty="0"/>
              <a:t>1. </a:t>
            </a:r>
            <a:r>
              <a:rPr lang="id-ID" b="1" dirty="0"/>
              <a:t>Work performance Information</a:t>
            </a:r>
          </a:p>
          <a:p>
            <a:pPr marL="365760" lvl="1" indent="0" algn="just">
              <a:buClr>
                <a:srgbClr val="9CBEBD"/>
              </a:buClr>
              <a:buNone/>
            </a:pPr>
            <a:r>
              <a:rPr lang="id-ID" dirty="0"/>
              <a:t>Berisi informasi bagaimana progres proyek dikerjakan, deliverables, bagaimana deliverables diselesaikan dan diterima.</a:t>
            </a:r>
            <a:endParaRPr lang="en-US" dirty="0"/>
          </a:p>
          <a:p>
            <a:pPr marL="365760" lvl="1" indent="0" algn="just">
              <a:buClr>
                <a:srgbClr val="9CBEBD"/>
              </a:buClr>
              <a:buNone/>
            </a:pPr>
            <a:endParaRPr lang="en-US" spc="-4" dirty="0"/>
          </a:p>
          <a:p>
            <a:pPr marL="0" indent="0" algn="just">
              <a:buClr>
                <a:srgbClr val="9CBEBD"/>
              </a:buClr>
              <a:buNone/>
            </a:pPr>
            <a:r>
              <a:rPr lang="en-US" sz="3200" b="1" spc="-4" dirty="0"/>
              <a:t>2. Schedule forecasts</a:t>
            </a:r>
            <a:endParaRPr lang="en-US" sz="3200" b="1" dirty="0"/>
          </a:p>
          <a:p>
            <a:pPr marL="365760" lvl="1" indent="0" algn="just">
              <a:buClr>
                <a:srgbClr val="9CBEBD"/>
              </a:buClr>
              <a:buNone/>
            </a:pPr>
            <a:r>
              <a:rPr lang="en-US" dirty="0" err="1"/>
              <a:t>Adalah</a:t>
            </a:r>
            <a:r>
              <a:rPr lang="en-US" dirty="0"/>
              <a:t> </a:t>
            </a:r>
            <a:r>
              <a:rPr lang="en-US" dirty="0" err="1"/>
              <a:t>perkiraan</a:t>
            </a:r>
            <a:r>
              <a:rPr lang="en-US" dirty="0"/>
              <a:t> </a:t>
            </a:r>
            <a:r>
              <a:rPr lang="en-US" dirty="0" err="1"/>
              <a:t>atau</a:t>
            </a:r>
            <a:r>
              <a:rPr lang="en-US" dirty="0"/>
              <a:t> </a:t>
            </a:r>
            <a:r>
              <a:rPr lang="en-US" dirty="0" err="1"/>
              <a:t>prediksi</a:t>
            </a:r>
            <a:r>
              <a:rPr lang="en-US" dirty="0"/>
              <a:t> </a:t>
            </a:r>
            <a:r>
              <a:rPr lang="en-US" dirty="0" err="1"/>
              <a:t>kondisi</a:t>
            </a:r>
            <a:r>
              <a:rPr lang="en-US" dirty="0"/>
              <a:t> di masa </a:t>
            </a:r>
            <a:r>
              <a:rPr lang="en-US" dirty="0" err="1"/>
              <a:t>depan</a:t>
            </a:r>
            <a:r>
              <a:rPr lang="en-US" dirty="0"/>
              <a:t> </a:t>
            </a:r>
            <a:r>
              <a:rPr lang="en-US" dirty="0" err="1"/>
              <a:t>proyek</a:t>
            </a:r>
            <a:r>
              <a:rPr lang="en-US" dirty="0"/>
              <a:t> </a:t>
            </a:r>
            <a:r>
              <a:rPr lang="en-US" dirty="0" err="1"/>
              <a:t>berdasarkan</a:t>
            </a:r>
            <a:endParaRPr lang="en-US" dirty="0"/>
          </a:p>
          <a:p>
            <a:pPr marL="365760" lvl="1" indent="0" algn="just">
              <a:buClr>
                <a:srgbClr val="9CBEBD"/>
              </a:buClr>
              <a:buNone/>
            </a:pPr>
            <a:r>
              <a:rPr lang="en-US" dirty="0" err="1"/>
              <a:t>informasi</a:t>
            </a:r>
            <a:r>
              <a:rPr lang="en-US" dirty="0"/>
              <a:t> </a:t>
            </a:r>
            <a:r>
              <a:rPr lang="en-US" dirty="0" err="1"/>
              <a:t>dan</a:t>
            </a:r>
            <a:r>
              <a:rPr lang="en-US" dirty="0"/>
              <a:t> </a:t>
            </a:r>
            <a:r>
              <a:rPr lang="en-US" dirty="0" err="1"/>
              <a:t>pengetahuan</a:t>
            </a:r>
            <a:r>
              <a:rPr lang="en-US" dirty="0"/>
              <a:t> yang </a:t>
            </a:r>
            <a:r>
              <a:rPr lang="en-US" dirty="0" err="1"/>
              <a:t>tersedia</a:t>
            </a:r>
            <a:r>
              <a:rPr lang="en-US" dirty="0"/>
              <a:t> </a:t>
            </a:r>
            <a:r>
              <a:rPr lang="en-US" dirty="0" err="1"/>
              <a:t>pada</a:t>
            </a:r>
            <a:r>
              <a:rPr lang="en-US" dirty="0"/>
              <a:t> </a:t>
            </a:r>
            <a:r>
              <a:rPr lang="en-US" dirty="0" err="1"/>
              <a:t>saat</a:t>
            </a:r>
            <a:r>
              <a:rPr lang="en-US" dirty="0"/>
              <a:t> </a:t>
            </a:r>
            <a:r>
              <a:rPr lang="en-US" dirty="0" err="1"/>
              <a:t>perkiraan</a:t>
            </a:r>
            <a:r>
              <a:rPr lang="en-US" dirty="0"/>
              <a:t>. </a:t>
            </a:r>
            <a:r>
              <a:rPr lang="en-US" dirty="0" err="1"/>
              <a:t>Forecasets</a:t>
            </a:r>
            <a:r>
              <a:rPr lang="en-US" dirty="0"/>
              <a:t> </a:t>
            </a:r>
            <a:r>
              <a:rPr lang="en-US" dirty="0" err="1"/>
              <a:t>diperbarui</a:t>
            </a:r>
            <a:r>
              <a:rPr lang="en-US" dirty="0"/>
              <a:t> </a:t>
            </a:r>
            <a:r>
              <a:rPr lang="en-US" dirty="0" err="1"/>
              <a:t>dan</a:t>
            </a:r>
            <a:r>
              <a:rPr lang="en-US" dirty="0"/>
              <a:t> </a:t>
            </a:r>
            <a:r>
              <a:rPr lang="en-US" dirty="0" err="1"/>
              <a:t>diterbitkan</a:t>
            </a:r>
            <a:r>
              <a:rPr lang="en-US" dirty="0"/>
              <a:t> </a:t>
            </a:r>
            <a:r>
              <a:rPr lang="en-US" dirty="0" err="1"/>
              <a:t>kembali</a:t>
            </a:r>
            <a:r>
              <a:rPr lang="en-US" dirty="0"/>
              <a:t> </a:t>
            </a:r>
            <a:r>
              <a:rPr lang="en-US" dirty="0" err="1"/>
              <a:t>berdasarkan</a:t>
            </a:r>
            <a:r>
              <a:rPr lang="en-US" dirty="0"/>
              <a:t> </a:t>
            </a:r>
            <a:r>
              <a:rPr lang="en-US" dirty="0" err="1"/>
              <a:t>informasi</a:t>
            </a:r>
            <a:r>
              <a:rPr lang="en-US" dirty="0"/>
              <a:t> </a:t>
            </a:r>
            <a:r>
              <a:rPr lang="en-US" dirty="0" err="1"/>
              <a:t>kinerja</a:t>
            </a:r>
            <a:r>
              <a:rPr lang="en-US" dirty="0"/>
              <a:t> </a:t>
            </a:r>
            <a:r>
              <a:rPr lang="en-US" dirty="0" err="1"/>
              <a:t>kerja</a:t>
            </a:r>
            <a:r>
              <a:rPr lang="en-US" dirty="0"/>
              <a:t> yang </a:t>
            </a:r>
            <a:r>
              <a:rPr lang="en-US" dirty="0" err="1"/>
              <a:t>disediakan</a:t>
            </a:r>
            <a:r>
              <a:rPr lang="en-US" dirty="0"/>
              <a:t> </a:t>
            </a:r>
            <a:r>
              <a:rPr lang="en-US" dirty="0" err="1"/>
              <a:t>saat</a:t>
            </a:r>
            <a:r>
              <a:rPr lang="en-US" dirty="0"/>
              <a:t> </a:t>
            </a:r>
            <a:r>
              <a:rPr lang="en-US" dirty="0" err="1"/>
              <a:t>proyek</a:t>
            </a:r>
            <a:r>
              <a:rPr lang="en-US" dirty="0"/>
              <a:t> </a:t>
            </a:r>
            <a:r>
              <a:rPr lang="en-US" dirty="0" err="1"/>
              <a:t>dijalankan</a:t>
            </a:r>
            <a:r>
              <a:rPr lang="en-US" dirty="0"/>
              <a:t>. </a:t>
            </a:r>
            <a:r>
              <a:rPr lang="en-US" dirty="0" err="1"/>
              <a:t>Informasi</a:t>
            </a:r>
            <a:r>
              <a:rPr lang="en-US" dirty="0"/>
              <a:t> </a:t>
            </a:r>
            <a:r>
              <a:rPr lang="en-US" dirty="0" err="1"/>
              <a:t>ini</a:t>
            </a:r>
            <a:r>
              <a:rPr lang="en-US" dirty="0"/>
              <a:t> </a:t>
            </a:r>
            <a:r>
              <a:rPr lang="en-US" dirty="0" err="1"/>
              <a:t>didasarkan</a:t>
            </a:r>
            <a:r>
              <a:rPr lang="en-US" dirty="0"/>
              <a:t> </a:t>
            </a:r>
            <a:r>
              <a:rPr lang="en-US" dirty="0" err="1"/>
              <a:t>pada</a:t>
            </a:r>
            <a:r>
              <a:rPr lang="en-US" dirty="0"/>
              <a:t> masa </a:t>
            </a:r>
            <a:r>
              <a:rPr lang="en-US" dirty="0" err="1"/>
              <a:t>lalu</a:t>
            </a:r>
            <a:r>
              <a:rPr lang="en-US" dirty="0"/>
              <a:t> </a:t>
            </a:r>
            <a:r>
              <a:rPr lang="en-US" dirty="0" err="1"/>
              <a:t>proyek</a:t>
            </a:r>
            <a:r>
              <a:rPr lang="en-US" dirty="0"/>
              <a:t>, </a:t>
            </a:r>
            <a:r>
              <a:rPr lang="en-US" dirty="0" err="1"/>
              <a:t>kinerja</a:t>
            </a:r>
            <a:r>
              <a:rPr lang="en-US" dirty="0"/>
              <a:t> </a:t>
            </a:r>
            <a:r>
              <a:rPr lang="en-US" dirty="0" err="1"/>
              <a:t>dan</a:t>
            </a:r>
            <a:r>
              <a:rPr lang="en-US" dirty="0"/>
              <a:t> </a:t>
            </a:r>
            <a:r>
              <a:rPr lang="en-US" dirty="0" err="1"/>
              <a:t>kinerja</a:t>
            </a:r>
            <a:r>
              <a:rPr lang="en-US" dirty="0"/>
              <a:t> masa </a:t>
            </a:r>
            <a:r>
              <a:rPr lang="en-US" dirty="0" err="1"/>
              <a:t>depan</a:t>
            </a:r>
            <a:r>
              <a:rPr lang="en-US" dirty="0"/>
              <a:t> yang </a:t>
            </a:r>
            <a:r>
              <a:rPr lang="en-US" dirty="0" err="1"/>
              <a:t>diharapkan</a:t>
            </a:r>
            <a:r>
              <a:rPr lang="en-US" dirty="0"/>
              <a:t>, </a:t>
            </a:r>
            <a:r>
              <a:rPr lang="en-US" dirty="0" err="1"/>
              <a:t>dan</a:t>
            </a:r>
            <a:r>
              <a:rPr lang="en-US" dirty="0"/>
              <a:t> </a:t>
            </a:r>
            <a:r>
              <a:rPr lang="en-US" dirty="0" err="1"/>
              <a:t>termasuk</a:t>
            </a:r>
            <a:r>
              <a:rPr lang="en-US" dirty="0"/>
              <a:t> </a:t>
            </a:r>
            <a:r>
              <a:rPr lang="en-US" dirty="0" err="1"/>
              <a:t>nilai</a:t>
            </a:r>
            <a:r>
              <a:rPr lang="en-US" dirty="0"/>
              <a:t> </a:t>
            </a:r>
            <a:r>
              <a:rPr lang="en-US" dirty="0" err="1"/>
              <a:t>indikator</a:t>
            </a:r>
            <a:r>
              <a:rPr lang="en-US" dirty="0"/>
              <a:t> </a:t>
            </a:r>
            <a:r>
              <a:rPr lang="en-US" dirty="0" err="1"/>
              <a:t>kinerja</a:t>
            </a:r>
            <a:r>
              <a:rPr lang="en-US" dirty="0"/>
              <a:t> yang </a:t>
            </a:r>
            <a:r>
              <a:rPr lang="en-US" dirty="0" err="1"/>
              <a:t>bisa</a:t>
            </a:r>
            <a:r>
              <a:rPr lang="en-US" dirty="0"/>
              <a:t> </a:t>
            </a:r>
            <a:r>
              <a:rPr lang="en-US" dirty="0" err="1"/>
              <a:t>berdampak</a:t>
            </a:r>
            <a:r>
              <a:rPr lang="en-US" dirty="0"/>
              <a:t> </a:t>
            </a:r>
            <a:r>
              <a:rPr lang="en-US" dirty="0" err="1"/>
              <a:t>pada</a:t>
            </a:r>
            <a:r>
              <a:rPr lang="en-US" dirty="0"/>
              <a:t> </a:t>
            </a:r>
            <a:r>
              <a:rPr lang="en-US" dirty="0" err="1"/>
              <a:t>proyek</a:t>
            </a:r>
            <a:r>
              <a:rPr lang="en-US" dirty="0"/>
              <a:t> di masa </a:t>
            </a:r>
            <a:r>
              <a:rPr lang="en-US" dirty="0" err="1"/>
              <a:t>depan</a:t>
            </a:r>
            <a:r>
              <a:rPr lang="en-US" dirty="0"/>
              <a:t>.</a:t>
            </a:r>
          </a:p>
          <a:p>
            <a:pPr marL="365760" lvl="1" indent="0" algn="just">
              <a:buClr>
                <a:srgbClr val="9CBEBD"/>
              </a:buClr>
              <a:buNone/>
            </a:pPr>
            <a:endParaRPr lang="id-ID" dirty="0"/>
          </a:p>
          <a:p>
            <a:pPr marL="0" lvl="0" indent="0">
              <a:buNone/>
            </a:pPr>
            <a:r>
              <a:rPr lang="en-US" b="1" spc="-4" dirty="0"/>
              <a:t>3. Change requests</a:t>
            </a:r>
            <a:endParaRPr lang="en-US" b="1" dirty="0"/>
          </a:p>
          <a:p>
            <a:pPr marL="365760" lvl="1" indent="0" algn="just">
              <a:buClr>
                <a:srgbClr val="9CBEBD"/>
              </a:buClr>
              <a:buNone/>
            </a:pPr>
            <a:r>
              <a:rPr lang="en-US" dirty="0"/>
              <a:t>Schedule variance analysis </a:t>
            </a:r>
            <a:r>
              <a:rPr lang="en-US" dirty="0" err="1"/>
              <a:t>bersama</a:t>
            </a:r>
            <a:r>
              <a:rPr lang="en-US" dirty="0"/>
              <a:t> </a:t>
            </a:r>
            <a:r>
              <a:rPr lang="en-US" dirty="0" err="1"/>
              <a:t>dengan</a:t>
            </a:r>
            <a:r>
              <a:rPr lang="en-US" dirty="0"/>
              <a:t> </a:t>
            </a:r>
            <a:r>
              <a:rPr lang="en-US" dirty="0" err="1"/>
              <a:t>peninjauan</a:t>
            </a:r>
            <a:r>
              <a:rPr lang="en-US" dirty="0"/>
              <a:t> </a:t>
            </a:r>
            <a:r>
              <a:rPr lang="en-US" dirty="0" err="1"/>
              <a:t>laporan</a:t>
            </a:r>
            <a:r>
              <a:rPr lang="en-US" dirty="0"/>
              <a:t> </a:t>
            </a:r>
            <a:r>
              <a:rPr lang="en-US" dirty="0" err="1"/>
              <a:t>kemajuan</a:t>
            </a:r>
            <a:r>
              <a:rPr lang="en-US" dirty="0"/>
              <a:t>, </a:t>
            </a:r>
            <a:r>
              <a:rPr lang="en-US" dirty="0" err="1"/>
              <a:t>hasil</a:t>
            </a:r>
            <a:r>
              <a:rPr lang="en-US" dirty="0"/>
              <a:t> </a:t>
            </a:r>
            <a:r>
              <a:rPr lang="en-US" dirty="0" err="1"/>
              <a:t>pengukuran</a:t>
            </a:r>
            <a:r>
              <a:rPr lang="en-US" dirty="0"/>
              <a:t> </a:t>
            </a:r>
            <a:r>
              <a:rPr lang="en-US" dirty="0" err="1"/>
              <a:t>kinerja</a:t>
            </a:r>
            <a:r>
              <a:rPr lang="en-US" dirty="0"/>
              <a:t>, </a:t>
            </a:r>
            <a:r>
              <a:rPr lang="en-US" dirty="0" err="1"/>
              <a:t>dan</a:t>
            </a:r>
            <a:r>
              <a:rPr lang="en-US" dirty="0"/>
              <a:t> </a:t>
            </a:r>
            <a:r>
              <a:rPr lang="en-US" dirty="0" err="1"/>
              <a:t>modifikasi</a:t>
            </a:r>
            <a:r>
              <a:rPr lang="en-US" dirty="0"/>
              <a:t> </a:t>
            </a:r>
            <a:r>
              <a:rPr lang="en-US" dirty="0" err="1"/>
              <a:t>pada</a:t>
            </a:r>
            <a:r>
              <a:rPr lang="en-US" dirty="0"/>
              <a:t> Scope </a:t>
            </a:r>
            <a:r>
              <a:rPr lang="en-US" dirty="0" err="1"/>
              <a:t>proyek</a:t>
            </a:r>
            <a:r>
              <a:rPr lang="en-US" dirty="0"/>
              <a:t> </a:t>
            </a:r>
            <a:r>
              <a:rPr lang="en-US" dirty="0" err="1"/>
              <a:t>atau</a:t>
            </a:r>
            <a:r>
              <a:rPr lang="en-US" dirty="0"/>
              <a:t> </a:t>
            </a:r>
            <a:r>
              <a:rPr lang="en-US" dirty="0" err="1"/>
              <a:t>jadwal</a:t>
            </a:r>
            <a:r>
              <a:rPr lang="en-US" dirty="0"/>
              <a:t> </a:t>
            </a:r>
            <a:r>
              <a:rPr lang="en-US" dirty="0" err="1"/>
              <a:t>proyek</a:t>
            </a:r>
            <a:r>
              <a:rPr lang="en-US" dirty="0"/>
              <a:t> </a:t>
            </a:r>
            <a:r>
              <a:rPr lang="en-US" dirty="0" err="1"/>
              <a:t>dapat</a:t>
            </a:r>
            <a:r>
              <a:rPr lang="en-US" dirty="0"/>
              <a:t> </a:t>
            </a:r>
            <a:r>
              <a:rPr lang="en-US" dirty="0" err="1"/>
              <a:t>mengakibatkan</a:t>
            </a:r>
            <a:r>
              <a:rPr lang="en-US" dirty="0"/>
              <a:t> </a:t>
            </a:r>
            <a:r>
              <a:rPr lang="en-US" dirty="0" err="1"/>
              <a:t>perubahan</a:t>
            </a:r>
            <a:r>
              <a:rPr lang="en-US" dirty="0"/>
              <a:t> </a:t>
            </a:r>
            <a:r>
              <a:rPr lang="en-US" dirty="0" err="1"/>
              <a:t>permintaan</a:t>
            </a:r>
            <a:r>
              <a:rPr lang="en-US" dirty="0"/>
              <a:t> </a:t>
            </a:r>
            <a:r>
              <a:rPr lang="en-US" dirty="0" err="1"/>
              <a:t>ke</a:t>
            </a:r>
            <a:r>
              <a:rPr lang="en-US" dirty="0"/>
              <a:t> </a:t>
            </a:r>
            <a:r>
              <a:rPr lang="en-US" dirty="0" err="1"/>
              <a:t>jadwal</a:t>
            </a:r>
            <a:r>
              <a:rPr lang="en-US" dirty="0"/>
              <a:t> </a:t>
            </a:r>
            <a:r>
              <a:rPr lang="en-US" dirty="0" err="1"/>
              <a:t>awal</a:t>
            </a:r>
            <a:r>
              <a:rPr lang="en-US" dirty="0"/>
              <a:t>, baseline </a:t>
            </a:r>
            <a:r>
              <a:rPr lang="en-US" dirty="0" err="1"/>
              <a:t>ruang</a:t>
            </a:r>
            <a:r>
              <a:rPr lang="en-US" dirty="0"/>
              <a:t> </a:t>
            </a:r>
            <a:r>
              <a:rPr lang="en-US" dirty="0" err="1"/>
              <a:t>lingkup</a:t>
            </a:r>
            <a:r>
              <a:rPr lang="en-US" dirty="0"/>
              <a:t>, </a:t>
            </a:r>
            <a:r>
              <a:rPr lang="en-US" dirty="0" err="1"/>
              <a:t>dan</a:t>
            </a:r>
            <a:r>
              <a:rPr lang="en-US" dirty="0"/>
              <a:t> / </a:t>
            </a:r>
            <a:r>
              <a:rPr lang="en-US" dirty="0" err="1"/>
              <a:t>atau</a:t>
            </a:r>
            <a:r>
              <a:rPr lang="en-US" dirty="0"/>
              <a:t> </a:t>
            </a:r>
            <a:r>
              <a:rPr lang="en-US" dirty="0" err="1"/>
              <a:t>komponen</a:t>
            </a:r>
            <a:r>
              <a:rPr lang="en-US" dirty="0"/>
              <a:t> lain </a:t>
            </a:r>
            <a:r>
              <a:rPr lang="en-US" dirty="0" err="1"/>
              <a:t>dari</a:t>
            </a:r>
            <a:r>
              <a:rPr lang="en-US" dirty="0"/>
              <a:t> </a:t>
            </a:r>
            <a:r>
              <a:rPr lang="en-US" dirty="0" err="1"/>
              <a:t>rencana</a:t>
            </a:r>
            <a:r>
              <a:rPr lang="en-US" dirty="0"/>
              <a:t> </a:t>
            </a:r>
            <a:r>
              <a:rPr lang="en-US" dirty="0" err="1"/>
              <a:t>manajemen</a:t>
            </a:r>
            <a:r>
              <a:rPr lang="en-US" dirty="0"/>
              <a:t> </a:t>
            </a:r>
            <a:r>
              <a:rPr lang="en-US" dirty="0" err="1"/>
              <a:t>proyek</a:t>
            </a:r>
            <a:r>
              <a:rPr lang="en-US" dirty="0"/>
              <a:t>. </a:t>
            </a:r>
            <a:endParaRPr lang="id-ID" dirty="0"/>
          </a:p>
          <a:p>
            <a:pPr lvl="0" algn="just">
              <a:buClr>
                <a:srgbClr val="A9A57C"/>
              </a:buClr>
            </a:pPr>
            <a:endParaRPr lang="id-ID" dirty="0"/>
          </a:p>
        </p:txBody>
      </p:sp>
      <p:sp>
        <p:nvSpPr>
          <p:cNvPr id="8" name="Freeform 7"/>
          <p:cNvSpPr/>
          <p:nvPr/>
        </p:nvSpPr>
        <p:spPr>
          <a:xfrm>
            <a:off x="50639" y="824485"/>
            <a:ext cx="2476500" cy="489600"/>
          </a:xfrm>
          <a:custGeom>
            <a:avLst/>
            <a:gdLst>
              <a:gd name="connsiteX0" fmla="*/ 0 w 2476500"/>
              <a:gd name="connsiteY0" fmla="*/ 0 h 489600"/>
              <a:gd name="connsiteX1" fmla="*/ 2476500 w 2476500"/>
              <a:gd name="connsiteY1" fmla="*/ 0 h 489600"/>
              <a:gd name="connsiteX2" fmla="*/ 2476500 w 2476500"/>
              <a:gd name="connsiteY2" fmla="*/ 489600 h 489600"/>
              <a:gd name="connsiteX3" fmla="*/ 0 w 2476500"/>
              <a:gd name="connsiteY3" fmla="*/ 489600 h 489600"/>
              <a:gd name="connsiteX4" fmla="*/ 0 w 2476500"/>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489600">
                <a:moveTo>
                  <a:pt x="0" y="0"/>
                </a:moveTo>
                <a:lnTo>
                  <a:pt x="2476500" y="0"/>
                </a:lnTo>
                <a:lnTo>
                  <a:pt x="2476500" y="489600"/>
                </a:lnTo>
                <a:lnTo>
                  <a:pt x="0" y="489600"/>
                </a:lnTo>
                <a:lnTo>
                  <a:pt x="0" y="0"/>
                </a:lnTo>
                <a:close/>
              </a:path>
            </a:pathLst>
          </a:custGeom>
          <a:scene3d>
            <a:camera prst="orthographicFront"/>
            <a:lightRig rig="threePt" dir="t">
              <a:rot lat="0" lon="0" rev="7500000"/>
            </a:lightRig>
          </a:scene3d>
          <a:sp3d prstMaterial="plastic">
            <a:bevelT w="127000" h="25400" prst="relaxedInset"/>
          </a:sp3d>
        </p:spPr>
        <p:style>
          <a:lnRef idx="0">
            <a:schemeClr val="accent4">
              <a:hueOff val="10395692"/>
              <a:satOff val="-47968"/>
              <a:lumOff val="1765"/>
              <a:alphaOff val="0"/>
            </a:schemeClr>
          </a:lnRef>
          <a:fillRef idx="3">
            <a:schemeClr val="accent4">
              <a:hueOff val="10395692"/>
              <a:satOff val="-47968"/>
              <a:lumOff val="1765"/>
              <a:alphaOff val="0"/>
            </a:schemeClr>
          </a:fillRef>
          <a:effectRef idx="2">
            <a:schemeClr val="accent4">
              <a:hueOff val="10395692"/>
              <a:satOff val="-47968"/>
              <a:lumOff val="1765"/>
              <a:alphaOff val="0"/>
            </a:schemeClr>
          </a:effectRef>
          <a:fontRef idx="minor">
            <a:schemeClr val="lt1"/>
          </a:fontRef>
        </p:style>
        <p:txBody>
          <a:bodyPr spcFirstLastPara="0" vert="horz" wrap="square" lIns="120904" tIns="69088" rIns="120904" bIns="69088"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Calibri" panose="020F0502020204030204"/>
                <a:ea typeface="+mn-ea"/>
                <a:cs typeface="+mn-cs"/>
              </a:rPr>
              <a:t>Outputs</a:t>
            </a:r>
          </a:p>
        </p:txBody>
      </p:sp>
      <p:sp>
        <p:nvSpPr>
          <p:cNvPr id="10" name="Freeform 9"/>
          <p:cNvSpPr/>
          <p:nvPr/>
        </p:nvSpPr>
        <p:spPr>
          <a:xfrm>
            <a:off x="50639" y="1314085"/>
            <a:ext cx="2476500" cy="4793773"/>
          </a:xfrm>
          <a:custGeom>
            <a:avLst/>
            <a:gdLst>
              <a:gd name="connsiteX0" fmla="*/ 0 w 2476500"/>
              <a:gd name="connsiteY0" fmla="*/ 0 h 3128013"/>
              <a:gd name="connsiteX1" fmla="*/ 2476500 w 2476500"/>
              <a:gd name="connsiteY1" fmla="*/ 0 h 3128013"/>
              <a:gd name="connsiteX2" fmla="*/ 2476500 w 2476500"/>
              <a:gd name="connsiteY2" fmla="*/ 3128013 h 3128013"/>
              <a:gd name="connsiteX3" fmla="*/ 0 w 2476500"/>
              <a:gd name="connsiteY3" fmla="*/ 3128013 h 3128013"/>
              <a:gd name="connsiteX4" fmla="*/ 0 w 2476500"/>
              <a:gd name="connsiteY4" fmla="*/ 0 h 3128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3128013">
                <a:moveTo>
                  <a:pt x="0" y="0"/>
                </a:moveTo>
                <a:lnTo>
                  <a:pt x="2476500" y="0"/>
                </a:lnTo>
                <a:lnTo>
                  <a:pt x="2476500" y="3128013"/>
                </a:lnTo>
                <a:lnTo>
                  <a:pt x="0" y="3128013"/>
                </a:lnTo>
                <a:lnTo>
                  <a:pt x="0" y="0"/>
                </a:lnTo>
                <a:close/>
              </a:path>
            </a:pathLst>
          </a:custGeom>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p:spPr>
        <p:style>
          <a:lnRef idx="1">
            <a:schemeClr val="accent4">
              <a:tint val="40000"/>
              <a:alpha val="90000"/>
              <a:hueOff val="11513918"/>
              <a:satOff val="-61261"/>
              <a:lumOff val="-3490"/>
              <a:alphaOff val="0"/>
            </a:schemeClr>
          </a:lnRef>
          <a:fillRef idx="1">
            <a:schemeClr val="accent4">
              <a:tint val="40000"/>
              <a:alpha val="90000"/>
              <a:hueOff val="11513918"/>
              <a:satOff val="-61261"/>
              <a:lumOff val="-3490"/>
              <a:alphaOff val="0"/>
            </a:schemeClr>
          </a:fillRef>
          <a:effectRef idx="2">
            <a:schemeClr val="accent4">
              <a:tint val="40000"/>
              <a:alpha val="90000"/>
              <a:hueOff val="11513918"/>
              <a:satOff val="-61261"/>
              <a:lumOff val="-3490"/>
              <a:alphaOff val="0"/>
            </a:schemeClr>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1 Work performance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2 Schedule forecasts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3 Change requests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4 Project management plan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updates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Schedule management plan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Schedule baseline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Cost baseline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Performance measurement baseline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5 Project documents updates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Assumption log</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Basis of estimates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Lessons learned register</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Project schedule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Resource calendars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Risk register</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Schedule data</a:t>
            </a:r>
            <a:endParaRPr kumimoji="0" lang="en-US" sz="4000" b="0" i="0" u="none" strike="noStrike" kern="1200" cap="none" spc="-4"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8659505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ＭＳ Ｐゴシック" charset="0"/>
              </a:rPr>
              <a:t>Control Schedule </a:t>
            </a:r>
            <a:r>
              <a:rPr kumimoji="0" lang="en-US" sz="36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ＭＳ Ｐゴシック" charset="0"/>
              </a:rPr>
              <a:t>: </a:t>
            </a:r>
            <a:r>
              <a:rPr kumimoji="0" lang="en-US" sz="3600" b="1" i="0" u="none" strike="noStrike" kern="1200" cap="none" spc="0" normalizeH="0" baseline="0" noProof="0" dirty="0">
                <a:ln>
                  <a:noFill/>
                </a:ln>
                <a:solidFill>
                  <a:srgbClr val="FF0000"/>
                </a:solidFill>
                <a:effectLst/>
                <a:uLnTx/>
                <a:uFillTx/>
                <a:latin typeface="Calibri Light" panose="020F0302020204030204"/>
                <a:ea typeface="ＭＳ Ｐゴシック" charset="0"/>
              </a:rPr>
              <a:t>Outputs</a:t>
            </a:r>
          </a:p>
        </p:txBody>
      </p:sp>
      <p:pic>
        <p:nvPicPr>
          <p:cNvPr id="13" name="Picture 12"/>
          <p:cNvPicPr/>
          <p:nvPr/>
        </p:nvPicPr>
        <p:blipFill>
          <a:blip r:embed="rId2" cstate="print"/>
          <a:srcRect/>
          <a:stretch>
            <a:fillRect/>
          </a:stretch>
        </p:blipFill>
        <p:spPr bwMode="auto">
          <a:xfrm>
            <a:off x="10754436" y="75562"/>
            <a:ext cx="873457" cy="639228"/>
          </a:xfrm>
          <a:prstGeom prst="rect">
            <a:avLst/>
          </a:prstGeom>
          <a:noFill/>
          <a:ln w="9525">
            <a:noFill/>
            <a:miter lim="800000"/>
            <a:headEnd/>
            <a:tailEnd/>
          </a:ln>
        </p:spPr>
      </p:pic>
      <p:sp>
        <p:nvSpPr>
          <p:cNvPr id="9" name="Content Placeholder 2"/>
          <p:cNvSpPr>
            <a:spLocks noGrp="1"/>
          </p:cNvSpPr>
          <p:nvPr>
            <p:ph idx="1"/>
          </p:nvPr>
        </p:nvSpPr>
        <p:spPr>
          <a:xfrm>
            <a:off x="2627194" y="883070"/>
            <a:ext cx="9314597" cy="5736094"/>
          </a:xfrm>
          <a:solidFill>
            <a:schemeClr val="accent2">
              <a:lumMod val="40000"/>
              <a:lumOff val="60000"/>
            </a:schemeClr>
          </a:solidFill>
        </p:spPr>
        <p:txBody>
          <a:bodyPr>
            <a:normAutofit fontScale="92500" lnSpcReduction="10000"/>
          </a:bodyPr>
          <a:lstStyle/>
          <a:p>
            <a:pPr marL="0" lvl="0" indent="0" algn="just">
              <a:buClr>
                <a:srgbClr val="A9A57C"/>
              </a:buClr>
              <a:buNone/>
            </a:pPr>
            <a:r>
              <a:rPr lang="en-US" b="1" dirty="0"/>
              <a:t>4. Project Management plan update</a:t>
            </a:r>
          </a:p>
          <a:p>
            <a:pPr marL="0" lvl="0" indent="0" algn="just">
              <a:buClr>
                <a:srgbClr val="A9A57C"/>
              </a:buClr>
              <a:buNone/>
            </a:pPr>
            <a:r>
              <a:rPr lang="en-US" spc="-4" dirty="0"/>
              <a:t>Project management plan Updates </a:t>
            </a:r>
            <a:r>
              <a:rPr lang="en-US" spc="-4" dirty="0" err="1"/>
              <a:t>bisa</a:t>
            </a:r>
            <a:r>
              <a:rPr lang="en-US" spc="-4" dirty="0"/>
              <a:t> </a:t>
            </a:r>
            <a:r>
              <a:rPr lang="en-US" spc="-4" dirty="0" err="1"/>
              <a:t>termasuk</a:t>
            </a:r>
            <a:r>
              <a:rPr lang="en-US" spc="-4" dirty="0"/>
              <a:t> </a:t>
            </a:r>
            <a:r>
              <a:rPr lang="en-US" spc="-4" dirty="0" err="1"/>
              <a:t>namun</a:t>
            </a:r>
            <a:r>
              <a:rPr lang="en-US" spc="-4" dirty="0"/>
              <a:t> </a:t>
            </a:r>
            <a:r>
              <a:rPr lang="en-US" spc="-4" dirty="0" err="1"/>
              <a:t>tidak</a:t>
            </a:r>
            <a:r>
              <a:rPr lang="en-US" spc="-4" dirty="0"/>
              <a:t> </a:t>
            </a:r>
            <a:r>
              <a:rPr lang="en-US" spc="-4" dirty="0" err="1"/>
              <a:t>terbatas</a:t>
            </a:r>
            <a:r>
              <a:rPr lang="en-US" spc="-4" dirty="0"/>
              <a:t> </a:t>
            </a:r>
            <a:r>
              <a:rPr lang="en-US" spc="-4" dirty="0" err="1"/>
              <a:t>pada</a:t>
            </a:r>
            <a:r>
              <a:rPr lang="en-US" spc="-4" dirty="0"/>
              <a:t> :</a:t>
            </a:r>
          </a:p>
          <a:p>
            <a:pPr marL="0" lvl="0" indent="0" algn="just">
              <a:buClr>
                <a:srgbClr val="A9A57C"/>
              </a:buClr>
              <a:buNone/>
            </a:pPr>
            <a:r>
              <a:rPr lang="en-US" sz="2800" b="1" dirty="0"/>
              <a:t>Schedule management plan</a:t>
            </a:r>
            <a:endParaRPr lang="en-US" sz="2800" dirty="0"/>
          </a:p>
          <a:p>
            <a:pPr marL="0" indent="-91440" algn="just">
              <a:buClr>
                <a:srgbClr val="9CBEBD"/>
              </a:buClr>
              <a:buNone/>
            </a:pPr>
            <a:r>
              <a:rPr lang="en-US" spc="-4" dirty="0" err="1"/>
              <a:t>Perubahan</a:t>
            </a:r>
            <a:r>
              <a:rPr lang="en-US" spc="-4" dirty="0"/>
              <a:t> </a:t>
            </a:r>
            <a:r>
              <a:rPr lang="en-US" spc="-4" dirty="0" err="1"/>
              <a:t>pada</a:t>
            </a:r>
            <a:r>
              <a:rPr lang="en-US" spc="-4" dirty="0"/>
              <a:t> </a:t>
            </a:r>
            <a:r>
              <a:rPr lang="en-US" spc="-4" dirty="0" err="1"/>
              <a:t>jadwal</a:t>
            </a:r>
            <a:r>
              <a:rPr lang="en-US" spc="-4" dirty="0"/>
              <a:t> </a:t>
            </a:r>
            <a:r>
              <a:rPr lang="en-US" spc="-4" dirty="0" err="1"/>
              <a:t>awal</a:t>
            </a:r>
            <a:r>
              <a:rPr lang="en-US" spc="-4" dirty="0"/>
              <a:t> </a:t>
            </a:r>
            <a:r>
              <a:rPr lang="en-US" spc="-4" dirty="0" err="1"/>
              <a:t>dimasukkan</a:t>
            </a:r>
            <a:r>
              <a:rPr lang="en-US" spc="-4" dirty="0"/>
              <a:t> </a:t>
            </a:r>
            <a:r>
              <a:rPr lang="en-US" spc="-4" dirty="0" err="1"/>
              <a:t>sebagai</a:t>
            </a:r>
            <a:r>
              <a:rPr lang="en-US" spc="-4" dirty="0"/>
              <a:t> </a:t>
            </a:r>
            <a:r>
              <a:rPr lang="en-US" spc="-4" dirty="0" err="1"/>
              <a:t>tanggapan</a:t>
            </a:r>
            <a:r>
              <a:rPr lang="en-US" spc="-4" dirty="0"/>
              <a:t> </a:t>
            </a:r>
            <a:r>
              <a:rPr lang="en-US" spc="-4" dirty="0" err="1"/>
              <a:t>terhadap</a:t>
            </a:r>
            <a:r>
              <a:rPr lang="en-US" spc="-4" dirty="0"/>
              <a:t> Change Request yang </a:t>
            </a:r>
            <a:r>
              <a:rPr lang="en-US" spc="-4" dirty="0" err="1"/>
              <a:t>disetujui</a:t>
            </a:r>
            <a:r>
              <a:rPr lang="en-US" spc="-4" dirty="0"/>
              <a:t> </a:t>
            </a:r>
            <a:r>
              <a:rPr lang="en-US" spc="-4" dirty="0" err="1"/>
              <a:t>terkait</a:t>
            </a:r>
            <a:r>
              <a:rPr lang="en-US" spc="-4" dirty="0"/>
              <a:t> </a:t>
            </a:r>
            <a:r>
              <a:rPr lang="en-US" spc="-4" dirty="0" err="1"/>
              <a:t>dengan</a:t>
            </a:r>
            <a:r>
              <a:rPr lang="en-US" spc="-4" dirty="0"/>
              <a:t> </a:t>
            </a:r>
            <a:r>
              <a:rPr lang="en-US" spc="-4" dirty="0" err="1"/>
              <a:t>perubahan</a:t>
            </a:r>
            <a:r>
              <a:rPr lang="en-US" spc="-4" dirty="0"/>
              <a:t> </a:t>
            </a:r>
            <a:r>
              <a:rPr lang="en-US" spc="-4" dirty="0" err="1"/>
              <a:t>dalam</a:t>
            </a:r>
            <a:r>
              <a:rPr lang="en-US" spc="-4" dirty="0"/>
              <a:t> scope </a:t>
            </a:r>
            <a:r>
              <a:rPr lang="en-US" spc="-4" dirty="0" err="1"/>
              <a:t>proyek</a:t>
            </a:r>
            <a:r>
              <a:rPr lang="en-US" spc="-4" dirty="0"/>
              <a:t>, </a:t>
            </a:r>
            <a:r>
              <a:rPr lang="en-US" spc="-4" dirty="0" err="1"/>
              <a:t>sumber</a:t>
            </a:r>
            <a:r>
              <a:rPr lang="en-US" spc="-4" dirty="0"/>
              <a:t> </a:t>
            </a:r>
            <a:r>
              <a:rPr lang="en-US" spc="-4" dirty="0" err="1"/>
              <a:t>daya</a:t>
            </a:r>
            <a:r>
              <a:rPr lang="en-US" spc="-4" dirty="0"/>
              <a:t>, </a:t>
            </a:r>
            <a:r>
              <a:rPr lang="en-US" spc="-4" dirty="0" err="1"/>
              <a:t>atau</a:t>
            </a:r>
            <a:r>
              <a:rPr lang="en-US" spc="-4" dirty="0"/>
              <a:t> </a:t>
            </a:r>
            <a:r>
              <a:rPr lang="en-US" spc="-4" dirty="0" err="1"/>
              <a:t>perkiraan</a:t>
            </a:r>
            <a:r>
              <a:rPr lang="en-US" spc="-4" dirty="0"/>
              <a:t> </a:t>
            </a:r>
            <a:r>
              <a:rPr lang="en-US" spc="-4" dirty="0" err="1"/>
              <a:t>durasi</a:t>
            </a:r>
            <a:r>
              <a:rPr lang="en-US" spc="-4" dirty="0"/>
              <a:t> </a:t>
            </a:r>
            <a:r>
              <a:rPr lang="en-US" spc="-4" dirty="0" err="1"/>
              <a:t>kegiatan</a:t>
            </a:r>
            <a:r>
              <a:rPr lang="en-US" spc="-4" dirty="0"/>
              <a:t>.</a:t>
            </a:r>
          </a:p>
          <a:p>
            <a:pPr marL="0" indent="-91440" algn="just">
              <a:buClr>
                <a:srgbClr val="9CBEBD"/>
              </a:buClr>
              <a:buNone/>
            </a:pPr>
            <a:endParaRPr lang="en-US" spc="-4" dirty="0"/>
          </a:p>
          <a:p>
            <a:pPr marL="0" indent="-91440" algn="just">
              <a:buClr>
                <a:srgbClr val="9CBEBD"/>
              </a:buClr>
              <a:buNone/>
            </a:pPr>
            <a:r>
              <a:rPr lang="en-US" b="1" dirty="0"/>
              <a:t>Schedule baseline</a:t>
            </a:r>
          </a:p>
          <a:p>
            <a:pPr marL="0" indent="-91440" algn="just">
              <a:buClr>
                <a:srgbClr val="9CBEBD"/>
              </a:buClr>
              <a:buNone/>
            </a:pPr>
            <a:r>
              <a:rPr lang="en-US" spc="-4" dirty="0" err="1"/>
              <a:t>Perubahan</a:t>
            </a:r>
            <a:r>
              <a:rPr lang="en-US" spc="-4" dirty="0"/>
              <a:t> </a:t>
            </a:r>
            <a:r>
              <a:rPr lang="en-US" spc="-4" dirty="0" err="1"/>
              <a:t>pada</a:t>
            </a:r>
            <a:r>
              <a:rPr lang="en-US" spc="-4" dirty="0"/>
              <a:t> </a:t>
            </a:r>
            <a:r>
              <a:rPr lang="en-US" spc="-4" dirty="0" err="1"/>
              <a:t>jadwal</a:t>
            </a:r>
            <a:r>
              <a:rPr lang="en-US" spc="-4" dirty="0"/>
              <a:t> </a:t>
            </a:r>
            <a:r>
              <a:rPr lang="en-US" spc="-4" dirty="0" err="1"/>
              <a:t>awal</a:t>
            </a:r>
            <a:r>
              <a:rPr lang="en-US" spc="-4" dirty="0"/>
              <a:t> </a:t>
            </a:r>
            <a:r>
              <a:rPr lang="en-US" spc="-4" dirty="0" err="1"/>
              <a:t>dimasukkan</a:t>
            </a:r>
            <a:r>
              <a:rPr lang="en-US" spc="-4" dirty="0"/>
              <a:t> </a:t>
            </a:r>
            <a:r>
              <a:rPr lang="en-US" spc="-4" dirty="0" err="1"/>
              <a:t>sebagai</a:t>
            </a:r>
            <a:r>
              <a:rPr lang="en-US" spc="-4" dirty="0"/>
              <a:t> </a:t>
            </a:r>
            <a:r>
              <a:rPr lang="en-US" spc="-4" dirty="0" err="1"/>
              <a:t>tanggapan</a:t>
            </a:r>
            <a:r>
              <a:rPr lang="en-US" spc="-4" dirty="0"/>
              <a:t> </a:t>
            </a:r>
            <a:r>
              <a:rPr lang="en-US" spc="-4" dirty="0" err="1"/>
              <a:t>terhadap</a:t>
            </a:r>
            <a:r>
              <a:rPr lang="en-US" spc="-4" dirty="0"/>
              <a:t> Change Request yang </a:t>
            </a:r>
            <a:r>
              <a:rPr lang="en-US" spc="-4" dirty="0" err="1"/>
              <a:t>disetujui</a:t>
            </a:r>
            <a:r>
              <a:rPr lang="en-US" spc="-4" dirty="0"/>
              <a:t> </a:t>
            </a:r>
            <a:r>
              <a:rPr lang="en-US" spc="-4" dirty="0" err="1"/>
              <a:t>terkait</a:t>
            </a:r>
            <a:r>
              <a:rPr lang="en-US" spc="-4" dirty="0"/>
              <a:t> </a:t>
            </a:r>
            <a:r>
              <a:rPr lang="en-US" spc="-4" dirty="0" err="1"/>
              <a:t>dengan</a:t>
            </a:r>
            <a:r>
              <a:rPr lang="en-US" spc="-4" dirty="0"/>
              <a:t> </a:t>
            </a:r>
            <a:r>
              <a:rPr lang="en-US" spc="-4" dirty="0" err="1"/>
              <a:t>perubahan</a:t>
            </a:r>
            <a:r>
              <a:rPr lang="en-US" spc="-4" dirty="0"/>
              <a:t> </a:t>
            </a:r>
            <a:r>
              <a:rPr lang="en-US" spc="-4" dirty="0" err="1"/>
              <a:t>dalam</a:t>
            </a:r>
            <a:r>
              <a:rPr lang="en-US" spc="-4" dirty="0"/>
              <a:t> scope </a:t>
            </a:r>
            <a:r>
              <a:rPr lang="en-US" spc="-4" dirty="0" err="1"/>
              <a:t>proyek</a:t>
            </a:r>
            <a:r>
              <a:rPr lang="en-US" spc="-4" dirty="0"/>
              <a:t>, </a:t>
            </a:r>
            <a:r>
              <a:rPr lang="en-US" spc="-4" dirty="0" err="1"/>
              <a:t>sumber</a:t>
            </a:r>
            <a:r>
              <a:rPr lang="en-US" spc="-4" dirty="0"/>
              <a:t> </a:t>
            </a:r>
            <a:r>
              <a:rPr lang="en-US" spc="-4" dirty="0" err="1"/>
              <a:t>daya</a:t>
            </a:r>
            <a:r>
              <a:rPr lang="en-US" spc="-4" dirty="0"/>
              <a:t>, </a:t>
            </a:r>
            <a:r>
              <a:rPr lang="en-US" spc="-4" dirty="0" err="1"/>
              <a:t>atau</a:t>
            </a:r>
            <a:r>
              <a:rPr lang="en-US" spc="-4" dirty="0"/>
              <a:t> </a:t>
            </a:r>
            <a:r>
              <a:rPr lang="en-US" spc="-4" dirty="0" err="1"/>
              <a:t>perkiraan</a:t>
            </a:r>
            <a:r>
              <a:rPr lang="en-US" spc="-4" dirty="0"/>
              <a:t> </a:t>
            </a:r>
            <a:r>
              <a:rPr lang="en-US" spc="-4" dirty="0" err="1"/>
              <a:t>durasi</a:t>
            </a:r>
            <a:r>
              <a:rPr lang="en-US" spc="-4" dirty="0"/>
              <a:t> </a:t>
            </a:r>
            <a:r>
              <a:rPr lang="en-US" spc="-4" dirty="0" err="1"/>
              <a:t>kegiatan</a:t>
            </a:r>
            <a:r>
              <a:rPr lang="en-US" spc="-4" dirty="0"/>
              <a:t>. Baseline </a:t>
            </a:r>
            <a:r>
              <a:rPr lang="en-US" spc="-4" dirty="0" err="1"/>
              <a:t>jadwal</a:t>
            </a:r>
            <a:r>
              <a:rPr lang="en-US" spc="-4" dirty="0"/>
              <a:t> </a:t>
            </a:r>
            <a:r>
              <a:rPr lang="en-US" spc="-4" dirty="0" err="1"/>
              <a:t>dapat</a:t>
            </a:r>
            <a:r>
              <a:rPr lang="en-US" spc="-4" dirty="0"/>
              <a:t> </a:t>
            </a:r>
            <a:r>
              <a:rPr lang="en-US" spc="-4" dirty="0" err="1"/>
              <a:t>diperbarui</a:t>
            </a:r>
            <a:r>
              <a:rPr lang="en-US" spc="-4" dirty="0"/>
              <a:t> </a:t>
            </a:r>
            <a:r>
              <a:rPr lang="en-US" spc="-4" dirty="0" err="1"/>
              <a:t>untuk</a:t>
            </a:r>
            <a:r>
              <a:rPr lang="en-US" spc="-4" dirty="0"/>
              <a:t> </a:t>
            </a:r>
            <a:r>
              <a:rPr lang="en-US" spc="-4" dirty="0" err="1"/>
              <a:t>mencerminkan</a:t>
            </a:r>
            <a:r>
              <a:rPr lang="en-US" spc="-4" dirty="0"/>
              <a:t> </a:t>
            </a:r>
            <a:r>
              <a:rPr lang="en-US" spc="-4" dirty="0" err="1"/>
              <a:t>perubahan</a:t>
            </a:r>
            <a:r>
              <a:rPr lang="en-US" spc="-4" dirty="0"/>
              <a:t> yang </a:t>
            </a:r>
            <a:r>
              <a:rPr lang="en-US" spc="-4" dirty="0" err="1"/>
              <a:t>disebabkan</a:t>
            </a:r>
            <a:r>
              <a:rPr lang="en-US" spc="-4" dirty="0"/>
              <a:t> </a:t>
            </a:r>
            <a:r>
              <a:rPr lang="en-US" spc="-4" dirty="0" err="1"/>
              <a:t>oleh</a:t>
            </a:r>
            <a:r>
              <a:rPr lang="en-US" spc="-4" dirty="0"/>
              <a:t> schedule compression </a:t>
            </a:r>
            <a:r>
              <a:rPr lang="en-US" spc="-4" dirty="0" err="1"/>
              <a:t>atau</a:t>
            </a:r>
            <a:r>
              <a:rPr lang="en-US" spc="-4" dirty="0"/>
              <a:t> problem </a:t>
            </a:r>
            <a:r>
              <a:rPr lang="en-US" spc="-4" dirty="0" err="1"/>
              <a:t>kinerja</a:t>
            </a:r>
            <a:r>
              <a:rPr lang="en-US" spc="-4" dirty="0"/>
              <a:t>.</a:t>
            </a:r>
          </a:p>
          <a:p>
            <a:pPr lvl="0" algn="just">
              <a:buClr>
                <a:srgbClr val="A9A57C"/>
              </a:buClr>
            </a:pPr>
            <a:endParaRPr lang="id-ID" dirty="0"/>
          </a:p>
        </p:txBody>
      </p:sp>
      <p:sp>
        <p:nvSpPr>
          <p:cNvPr id="8" name="Freeform 7"/>
          <p:cNvSpPr/>
          <p:nvPr/>
        </p:nvSpPr>
        <p:spPr>
          <a:xfrm>
            <a:off x="50639" y="851781"/>
            <a:ext cx="2476500" cy="489600"/>
          </a:xfrm>
          <a:custGeom>
            <a:avLst/>
            <a:gdLst>
              <a:gd name="connsiteX0" fmla="*/ 0 w 2476500"/>
              <a:gd name="connsiteY0" fmla="*/ 0 h 489600"/>
              <a:gd name="connsiteX1" fmla="*/ 2476500 w 2476500"/>
              <a:gd name="connsiteY1" fmla="*/ 0 h 489600"/>
              <a:gd name="connsiteX2" fmla="*/ 2476500 w 2476500"/>
              <a:gd name="connsiteY2" fmla="*/ 489600 h 489600"/>
              <a:gd name="connsiteX3" fmla="*/ 0 w 2476500"/>
              <a:gd name="connsiteY3" fmla="*/ 489600 h 489600"/>
              <a:gd name="connsiteX4" fmla="*/ 0 w 2476500"/>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489600">
                <a:moveTo>
                  <a:pt x="0" y="0"/>
                </a:moveTo>
                <a:lnTo>
                  <a:pt x="2476500" y="0"/>
                </a:lnTo>
                <a:lnTo>
                  <a:pt x="2476500" y="489600"/>
                </a:lnTo>
                <a:lnTo>
                  <a:pt x="0" y="489600"/>
                </a:lnTo>
                <a:lnTo>
                  <a:pt x="0" y="0"/>
                </a:lnTo>
                <a:close/>
              </a:path>
            </a:pathLst>
          </a:custGeom>
          <a:scene3d>
            <a:camera prst="orthographicFront"/>
            <a:lightRig rig="threePt" dir="t">
              <a:rot lat="0" lon="0" rev="7500000"/>
            </a:lightRig>
          </a:scene3d>
          <a:sp3d prstMaterial="plastic">
            <a:bevelT w="127000" h="25400" prst="relaxedInset"/>
          </a:sp3d>
        </p:spPr>
        <p:style>
          <a:lnRef idx="0">
            <a:schemeClr val="accent4">
              <a:hueOff val="10395692"/>
              <a:satOff val="-47968"/>
              <a:lumOff val="1765"/>
              <a:alphaOff val="0"/>
            </a:schemeClr>
          </a:lnRef>
          <a:fillRef idx="3">
            <a:schemeClr val="accent4">
              <a:hueOff val="10395692"/>
              <a:satOff val="-47968"/>
              <a:lumOff val="1765"/>
              <a:alphaOff val="0"/>
            </a:schemeClr>
          </a:fillRef>
          <a:effectRef idx="2">
            <a:schemeClr val="accent4">
              <a:hueOff val="10395692"/>
              <a:satOff val="-47968"/>
              <a:lumOff val="1765"/>
              <a:alphaOff val="0"/>
            </a:schemeClr>
          </a:effectRef>
          <a:fontRef idx="minor">
            <a:schemeClr val="lt1"/>
          </a:fontRef>
        </p:style>
        <p:txBody>
          <a:bodyPr spcFirstLastPara="0" vert="horz" wrap="square" lIns="120904" tIns="69088" rIns="120904" bIns="69088"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Calibri" panose="020F0502020204030204"/>
                <a:ea typeface="+mn-ea"/>
                <a:cs typeface="+mn-cs"/>
              </a:rPr>
              <a:t>Outputs</a:t>
            </a:r>
          </a:p>
        </p:txBody>
      </p:sp>
      <p:sp>
        <p:nvSpPr>
          <p:cNvPr id="10" name="Freeform 9"/>
          <p:cNvSpPr/>
          <p:nvPr/>
        </p:nvSpPr>
        <p:spPr>
          <a:xfrm>
            <a:off x="50639" y="1354230"/>
            <a:ext cx="2476500" cy="4793773"/>
          </a:xfrm>
          <a:custGeom>
            <a:avLst/>
            <a:gdLst>
              <a:gd name="connsiteX0" fmla="*/ 0 w 2476500"/>
              <a:gd name="connsiteY0" fmla="*/ 0 h 3128013"/>
              <a:gd name="connsiteX1" fmla="*/ 2476500 w 2476500"/>
              <a:gd name="connsiteY1" fmla="*/ 0 h 3128013"/>
              <a:gd name="connsiteX2" fmla="*/ 2476500 w 2476500"/>
              <a:gd name="connsiteY2" fmla="*/ 3128013 h 3128013"/>
              <a:gd name="connsiteX3" fmla="*/ 0 w 2476500"/>
              <a:gd name="connsiteY3" fmla="*/ 3128013 h 3128013"/>
              <a:gd name="connsiteX4" fmla="*/ 0 w 2476500"/>
              <a:gd name="connsiteY4" fmla="*/ 0 h 3128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3128013">
                <a:moveTo>
                  <a:pt x="0" y="0"/>
                </a:moveTo>
                <a:lnTo>
                  <a:pt x="2476500" y="0"/>
                </a:lnTo>
                <a:lnTo>
                  <a:pt x="2476500" y="3128013"/>
                </a:lnTo>
                <a:lnTo>
                  <a:pt x="0" y="3128013"/>
                </a:lnTo>
                <a:lnTo>
                  <a:pt x="0" y="0"/>
                </a:lnTo>
                <a:close/>
              </a:path>
            </a:pathLst>
          </a:custGeom>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p:spPr>
        <p:style>
          <a:lnRef idx="1">
            <a:schemeClr val="accent4">
              <a:tint val="40000"/>
              <a:alpha val="90000"/>
              <a:hueOff val="11513918"/>
              <a:satOff val="-61261"/>
              <a:lumOff val="-3490"/>
              <a:alphaOff val="0"/>
            </a:schemeClr>
          </a:lnRef>
          <a:fillRef idx="1">
            <a:schemeClr val="accent4">
              <a:tint val="40000"/>
              <a:alpha val="90000"/>
              <a:hueOff val="11513918"/>
              <a:satOff val="-61261"/>
              <a:lumOff val="-3490"/>
              <a:alphaOff val="0"/>
            </a:schemeClr>
          </a:fillRef>
          <a:effectRef idx="2">
            <a:schemeClr val="accent4">
              <a:tint val="40000"/>
              <a:alpha val="90000"/>
              <a:hueOff val="11513918"/>
              <a:satOff val="-61261"/>
              <a:lumOff val="-3490"/>
              <a:alphaOff val="0"/>
            </a:schemeClr>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1 Work performance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2 Schedule forecasts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3 Change requests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4 Project management plan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updates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Schedule management plan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Schedule baseline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Cost baseline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Performance measurement baseline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5 Project documents updates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Assumption log</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Basis of estimates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Lessons learned register</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Project schedule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Resource calendars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Risk register</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Schedule data</a:t>
            </a:r>
            <a:endParaRPr kumimoji="0" lang="en-US" sz="4000" b="0" i="0" u="none" strike="noStrike" kern="1200" cap="none" spc="-4"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0822685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ＭＳ Ｐゴシック" charset="0"/>
              </a:rPr>
              <a:t>Control Schedule </a:t>
            </a:r>
            <a:r>
              <a:rPr kumimoji="0" lang="en-US" sz="36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ＭＳ Ｐゴシック" charset="0"/>
              </a:rPr>
              <a:t>: </a:t>
            </a:r>
            <a:r>
              <a:rPr kumimoji="0" lang="en-US" sz="3600" b="1" i="0" u="none" strike="noStrike" kern="1200" cap="none" spc="0" normalizeH="0" baseline="0" noProof="0" dirty="0">
                <a:ln>
                  <a:noFill/>
                </a:ln>
                <a:solidFill>
                  <a:srgbClr val="FF0000"/>
                </a:solidFill>
                <a:effectLst/>
                <a:uLnTx/>
                <a:uFillTx/>
                <a:latin typeface="Calibri Light" panose="020F0302020204030204"/>
                <a:ea typeface="ＭＳ Ｐゴシック" charset="0"/>
              </a:rPr>
              <a:t>Outputs</a:t>
            </a:r>
          </a:p>
        </p:txBody>
      </p:sp>
      <p:pic>
        <p:nvPicPr>
          <p:cNvPr id="13" name="Picture 12"/>
          <p:cNvPicPr/>
          <p:nvPr/>
        </p:nvPicPr>
        <p:blipFill>
          <a:blip r:embed="rId2" cstate="print"/>
          <a:srcRect/>
          <a:stretch>
            <a:fillRect/>
          </a:stretch>
        </p:blipFill>
        <p:spPr bwMode="auto">
          <a:xfrm>
            <a:off x="10754436" y="75562"/>
            <a:ext cx="873457" cy="639228"/>
          </a:xfrm>
          <a:prstGeom prst="rect">
            <a:avLst/>
          </a:prstGeom>
          <a:noFill/>
          <a:ln w="9525">
            <a:noFill/>
            <a:miter lim="800000"/>
            <a:headEnd/>
            <a:tailEnd/>
          </a:ln>
        </p:spPr>
      </p:pic>
      <p:sp>
        <p:nvSpPr>
          <p:cNvPr id="9" name="Content Placeholder 2"/>
          <p:cNvSpPr>
            <a:spLocks noGrp="1"/>
          </p:cNvSpPr>
          <p:nvPr>
            <p:ph idx="1"/>
          </p:nvPr>
        </p:nvSpPr>
        <p:spPr>
          <a:xfrm>
            <a:off x="2627194" y="883070"/>
            <a:ext cx="9314597" cy="5736094"/>
          </a:xfrm>
          <a:solidFill>
            <a:schemeClr val="accent2">
              <a:lumMod val="40000"/>
              <a:lumOff val="60000"/>
            </a:schemeClr>
          </a:solidFill>
        </p:spPr>
        <p:txBody>
          <a:bodyPr>
            <a:normAutofit lnSpcReduction="10000"/>
          </a:bodyPr>
          <a:lstStyle/>
          <a:p>
            <a:pPr marL="0" lvl="0" indent="0" algn="just">
              <a:buClr>
                <a:srgbClr val="A9A57C"/>
              </a:buClr>
              <a:buNone/>
            </a:pPr>
            <a:r>
              <a:rPr lang="en-US" b="1" dirty="0"/>
              <a:t>4. Project Management plan update</a:t>
            </a:r>
          </a:p>
          <a:p>
            <a:pPr marL="0" lvl="0" indent="0" algn="just">
              <a:buClr>
                <a:srgbClr val="A9A57C"/>
              </a:buClr>
              <a:buNone/>
            </a:pPr>
            <a:r>
              <a:rPr lang="en-US" b="1" spc="-4" dirty="0"/>
              <a:t>Cost </a:t>
            </a:r>
            <a:r>
              <a:rPr lang="en-US" b="1" dirty="0"/>
              <a:t>baseline</a:t>
            </a:r>
          </a:p>
          <a:p>
            <a:pPr marL="0" indent="-91440" algn="just">
              <a:buClr>
                <a:srgbClr val="9CBEBD"/>
              </a:buClr>
              <a:buNone/>
            </a:pPr>
            <a:r>
              <a:rPr lang="en-US" spc="-4" dirty="0" err="1"/>
              <a:t>Perubahan</a:t>
            </a:r>
            <a:r>
              <a:rPr lang="en-US" spc="-4" dirty="0"/>
              <a:t> </a:t>
            </a:r>
            <a:r>
              <a:rPr lang="en-US" spc="-4" dirty="0" err="1"/>
              <a:t>pada</a:t>
            </a:r>
            <a:r>
              <a:rPr lang="en-US" spc="-4" dirty="0"/>
              <a:t> Cost baseline </a:t>
            </a:r>
            <a:r>
              <a:rPr lang="en-US" spc="-4" dirty="0" err="1"/>
              <a:t>dimasukkan</a:t>
            </a:r>
            <a:r>
              <a:rPr lang="en-US" spc="-4" dirty="0"/>
              <a:t> </a:t>
            </a:r>
            <a:r>
              <a:rPr lang="en-US" spc="-4" dirty="0" err="1"/>
              <a:t>sebagai</a:t>
            </a:r>
            <a:r>
              <a:rPr lang="en-US" spc="-4" dirty="0"/>
              <a:t> </a:t>
            </a:r>
            <a:r>
              <a:rPr lang="en-US" spc="-4" dirty="0" err="1"/>
              <a:t>tanggapan</a:t>
            </a:r>
            <a:r>
              <a:rPr lang="en-US" spc="-4" dirty="0"/>
              <a:t> </a:t>
            </a:r>
            <a:r>
              <a:rPr lang="en-US" spc="-4" dirty="0" err="1"/>
              <a:t>terhadap</a:t>
            </a:r>
            <a:r>
              <a:rPr lang="en-US" spc="-4" dirty="0"/>
              <a:t> </a:t>
            </a:r>
            <a:r>
              <a:rPr lang="en-US" spc="-4" dirty="0" err="1"/>
              <a:t>perubahan</a:t>
            </a:r>
            <a:r>
              <a:rPr lang="en-US" spc="-4" dirty="0"/>
              <a:t> yang </a:t>
            </a:r>
            <a:r>
              <a:rPr lang="en-US" spc="-4" dirty="0" err="1"/>
              <a:t>disetujui</a:t>
            </a:r>
            <a:r>
              <a:rPr lang="en-US" spc="-4" dirty="0"/>
              <a:t> </a:t>
            </a:r>
            <a:r>
              <a:rPr lang="en-US" spc="-4" dirty="0" err="1"/>
              <a:t>ke</a:t>
            </a:r>
            <a:r>
              <a:rPr lang="en-US" spc="-4" dirty="0"/>
              <a:t> </a:t>
            </a:r>
            <a:r>
              <a:rPr lang="en-US" spc="-4" dirty="0" err="1"/>
              <a:t>dalam</a:t>
            </a:r>
            <a:r>
              <a:rPr lang="en-US" spc="-4" dirty="0"/>
              <a:t> Scope, </a:t>
            </a:r>
            <a:r>
              <a:rPr lang="en-US" spc="-4" dirty="0" err="1"/>
              <a:t>sumber</a:t>
            </a:r>
            <a:r>
              <a:rPr lang="en-US" spc="-4" dirty="0"/>
              <a:t> </a:t>
            </a:r>
            <a:r>
              <a:rPr lang="en-US" spc="-4" dirty="0" err="1"/>
              <a:t>daya</a:t>
            </a:r>
            <a:r>
              <a:rPr lang="en-US" spc="-4" dirty="0"/>
              <a:t>, </a:t>
            </a:r>
            <a:r>
              <a:rPr lang="en-US" spc="-4" dirty="0" err="1"/>
              <a:t>atau</a:t>
            </a:r>
            <a:r>
              <a:rPr lang="en-US" spc="-4" dirty="0"/>
              <a:t> </a:t>
            </a:r>
            <a:r>
              <a:rPr lang="en-US" spc="-4" dirty="0" err="1"/>
              <a:t>perkiraan</a:t>
            </a:r>
            <a:r>
              <a:rPr lang="en-US" spc="-4" dirty="0"/>
              <a:t> </a:t>
            </a:r>
            <a:r>
              <a:rPr lang="en-US" spc="-4" dirty="0" err="1"/>
              <a:t>biaya</a:t>
            </a:r>
            <a:endParaRPr lang="en-US" spc="-4" dirty="0"/>
          </a:p>
          <a:p>
            <a:pPr marL="0" indent="-91440" algn="just">
              <a:buClr>
                <a:srgbClr val="9CBEBD"/>
              </a:buClr>
              <a:buNone/>
            </a:pPr>
            <a:endParaRPr lang="en-US" spc="-4" dirty="0"/>
          </a:p>
          <a:p>
            <a:pPr marL="0" indent="-91440" algn="just">
              <a:buClr>
                <a:srgbClr val="9CBEBD"/>
              </a:buClr>
              <a:buNone/>
            </a:pPr>
            <a:r>
              <a:rPr lang="en-US" b="1" dirty="0"/>
              <a:t>Performance measurement baseline</a:t>
            </a:r>
          </a:p>
          <a:p>
            <a:pPr marL="0" indent="-91440" algn="just">
              <a:buClr>
                <a:srgbClr val="9CBEBD"/>
              </a:buClr>
              <a:buNone/>
            </a:pPr>
            <a:r>
              <a:rPr lang="id-ID" dirty="0"/>
              <a:t>Perubahan pada </a:t>
            </a:r>
            <a:r>
              <a:rPr lang="en-US" dirty="0"/>
              <a:t>performance measurement baseline </a:t>
            </a:r>
            <a:r>
              <a:rPr lang="id-ID" dirty="0"/>
              <a:t>dimasukkan sebagai respons terhadap perubahan yang disetujui dalam </a:t>
            </a:r>
            <a:r>
              <a:rPr lang="en-US" dirty="0"/>
              <a:t>scope</a:t>
            </a:r>
            <a:r>
              <a:rPr lang="id-ID" dirty="0"/>
              <a:t>, jadwal kinerja, atau perkiraan biaya. Dalam beberapa kasus, varians kinerja bisa sangat parah sehingga </a:t>
            </a:r>
            <a:r>
              <a:rPr lang="en-US" dirty="0"/>
              <a:t>change request</a:t>
            </a:r>
            <a:r>
              <a:rPr lang="id-ID" dirty="0"/>
              <a:t> diajukan untuk merevisi baseline </a:t>
            </a:r>
            <a:r>
              <a:rPr lang="en-US" dirty="0"/>
              <a:t>performance measurement </a:t>
            </a:r>
            <a:r>
              <a:rPr lang="id-ID" dirty="0"/>
              <a:t>untuk memberikan dasar yang realistis untuk pengukuran kinerja.</a:t>
            </a:r>
          </a:p>
        </p:txBody>
      </p:sp>
      <p:sp>
        <p:nvSpPr>
          <p:cNvPr id="8" name="Freeform 7"/>
          <p:cNvSpPr/>
          <p:nvPr/>
        </p:nvSpPr>
        <p:spPr>
          <a:xfrm>
            <a:off x="50639" y="851781"/>
            <a:ext cx="2476500" cy="489600"/>
          </a:xfrm>
          <a:custGeom>
            <a:avLst/>
            <a:gdLst>
              <a:gd name="connsiteX0" fmla="*/ 0 w 2476500"/>
              <a:gd name="connsiteY0" fmla="*/ 0 h 489600"/>
              <a:gd name="connsiteX1" fmla="*/ 2476500 w 2476500"/>
              <a:gd name="connsiteY1" fmla="*/ 0 h 489600"/>
              <a:gd name="connsiteX2" fmla="*/ 2476500 w 2476500"/>
              <a:gd name="connsiteY2" fmla="*/ 489600 h 489600"/>
              <a:gd name="connsiteX3" fmla="*/ 0 w 2476500"/>
              <a:gd name="connsiteY3" fmla="*/ 489600 h 489600"/>
              <a:gd name="connsiteX4" fmla="*/ 0 w 2476500"/>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489600">
                <a:moveTo>
                  <a:pt x="0" y="0"/>
                </a:moveTo>
                <a:lnTo>
                  <a:pt x="2476500" y="0"/>
                </a:lnTo>
                <a:lnTo>
                  <a:pt x="2476500" y="489600"/>
                </a:lnTo>
                <a:lnTo>
                  <a:pt x="0" y="489600"/>
                </a:lnTo>
                <a:lnTo>
                  <a:pt x="0" y="0"/>
                </a:lnTo>
                <a:close/>
              </a:path>
            </a:pathLst>
          </a:custGeom>
          <a:scene3d>
            <a:camera prst="orthographicFront"/>
            <a:lightRig rig="threePt" dir="t">
              <a:rot lat="0" lon="0" rev="7500000"/>
            </a:lightRig>
          </a:scene3d>
          <a:sp3d prstMaterial="plastic">
            <a:bevelT w="127000" h="25400" prst="relaxedInset"/>
          </a:sp3d>
        </p:spPr>
        <p:style>
          <a:lnRef idx="0">
            <a:schemeClr val="accent4">
              <a:hueOff val="10395692"/>
              <a:satOff val="-47968"/>
              <a:lumOff val="1765"/>
              <a:alphaOff val="0"/>
            </a:schemeClr>
          </a:lnRef>
          <a:fillRef idx="3">
            <a:schemeClr val="accent4">
              <a:hueOff val="10395692"/>
              <a:satOff val="-47968"/>
              <a:lumOff val="1765"/>
              <a:alphaOff val="0"/>
            </a:schemeClr>
          </a:fillRef>
          <a:effectRef idx="2">
            <a:schemeClr val="accent4">
              <a:hueOff val="10395692"/>
              <a:satOff val="-47968"/>
              <a:lumOff val="1765"/>
              <a:alphaOff val="0"/>
            </a:schemeClr>
          </a:effectRef>
          <a:fontRef idx="minor">
            <a:schemeClr val="lt1"/>
          </a:fontRef>
        </p:style>
        <p:txBody>
          <a:bodyPr spcFirstLastPara="0" vert="horz" wrap="square" lIns="120904" tIns="69088" rIns="120904" bIns="69088"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Calibri" panose="020F0502020204030204"/>
                <a:ea typeface="+mn-ea"/>
                <a:cs typeface="+mn-cs"/>
              </a:rPr>
              <a:t>Outputs</a:t>
            </a:r>
          </a:p>
        </p:txBody>
      </p:sp>
      <p:sp>
        <p:nvSpPr>
          <p:cNvPr id="10" name="Freeform 9"/>
          <p:cNvSpPr/>
          <p:nvPr/>
        </p:nvSpPr>
        <p:spPr>
          <a:xfrm>
            <a:off x="50639" y="1354230"/>
            <a:ext cx="2476500" cy="4793773"/>
          </a:xfrm>
          <a:custGeom>
            <a:avLst/>
            <a:gdLst>
              <a:gd name="connsiteX0" fmla="*/ 0 w 2476500"/>
              <a:gd name="connsiteY0" fmla="*/ 0 h 3128013"/>
              <a:gd name="connsiteX1" fmla="*/ 2476500 w 2476500"/>
              <a:gd name="connsiteY1" fmla="*/ 0 h 3128013"/>
              <a:gd name="connsiteX2" fmla="*/ 2476500 w 2476500"/>
              <a:gd name="connsiteY2" fmla="*/ 3128013 h 3128013"/>
              <a:gd name="connsiteX3" fmla="*/ 0 w 2476500"/>
              <a:gd name="connsiteY3" fmla="*/ 3128013 h 3128013"/>
              <a:gd name="connsiteX4" fmla="*/ 0 w 2476500"/>
              <a:gd name="connsiteY4" fmla="*/ 0 h 3128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3128013">
                <a:moveTo>
                  <a:pt x="0" y="0"/>
                </a:moveTo>
                <a:lnTo>
                  <a:pt x="2476500" y="0"/>
                </a:lnTo>
                <a:lnTo>
                  <a:pt x="2476500" y="3128013"/>
                </a:lnTo>
                <a:lnTo>
                  <a:pt x="0" y="3128013"/>
                </a:lnTo>
                <a:lnTo>
                  <a:pt x="0" y="0"/>
                </a:lnTo>
                <a:close/>
              </a:path>
            </a:pathLst>
          </a:custGeom>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p:spPr>
        <p:style>
          <a:lnRef idx="1">
            <a:schemeClr val="accent4">
              <a:tint val="40000"/>
              <a:alpha val="90000"/>
              <a:hueOff val="11513918"/>
              <a:satOff val="-61261"/>
              <a:lumOff val="-3490"/>
              <a:alphaOff val="0"/>
            </a:schemeClr>
          </a:lnRef>
          <a:fillRef idx="1">
            <a:schemeClr val="accent4">
              <a:tint val="40000"/>
              <a:alpha val="90000"/>
              <a:hueOff val="11513918"/>
              <a:satOff val="-61261"/>
              <a:lumOff val="-3490"/>
              <a:alphaOff val="0"/>
            </a:schemeClr>
          </a:fillRef>
          <a:effectRef idx="2">
            <a:schemeClr val="accent4">
              <a:tint val="40000"/>
              <a:alpha val="90000"/>
              <a:hueOff val="11513918"/>
              <a:satOff val="-61261"/>
              <a:lumOff val="-3490"/>
              <a:alphaOff val="0"/>
            </a:schemeClr>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1 Work performance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2 Schedule forecasts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3 Change requests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4 Project management plan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updates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Schedule management plan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Schedule baseline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Cost baseline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Performance measurement baseline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5 Project documents updates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Assumption log</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Basis of estimates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Lessons learned register</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Project schedule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Resource calendars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Risk register</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Schedule data</a:t>
            </a:r>
            <a:endParaRPr kumimoji="0" lang="en-US" sz="4000" b="0" i="0" u="none" strike="noStrike" kern="1200" cap="none" spc="-4"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5137105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ＭＳ Ｐゴシック" charset="0"/>
              </a:rPr>
              <a:t>Control Schedule </a:t>
            </a:r>
            <a:r>
              <a:rPr kumimoji="0" lang="en-US" sz="36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ＭＳ Ｐゴシック" charset="0"/>
              </a:rPr>
              <a:t>: </a:t>
            </a:r>
            <a:r>
              <a:rPr kumimoji="0" lang="en-US" sz="3600" b="1" i="0" u="none" strike="noStrike" kern="1200" cap="none" spc="0" normalizeH="0" baseline="0" noProof="0" dirty="0">
                <a:ln>
                  <a:noFill/>
                </a:ln>
                <a:solidFill>
                  <a:srgbClr val="FF0000"/>
                </a:solidFill>
                <a:effectLst/>
                <a:uLnTx/>
                <a:uFillTx/>
                <a:latin typeface="Calibri Light" panose="020F0302020204030204"/>
                <a:ea typeface="ＭＳ Ｐゴシック" charset="0"/>
              </a:rPr>
              <a:t>Outputs</a:t>
            </a:r>
          </a:p>
        </p:txBody>
      </p:sp>
      <p:pic>
        <p:nvPicPr>
          <p:cNvPr id="13" name="Picture 12"/>
          <p:cNvPicPr/>
          <p:nvPr/>
        </p:nvPicPr>
        <p:blipFill>
          <a:blip r:embed="rId2" cstate="print"/>
          <a:srcRect/>
          <a:stretch>
            <a:fillRect/>
          </a:stretch>
        </p:blipFill>
        <p:spPr bwMode="auto">
          <a:xfrm>
            <a:off x="10754436" y="75562"/>
            <a:ext cx="873457" cy="639228"/>
          </a:xfrm>
          <a:prstGeom prst="rect">
            <a:avLst/>
          </a:prstGeom>
          <a:noFill/>
          <a:ln w="9525">
            <a:noFill/>
            <a:miter lim="800000"/>
            <a:headEnd/>
            <a:tailEnd/>
          </a:ln>
        </p:spPr>
      </p:pic>
      <p:sp>
        <p:nvSpPr>
          <p:cNvPr id="9" name="Content Placeholder 2"/>
          <p:cNvSpPr>
            <a:spLocks noGrp="1"/>
          </p:cNvSpPr>
          <p:nvPr>
            <p:ph idx="1"/>
          </p:nvPr>
        </p:nvSpPr>
        <p:spPr>
          <a:xfrm>
            <a:off x="2627194" y="883070"/>
            <a:ext cx="9314597" cy="5736094"/>
          </a:xfrm>
          <a:solidFill>
            <a:schemeClr val="accent2">
              <a:lumMod val="40000"/>
              <a:lumOff val="60000"/>
            </a:schemeClr>
          </a:solidFill>
        </p:spPr>
        <p:txBody>
          <a:bodyPr>
            <a:normAutofit fontScale="70000" lnSpcReduction="20000"/>
          </a:bodyPr>
          <a:lstStyle/>
          <a:p>
            <a:pPr marL="0" lvl="0" indent="0" algn="just">
              <a:buClr>
                <a:srgbClr val="A9A57C"/>
              </a:buClr>
              <a:buNone/>
            </a:pPr>
            <a:r>
              <a:rPr lang="en-US" b="1" dirty="0"/>
              <a:t>5. Project document update</a:t>
            </a:r>
          </a:p>
          <a:p>
            <a:pPr marL="0" lvl="0" indent="0" algn="just">
              <a:buClr>
                <a:srgbClr val="A9A57C"/>
              </a:buClr>
              <a:buNone/>
            </a:pPr>
            <a:r>
              <a:rPr lang="en-US" spc="-4" dirty="0"/>
              <a:t>Project document Updates </a:t>
            </a:r>
            <a:r>
              <a:rPr lang="en-US" spc="-4" dirty="0" err="1"/>
              <a:t>bisa</a:t>
            </a:r>
            <a:r>
              <a:rPr lang="en-US" spc="-4" dirty="0"/>
              <a:t> </a:t>
            </a:r>
            <a:r>
              <a:rPr lang="en-US" spc="-4" dirty="0" err="1"/>
              <a:t>termasuk</a:t>
            </a:r>
            <a:r>
              <a:rPr lang="en-US" spc="-4" dirty="0"/>
              <a:t> </a:t>
            </a:r>
            <a:r>
              <a:rPr lang="en-US" spc="-4" dirty="0" err="1"/>
              <a:t>namun</a:t>
            </a:r>
            <a:r>
              <a:rPr lang="en-US" spc="-4" dirty="0"/>
              <a:t> </a:t>
            </a:r>
            <a:r>
              <a:rPr lang="en-US" spc="-4" dirty="0" err="1"/>
              <a:t>tidak</a:t>
            </a:r>
            <a:r>
              <a:rPr lang="en-US" spc="-4" dirty="0"/>
              <a:t> </a:t>
            </a:r>
            <a:r>
              <a:rPr lang="en-US" spc="-4" dirty="0" err="1"/>
              <a:t>terbatas</a:t>
            </a:r>
            <a:r>
              <a:rPr lang="en-US" spc="-4" dirty="0"/>
              <a:t> </a:t>
            </a:r>
            <a:r>
              <a:rPr lang="en-US" spc="-4" dirty="0" err="1"/>
              <a:t>pada</a:t>
            </a:r>
            <a:r>
              <a:rPr lang="en-US" spc="-4" dirty="0"/>
              <a:t> :</a:t>
            </a:r>
          </a:p>
          <a:p>
            <a:pPr marL="0" indent="0" algn="just">
              <a:buClr>
                <a:srgbClr val="A9A57C"/>
              </a:buClr>
              <a:buNone/>
            </a:pPr>
            <a:r>
              <a:rPr lang="en-US" b="1" dirty="0"/>
              <a:t>Assumption log</a:t>
            </a:r>
          </a:p>
          <a:p>
            <a:pPr marL="0" lvl="0" indent="0" algn="just">
              <a:buClr>
                <a:srgbClr val="A9A57C"/>
              </a:buClr>
              <a:buNone/>
            </a:pPr>
            <a:r>
              <a:rPr lang="en-US" spc="-4" dirty="0" err="1"/>
              <a:t>Kinerja</a:t>
            </a:r>
            <a:r>
              <a:rPr lang="en-US" spc="-4" dirty="0"/>
              <a:t> </a:t>
            </a:r>
            <a:r>
              <a:rPr lang="en-US" spc="-4" dirty="0" err="1"/>
              <a:t>dari</a:t>
            </a:r>
            <a:r>
              <a:rPr lang="en-US" spc="-4" dirty="0"/>
              <a:t> </a:t>
            </a:r>
            <a:r>
              <a:rPr lang="en-US" spc="-4" dirty="0" err="1"/>
              <a:t>jadwal</a:t>
            </a:r>
            <a:r>
              <a:rPr lang="en-US" spc="-4" dirty="0"/>
              <a:t> </a:t>
            </a:r>
            <a:r>
              <a:rPr lang="en-US" spc="-4" dirty="0" err="1"/>
              <a:t>dapat</a:t>
            </a:r>
            <a:r>
              <a:rPr lang="en-US" spc="-4" dirty="0"/>
              <a:t> </a:t>
            </a:r>
            <a:r>
              <a:rPr lang="en-US" spc="-4" dirty="0" err="1"/>
              <a:t>mengindikasikan</a:t>
            </a:r>
            <a:r>
              <a:rPr lang="en-US" spc="-4" dirty="0"/>
              <a:t> </a:t>
            </a:r>
            <a:r>
              <a:rPr lang="en-US" spc="-4" dirty="0" err="1"/>
              <a:t>perlunya</a:t>
            </a:r>
            <a:r>
              <a:rPr lang="en-US" spc="-4" dirty="0"/>
              <a:t> </a:t>
            </a:r>
            <a:r>
              <a:rPr lang="en-US" spc="-4" dirty="0" err="1"/>
              <a:t>direvisi</a:t>
            </a:r>
            <a:endParaRPr lang="en-US" spc="-4" dirty="0"/>
          </a:p>
          <a:p>
            <a:pPr marL="0" lvl="0" indent="0" algn="just">
              <a:buClr>
                <a:srgbClr val="A9A57C"/>
              </a:buClr>
              <a:buNone/>
            </a:pPr>
            <a:r>
              <a:rPr lang="en-US" spc="-4" dirty="0" err="1"/>
              <a:t>asumsi</a:t>
            </a:r>
            <a:r>
              <a:rPr lang="en-US" spc="-4" dirty="0"/>
              <a:t> </a:t>
            </a:r>
            <a:r>
              <a:rPr lang="en-US" spc="-4" dirty="0" err="1"/>
              <a:t>pada</a:t>
            </a:r>
            <a:r>
              <a:rPr lang="en-US" spc="-4" dirty="0"/>
              <a:t> </a:t>
            </a:r>
            <a:r>
              <a:rPr lang="en-US" spc="-4" dirty="0" err="1"/>
              <a:t>urutan</a:t>
            </a:r>
            <a:r>
              <a:rPr lang="en-US" spc="-4" dirty="0"/>
              <a:t> </a:t>
            </a:r>
            <a:r>
              <a:rPr lang="en-US" spc="-4" dirty="0" err="1"/>
              <a:t>aktivitas</a:t>
            </a:r>
            <a:r>
              <a:rPr lang="en-US" spc="-4" dirty="0"/>
              <a:t>, </a:t>
            </a:r>
            <a:r>
              <a:rPr lang="en-US" spc="-4" dirty="0" err="1"/>
              <a:t>durasi</a:t>
            </a:r>
            <a:r>
              <a:rPr lang="en-US" spc="-4" dirty="0"/>
              <a:t>, </a:t>
            </a:r>
            <a:r>
              <a:rPr lang="en-US" spc="-4" dirty="0" err="1"/>
              <a:t>dan</a:t>
            </a:r>
            <a:r>
              <a:rPr lang="en-US" spc="-4" dirty="0"/>
              <a:t> </a:t>
            </a:r>
            <a:r>
              <a:rPr lang="en-US" spc="-4" dirty="0" err="1"/>
              <a:t>produktivitas</a:t>
            </a:r>
            <a:r>
              <a:rPr lang="en-US" spc="-4" dirty="0"/>
              <a:t>.</a:t>
            </a:r>
          </a:p>
          <a:p>
            <a:pPr marL="0" lvl="0" indent="0" algn="just">
              <a:buClr>
                <a:srgbClr val="A9A57C"/>
              </a:buClr>
              <a:buNone/>
            </a:pPr>
            <a:endParaRPr lang="en-US" dirty="0"/>
          </a:p>
          <a:p>
            <a:pPr marL="0" lvl="0" indent="0" algn="just">
              <a:buClr>
                <a:srgbClr val="A9A57C"/>
              </a:buClr>
              <a:buNone/>
            </a:pPr>
            <a:r>
              <a:rPr lang="id-ID" b="1" dirty="0"/>
              <a:t>Basis of estimates</a:t>
            </a:r>
            <a:endParaRPr lang="en-US" b="1" dirty="0"/>
          </a:p>
          <a:p>
            <a:pPr marL="0" lvl="0" indent="0" algn="just">
              <a:buClr>
                <a:srgbClr val="A9A57C"/>
              </a:buClr>
              <a:buNone/>
            </a:pPr>
            <a:r>
              <a:rPr lang="en-US" spc="-4" dirty="0" err="1"/>
              <a:t>Kinerja</a:t>
            </a:r>
            <a:r>
              <a:rPr lang="en-US" spc="-4" dirty="0"/>
              <a:t> </a:t>
            </a:r>
            <a:r>
              <a:rPr lang="en-US" spc="-4" dirty="0" err="1"/>
              <a:t>dari</a:t>
            </a:r>
            <a:r>
              <a:rPr lang="en-US" spc="-4" dirty="0"/>
              <a:t> </a:t>
            </a:r>
            <a:r>
              <a:rPr lang="en-US" spc="-4" dirty="0" err="1"/>
              <a:t>jadwal</a:t>
            </a:r>
            <a:r>
              <a:rPr lang="en-US" spc="-4" dirty="0"/>
              <a:t> </a:t>
            </a:r>
            <a:r>
              <a:rPr lang="id-ID" dirty="0"/>
              <a:t>dapat menunjukkan kebutuhan untuk merevisi</a:t>
            </a:r>
            <a:r>
              <a:rPr lang="en-US" dirty="0"/>
              <a:t> </a:t>
            </a:r>
            <a:r>
              <a:rPr lang="id-ID" dirty="0"/>
              <a:t>cara perkiraan durasi </a:t>
            </a:r>
            <a:r>
              <a:rPr lang="en-US" dirty="0"/>
              <a:t>yang </a:t>
            </a:r>
            <a:r>
              <a:rPr lang="id-ID" dirty="0"/>
              <a:t>dikembangkan.</a:t>
            </a:r>
            <a:endParaRPr lang="en-US" dirty="0"/>
          </a:p>
          <a:p>
            <a:pPr marL="0" lvl="0" indent="0" algn="just">
              <a:buClr>
                <a:srgbClr val="A9A57C"/>
              </a:buClr>
              <a:buNone/>
            </a:pPr>
            <a:endParaRPr lang="en-US" dirty="0"/>
          </a:p>
          <a:p>
            <a:pPr marL="0" lvl="0" indent="0" algn="just">
              <a:buClr>
                <a:srgbClr val="A9A57C"/>
              </a:buClr>
              <a:buNone/>
            </a:pPr>
            <a:r>
              <a:rPr lang="id-ID" b="1" dirty="0"/>
              <a:t>Lessons learned register</a:t>
            </a:r>
            <a:endParaRPr lang="en-US" b="1" dirty="0"/>
          </a:p>
          <a:p>
            <a:pPr marL="0" lvl="0" indent="0" algn="just">
              <a:buClr>
                <a:srgbClr val="A9A57C"/>
              </a:buClr>
              <a:buNone/>
            </a:pPr>
            <a:r>
              <a:rPr lang="en-US" dirty="0"/>
              <a:t>Lesson learned register </a:t>
            </a:r>
            <a:r>
              <a:rPr lang="en-US" dirty="0" err="1"/>
              <a:t>dapat</a:t>
            </a:r>
            <a:r>
              <a:rPr lang="en-US" dirty="0"/>
              <a:t> </a:t>
            </a:r>
            <a:r>
              <a:rPr lang="en-US" dirty="0" err="1"/>
              <a:t>diperbarui</a:t>
            </a:r>
            <a:r>
              <a:rPr lang="en-US" dirty="0"/>
              <a:t> </a:t>
            </a:r>
            <a:r>
              <a:rPr lang="en-US" dirty="0" err="1"/>
              <a:t>dengan</a:t>
            </a:r>
            <a:r>
              <a:rPr lang="en-US" dirty="0"/>
              <a:t> </a:t>
            </a:r>
            <a:r>
              <a:rPr lang="en-US" dirty="0" err="1"/>
              <a:t>teknik</a:t>
            </a:r>
            <a:r>
              <a:rPr lang="en-US" dirty="0"/>
              <a:t> yang </a:t>
            </a:r>
            <a:r>
              <a:rPr lang="en-US" dirty="0" err="1"/>
              <a:t>efektif</a:t>
            </a:r>
            <a:r>
              <a:rPr lang="en-US" dirty="0"/>
              <a:t> </a:t>
            </a:r>
            <a:r>
              <a:rPr lang="en-US" dirty="0" err="1"/>
              <a:t>dalam</a:t>
            </a:r>
            <a:r>
              <a:rPr lang="en-US" dirty="0"/>
              <a:t> </a:t>
            </a:r>
            <a:r>
              <a:rPr lang="en-US" dirty="0" err="1"/>
              <a:t>menjaga</a:t>
            </a:r>
            <a:r>
              <a:rPr lang="en-US" dirty="0"/>
              <a:t> </a:t>
            </a:r>
            <a:r>
              <a:rPr lang="en-US" dirty="0" err="1"/>
              <a:t>jadwal</a:t>
            </a:r>
            <a:r>
              <a:rPr lang="en-US" dirty="0"/>
              <a:t>, </a:t>
            </a:r>
            <a:r>
              <a:rPr lang="en-US" dirty="0" err="1"/>
              <a:t>penyebab</a:t>
            </a:r>
            <a:r>
              <a:rPr lang="en-US" dirty="0"/>
              <a:t> </a:t>
            </a:r>
            <a:r>
              <a:rPr lang="en-US" dirty="0" err="1"/>
              <a:t>varians</a:t>
            </a:r>
            <a:r>
              <a:rPr lang="en-US" dirty="0"/>
              <a:t>, </a:t>
            </a:r>
            <a:r>
              <a:rPr lang="en-US" dirty="0" err="1"/>
              <a:t>dan</a:t>
            </a:r>
            <a:r>
              <a:rPr lang="en-US" dirty="0"/>
              <a:t> </a:t>
            </a:r>
            <a:r>
              <a:rPr lang="en-US" dirty="0" err="1"/>
              <a:t>tindakan</a:t>
            </a:r>
            <a:r>
              <a:rPr lang="en-US" dirty="0"/>
              <a:t> </a:t>
            </a:r>
            <a:r>
              <a:rPr lang="en-US" dirty="0" err="1"/>
              <a:t>korektif</a:t>
            </a:r>
            <a:r>
              <a:rPr lang="en-US" dirty="0"/>
              <a:t> yang </a:t>
            </a:r>
            <a:r>
              <a:rPr lang="en-US" dirty="0" err="1"/>
              <a:t>ada</a:t>
            </a:r>
            <a:endParaRPr lang="en-US" dirty="0"/>
          </a:p>
          <a:p>
            <a:pPr marL="0" lvl="0" indent="0" algn="just">
              <a:buClr>
                <a:srgbClr val="A9A57C"/>
              </a:buClr>
              <a:buNone/>
            </a:pPr>
            <a:r>
              <a:rPr lang="en-US" dirty="0" err="1"/>
              <a:t>digunakan</a:t>
            </a:r>
            <a:r>
              <a:rPr lang="en-US" dirty="0"/>
              <a:t> </a:t>
            </a:r>
            <a:r>
              <a:rPr lang="en-US" dirty="0" err="1"/>
              <a:t>untuk</a:t>
            </a:r>
            <a:r>
              <a:rPr lang="en-US" dirty="0"/>
              <a:t> </a:t>
            </a:r>
            <a:r>
              <a:rPr lang="en-US" dirty="0" err="1"/>
              <a:t>menanggapi</a:t>
            </a:r>
            <a:r>
              <a:rPr lang="en-US" dirty="0"/>
              <a:t> </a:t>
            </a:r>
            <a:r>
              <a:rPr lang="en-US" dirty="0" err="1"/>
              <a:t>varian</a:t>
            </a:r>
            <a:r>
              <a:rPr lang="en-US" dirty="0"/>
              <a:t> </a:t>
            </a:r>
            <a:r>
              <a:rPr lang="en-US" dirty="0" err="1"/>
              <a:t>jadwal</a:t>
            </a:r>
            <a:r>
              <a:rPr lang="en-US" dirty="0"/>
              <a:t>.</a:t>
            </a:r>
          </a:p>
          <a:p>
            <a:pPr marL="0" lvl="0" indent="0" algn="just">
              <a:buClr>
                <a:srgbClr val="A9A57C"/>
              </a:buClr>
              <a:buNone/>
            </a:pPr>
            <a:endParaRPr lang="en-US" dirty="0"/>
          </a:p>
          <a:p>
            <a:pPr marL="0" lvl="0" indent="0" algn="just">
              <a:buClr>
                <a:srgbClr val="A9A57C"/>
              </a:buClr>
              <a:buNone/>
            </a:pPr>
            <a:r>
              <a:rPr lang="en-US" b="1" dirty="0"/>
              <a:t>Project schedule</a:t>
            </a:r>
          </a:p>
          <a:p>
            <a:pPr marL="0" lvl="0" indent="0" algn="just">
              <a:buClr>
                <a:srgbClr val="A9A57C"/>
              </a:buClr>
              <a:buNone/>
            </a:pPr>
            <a:r>
              <a:rPr lang="en-US" dirty="0" err="1"/>
              <a:t>Jadwal</a:t>
            </a:r>
            <a:r>
              <a:rPr lang="en-US" dirty="0"/>
              <a:t> </a:t>
            </a:r>
            <a:r>
              <a:rPr lang="en-US" dirty="0" err="1"/>
              <a:t>proyek</a:t>
            </a:r>
            <a:r>
              <a:rPr lang="en-US" dirty="0"/>
              <a:t> yang </a:t>
            </a:r>
            <a:r>
              <a:rPr lang="en-US" dirty="0" err="1"/>
              <a:t>diupdate</a:t>
            </a:r>
            <a:r>
              <a:rPr lang="en-US" dirty="0"/>
              <a:t> </a:t>
            </a:r>
            <a:r>
              <a:rPr lang="en-US" dirty="0" err="1"/>
              <a:t>akan</a:t>
            </a:r>
            <a:r>
              <a:rPr lang="en-US" dirty="0"/>
              <a:t> </a:t>
            </a:r>
            <a:r>
              <a:rPr lang="en-US" dirty="0" err="1"/>
              <a:t>dihasilkan</a:t>
            </a:r>
            <a:r>
              <a:rPr lang="en-US" dirty="0"/>
              <a:t> </a:t>
            </a:r>
            <a:r>
              <a:rPr lang="en-US" dirty="0" err="1"/>
              <a:t>dari</a:t>
            </a:r>
            <a:r>
              <a:rPr lang="en-US" dirty="0"/>
              <a:t> model </a:t>
            </a:r>
            <a:r>
              <a:rPr lang="en-US" dirty="0" err="1"/>
              <a:t>jadwal</a:t>
            </a:r>
            <a:r>
              <a:rPr lang="en-US" dirty="0"/>
              <a:t> yang </a:t>
            </a:r>
            <a:r>
              <a:rPr lang="en-US" dirty="0" err="1"/>
              <a:t>diisi</a:t>
            </a:r>
            <a:r>
              <a:rPr lang="en-US" dirty="0"/>
              <a:t> </a:t>
            </a:r>
            <a:r>
              <a:rPr lang="en-US" dirty="0" err="1"/>
              <a:t>dengan</a:t>
            </a:r>
            <a:r>
              <a:rPr lang="en-US" dirty="0"/>
              <a:t> data </a:t>
            </a:r>
            <a:r>
              <a:rPr lang="en-US" dirty="0" err="1"/>
              <a:t>jadwal</a:t>
            </a:r>
            <a:r>
              <a:rPr lang="en-US" dirty="0"/>
              <a:t> yang </a:t>
            </a:r>
            <a:r>
              <a:rPr lang="en-US" dirty="0" err="1"/>
              <a:t>diperbarui</a:t>
            </a:r>
            <a:r>
              <a:rPr lang="en-US" dirty="0"/>
              <a:t> </a:t>
            </a:r>
            <a:r>
              <a:rPr lang="en-US" dirty="0" err="1"/>
              <a:t>untuk</a:t>
            </a:r>
            <a:r>
              <a:rPr lang="en-US" dirty="0"/>
              <a:t> </a:t>
            </a:r>
            <a:r>
              <a:rPr lang="en-US" dirty="0" err="1"/>
              <a:t>mencerminkan</a:t>
            </a:r>
            <a:r>
              <a:rPr lang="en-US" dirty="0"/>
              <a:t> </a:t>
            </a:r>
            <a:r>
              <a:rPr lang="en-US" dirty="0" err="1"/>
              <a:t>perubahan</a:t>
            </a:r>
            <a:r>
              <a:rPr lang="en-US" dirty="0"/>
              <a:t> </a:t>
            </a:r>
            <a:r>
              <a:rPr lang="en-US" dirty="0" err="1"/>
              <a:t>jadwal</a:t>
            </a:r>
            <a:r>
              <a:rPr lang="en-US" dirty="0"/>
              <a:t> </a:t>
            </a:r>
            <a:r>
              <a:rPr lang="en-US" dirty="0" err="1"/>
              <a:t>dan</a:t>
            </a:r>
            <a:r>
              <a:rPr lang="en-US" dirty="0"/>
              <a:t> </a:t>
            </a:r>
            <a:r>
              <a:rPr lang="en-US" dirty="0" err="1"/>
              <a:t>mengelola</a:t>
            </a:r>
            <a:r>
              <a:rPr lang="en-US" dirty="0"/>
              <a:t> </a:t>
            </a:r>
            <a:r>
              <a:rPr lang="en-US" dirty="0" err="1"/>
              <a:t>proyek</a:t>
            </a:r>
            <a:r>
              <a:rPr lang="en-US" dirty="0"/>
              <a:t>.</a:t>
            </a:r>
          </a:p>
          <a:p>
            <a:pPr marL="0" lvl="0" indent="0" algn="just">
              <a:buClr>
                <a:srgbClr val="A9A57C"/>
              </a:buClr>
              <a:buNone/>
            </a:pPr>
            <a:endParaRPr lang="id-ID" dirty="0"/>
          </a:p>
        </p:txBody>
      </p:sp>
      <p:sp>
        <p:nvSpPr>
          <p:cNvPr id="8" name="Freeform 7"/>
          <p:cNvSpPr/>
          <p:nvPr/>
        </p:nvSpPr>
        <p:spPr>
          <a:xfrm>
            <a:off x="50639" y="851781"/>
            <a:ext cx="2476500" cy="489600"/>
          </a:xfrm>
          <a:custGeom>
            <a:avLst/>
            <a:gdLst>
              <a:gd name="connsiteX0" fmla="*/ 0 w 2476500"/>
              <a:gd name="connsiteY0" fmla="*/ 0 h 489600"/>
              <a:gd name="connsiteX1" fmla="*/ 2476500 w 2476500"/>
              <a:gd name="connsiteY1" fmla="*/ 0 h 489600"/>
              <a:gd name="connsiteX2" fmla="*/ 2476500 w 2476500"/>
              <a:gd name="connsiteY2" fmla="*/ 489600 h 489600"/>
              <a:gd name="connsiteX3" fmla="*/ 0 w 2476500"/>
              <a:gd name="connsiteY3" fmla="*/ 489600 h 489600"/>
              <a:gd name="connsiteX4" fmla="*/ 0 w 2476500"/>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489600">
                <a:moveTo>
                  <a:pt x="0" y="0"/>
                </a:moveTo>
                <a:lnTo>
                  <a:pt x="2476500" y="0"/>
                </a:lnTo>
                <a:lnTo>
                  <a:pt x="2476500" y="489600"/>
                </a:lnTo>
                <a:lnTo>
                  <a:pt x="0" y="489600"/>
                </a:lnTo>
                <a:lnTo>
                  <a:pt x="0" y="0"/>
                </a:lnTo>
                <a:close/>
              </a:path>
            </a:pathLst>
          </a:custGeom>
          <a:scene3d>
            <a:camera prst="orthographicFront"/>
            <a:lightRig rig="threePt" dir="t">
              <a:rot lat="0" lon="0" rev="7500000"/>
            </a:lightRig>
          </a:scene3d>
          <a:sp3d prstMaterial="plastic">
            <a:bevelT w="127000" h="25400" prst="relaxedInset"/>
          </a:sp3d>
        </p:spPr>
        <p:style>
          <a:lnRef idx="0">
            <a:schemeClr val="accent4">
              <a:hueOff val="10395692"/>
              <a:satOff val="-47968"/>
              <a:lumOff val="1765"/>
              <a:alphaOff val="0"/>
            </a:schemeClr>
          </a:lnRef>
          <a:fillRef idx="3">
            <a:schemeClr val="accent4">
              <a:hueOff val="10395692"/>
              <a:satOff val="-47968"/>
              <a:lumOff val="1765"/>
              <a:alphaOff val="0"/>
            </a:schemeClr>
          </a:fillRef>
          <a:effectRef idx="2">
            <a:schemeClr val="accent4">
              <a:hueOff val="10395692"/>
              <a:satOff val="-47968"/>
              <a:lumOff val="1765"/>
              <a:alphaOff val="0"/>
            </a:schemeClr>
          </a:effectRef>
          <a:fontRef idx="minor">
            <a:schemeClr val="lt1"/>
          </a:fontRef>
        </p:style>
        <p:txBody>
          <a:bodyPr spcFirstLastPara="0" vert="horz" wrap="square" lIns="120904" tIns="69088" rIns="120904" bIns="69088"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Calibri" panose="020F0502020204030204"/>
                <a:ea typeface="+mn-ea"/>
                <a:cs typeface="+mn-cs"/>
              </a:rPr>
              <a:t>Outputs</a:t>
            </a:r>
          </a:p>
        </p:txBody>
      </p:sp>
      <p:sp>
        <p:nvSpPr>
          <p:cNvPr id="10" name="Freeform 9"/>
          <p:cNvSpPr/>
          <p:nvPr/>
        </p:nvSpPr>
        <p:spPr>
          <a:xfrm>
            <a:off x="50639" y="1354230"/>
            <a:ext cx="2476500" cy="4793773"/>
          </a:xfrm>
          <a:custGeom>
            <a:avLst/>
            <a:gdLst>
              <a:gd name="connsiteX0" fmla="*/ 0 w 2476500"/>
              <a:gd name="connsiteY0" fmla="*/ 0 h 3128013"/>
              <a:gd name="connsiteX1" fmla="*/ 2476500 w 2476500"/>
              <a:gd name="connsiteY1" fmla="*/ 0 h 3128013"/>
              <a:gd name="connsiteX2" fmla="*/ 2476500 w 2476500"/>
              <a:gd name="connsiteY2" fmla="*/ 3128013 h 3128013"/>
              <a:gd name="connsiteX3" fmla="*/ 0 w 2476500"/>
              <a:gd name="connsiteY3" fmla="*/ 3128013 h 3128013"/>
              <a:gd name="connsiteX4" fmla="*/ 0 w 2476500"/>
              <a:gd name="connsiteY4" fmla="*/ 0 h 3128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3128013">
                <a:moveTo>
                  <a:pt x="0" y="0"/>
                </a:moveTo>
                <a:lnTo>
                  <a:pt x="2476500" y="0"/>
                </a:lnTo>
                <a:lnTo>
                  <a:pt x="2476500" y="3128013"/>
                </a:lnTo>
                <a:lnTo>
                  <a:pt x="0" y="3128013"/>
                </a:lnTo>
                <a:lnTo>
                  <a:pt x="0" y="0"/>
                </a:lnTo>
                <a:close/>
              </a:path>
            </a:pathLst>
          </a:custGeom>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p:spPr>
        <p:style>
          <a:lnRef idx="1">
            <a:schemeClr val="accent4">
              <a:tint val="40000"/>
              <a:alpha val="90000"/>
              <a:hueOff val="11513918"/>
              <a:satOff val="-61261"/>
              <a:lumOff val="-3490"/>
              <a:alphaOff val="0"/>
            </a:schemeClr>
          </a:lnRef>
          <a:fillRef idx="1">
            <a:schemeClr val="accent4">
              <a:tint val="40000"/>
              <a:alpha val="90000"/>
              <a:hueOff val="11513918"/>
              <a:satOff val="-61261"/>
              <a:lumOff val="-3490"/>
              <a:alphaOff val="0"/>
            </a:schemeClr>
          </a:fillRef>
          <a:effectRef idx="2">
            <a:schemeClr val="accent4">
              <a:tint val="40000"/>
              <a:alpha val="90000"/>
              <a:hueOff val="11513918"/>
              <a:satOff val="-61261"/>
              <a:lumOff val="-3490"/>
              <a:alphaOff val="0"/>
            </a:schemeClr>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1 Work performance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2 Schedule forecasts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3 Change requests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4 Project management plan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updates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Schedule management plan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Schedule baseline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Cost baseline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Performance measurement baseline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5 Project documents updates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Assumption log</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Basis of estimates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Lessons learned register</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Project schedule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Resource calendars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Risk register</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Schedule data</a:t>
            </a:r>
            <a:endParaRPr kumimoji="0" lang="en-US" sz="4000" b="0" i="0" u="none" strike="noStrike" kern="1200" cap="none" spc="-4"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042838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ＭＳ Ｐゴシック" charset="0"/>
              </a:rPr>
              <a:t>Control Schedule </a:t>
            </a:r>
            <a:r>
              <a:rPr kumimoji="0" lang="en-US" sz="36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ＭＳ Ｐゴシック" charset="0"/>
              </a:rPr>
              <a:t>: </a:t>
            </a:r>
            <a:r>
              <a:rPr kumimoji="0" lang="en-US" sz="3600" b="1" i="0" u="none" strike="noStrike" kern="1200" cap="none" spc="0" normalizeH="0" baseline="0" noProof="0" dirty="0">
                <a:ln>
                  <a:noFill/>
                </a:ln>
                <a:solidFill>
                  <a:srgbClr val="FF0000"/>
                </a:solidFill>
                <a:effectLst/>
                <a:uLnTx/>
                <a:uFillTx/>
                <a:latin typeface="Calibri Light" panose="020F0302020204030204"/>
                <a:ea typeface="ＭＳ Ｐゴシック" charset="0"/>
              </a:rPr>
              <a:t>Outputs</a:t>
            </a:r>
          </a:p>
        </p:txBody>
      </p:sp>
      <p:pic>
        <p:nvPicPr>
          <p:cNvPr id="13" name="Picture 12"/>
          <p:cNvPicPr/>
          <p:nvPr/>
        </p:nvPicPr>
        <p:blipFill>
          <a:blip r:embed="rId2" cstate="print"/>
          <a:srcRect/>
          <a:stretch>
            <a:fillRect/>
          </a:stretch>
        </p:blipFill>
        <p:spPr bwMode="auto">
          <a:xfrm>
            <a:off x="10754436" y="75562"/>
            <a:ext cx="873457" cy="639228"/>
          </a:xfrm>
          <a:prstGeom prst="rect">
            <a:avLst/>
          </a:prstGeom>
          <a:noFill/>
          <a:ln w="9525">
            <a:noFill/>
            <a:miter lim="800000"/>
            <a:headEnd/>
            <a:tailEnd/>
          </a:ln>
        </p:spPr>
      </p:pic>
      <p:sp>
        <p:nvSpPr>
          <p:cNvPr id="9" name="Content Placeholder 2"/>
          <p:cNvSpPr>
            <a:spLocks noGrp="1"/>
          </p:cNvSpPr>
          <p:nvPr>
            <p:ph idx="1"/>
          </p:nvPr>
        </p:nvSpPr>
        <p:spPr>
          <a:xfrm>
            <a:off x="2627194" y="883070"/>
            <a:ext cx="9314597" cy="5736094"/>
          </a:xfrm>
          <a:solidFill>
            <a:schemeClr val="accent2">
              <a:lumMod val="40000"/>
              <a:lumOff val="60000"/>
            </a:schemeClr>
          </a:solidFill>
        </p:spPr>
        <p:txBody>
          <a:bodyPr>
            <a:normAutofit fontScale="77500" lnSpcReduction="20000"/>
          </a:bodyPr>
          <a:lstStyle/>
          <a:p>
            <a:pPr marL="0" lvl="0" indent="0" algn="just">
              <a:buClr>
                <a:srgbClr val="A9A57C"/>
              </a:buClr>
              <a:buNone/>
            </a:pPr>
            <a:r>
              <a:rPr lang="en-US" b="1" dirty="0"/>
              <a:t>5. Project document update</a:t>
            </a:r>
          </a:p>
          <a:p>
            <a:pPr marL="0" lvl="0" indent="0" algn="just">
              <a:buClr>
                <a:srgbClr val="A9A57C"/>
              </a:buClr>
              <a:buNone/>
            </a:pPr>
            <a:r>
              <a:rPr lang="en-US" spc="-4" dirty="0"/>
              <a:t>Project document Updates </a:t>
            </a:r>
            <a:r>
              <a:rPr lang="en-US" spc="-4" dirty="0" err="1"/>
              <a:t>bisa</a:t>
            </a:r>
            <a:r>
              <a:rPr lang="en-US" spc="-4" dirty="0"/>
              <a:t> </a:t>
            </a:r>
            <a:r>
              <a:rPr lang="en-US" spc="-4" dirty="0" err="1"/>
              <a:t>termasuk</a:t>
            </a:r>
            <a:r>
              <a:rPr lang="en-US" spc="-4" dirty="0"/>
              <a:t> </a:t>
            </a:r>
            <a:r>
              <a:rPr lang="en-US" spc="-4" dirty="0" err="1"/>
              <a:t>namun</a:t>
            </a:r>
            <a:r>
              <a:rPr lang="en-US" spc="-4" dirty="0"/>
              <a:t> </a:t>
            </a:r>
            <a:r>
              <a:rPr lang="en-US" spc="-4" dirty="0" err="1"/>
              <a:t>tidak</a:t>
            </a:r>
            <a:r>
              <a:rPr lang="en-US" spc="-4" dirty="0"/>
              <a:t> </a:t>
            </a:r>
            <a:r>
              <a:rPr lang="en-US" spc="-4" dirty="0" err="1"/>
              <a:t>terbatas</a:t>
            </a:r>
            <a:r>
              <a:rPr lang="en-US" spc="-4" dirty="0"/>
              <a:t> </a:t>
            </a:r>
            <a:r>
              <a:rPr lang="en-US" spc="-4" dirty="0" err="1"/>
              <a:t>pada</a:t>
            </a:r>
            <a:r>
              <a:rPr lang="en-US" spc="-4" dirty="0"/>
              <a:t> :</a:t>
            </a:r>
          </a:p>
          <a:p>
            <a:pPr marL="0" indent="0" algn="just">
              <a:buClr>
                <a:srgbClr val="A9A57C"/>
              </a:buClr>
              <a:buNone/>
            </a:pPr>
            <a:r>
              <a:rPr lang="en-US" b="1" dirty="0"/>
              <a:t>Resource Calendars</a:t>
            </a:r>
          </a:p>
          <a:p>
            <a:pPr marL="0" indent="0" algn="just">
              <a:buClr>
                <a:srgbClr val="A9A57C"/>
              </a:buClr>
              <a:buNone/>
            </a:pPr>
            <a:r>
              <a:rPr lang="en-US" dirty="0" err="1"/>
              <a:t>Kalender</a:t>
            </a:r>
            <a:r>
              <a:rPr lang="en-US" dirty="0"/>
              <a:t> </a:t>
            </a:r>
            <a:r>
              <a:rPr lang="en-US" dirty="0" err="1"/>
              <a:t>sumber</a:t>
            </a:r>
            <a:r>
              <a:rPr lang="en-US" dirty="0"/>
              <a:t> </a:t>
            </a:r>
            <a:r>
              <a:rPr lang="en-US" dirty="0" err="1"/>
              <a:t>daya</a:t>
            </a:r>
            <a:r>
              <a:rPr lang="en-US" dirty="0"/>
              <a:t> </a:t>
            </a:r>
            <a:r>
              <a:rPr lang="en-US" dirty="0" err="1"/>
              <a:t>diperbarui</a:t>
            </a:r>
            <a:r>
              <a:rPr lang="en-US" dirty="0"/>
              <a:t> </a:t>
            </a:r>
            <a:r>
              <a:rPr lang="en-US" dirty="0" err="1"/>
              <a:t>untuk</a:t>
            </a:r>
            <a:r>
              <a:rPr lang="en-US" dirty="0"/>
              <a:t> </a:t>
            </a:r>
            <a:r>
              <a:rPr lang="en-US" dirty="0" err="1"/>
              <a:t>mencerminkan</a:t>
            </a:r>
            <a:r>
              <a:rPr lang="en-US" dirty="0"/>
              <a:t> </a:t>
            </a:r>
            <a:r>
              <a:rPr lang="en-US" dirty="0" err="1"/>
              <a:t>perubahan</a:t>
            </a:r>
            <a:r>
              <a:rPr lang="en-US" dirty="0"/>
              <a:t> </a:t>
            </a:r>
            <a:r>
              <a:rPr lang="en-US" dirty="0" err="1"/>
              <a:t>pada</a:t>
            </a:r>
            <a:r>
              <a:rPr lang="en-US" dirty="0"/>
              <a:t> </a:t>
            </a:r>
            <a:r>
              <a:rPr lang="en-US" dirty="0" err="1"/>
              <a:t>pemanfaatan</a:t>
            </a:r>
            <a:r>
              <a:rPr lang="en-US" dirty="0"/>
              <a:t> </a:t>
            </a:r>
            <a:r>
              <a:rPr lang="en-US" dirty="0" err="1"/>
              <a:t>kalender</a:t>
            </a:r>
            <a:r>
              <a:rPr lang="en-US" dirty="0"/>
              <a:t> </a:t>
            </a:r>
            <a:r>
              <a:rPr lang="en-US" dirty="0" err="1"/>
              <a:t>sumber</a:t>
            </a:r>
            <a:r>
              <a:rPr lang="en-US" dirty="0"/>
              <a:t> </a:t>
            </a:r>
            <a:r>
              <a:rPr lang="en-US" dirty="0" err="1"/>
              <a:t>daya</a:t>
            </a:r>
            <a:r>
              <a:rPr lang="en-US" dirty="0"/>
              <a:t> yang </a:t>
            </a:r>
            <a:r>
              <a:rPr lang="en-US" dirty="0" err="1"/>
              <a:t>merupakan</a:t>
            </a:r>
            <a:r>
              <a:rPr lang="en-US" dirty="0"/>
              <a:t> </a:t>
            </a:r>
            <a:r>
              <a:rPr lang="en-US" dirty="0" err="1"/>
              <a:t>hasil</a:t>
            </a:r>
            <a:r>
              <a:rPr lang="en-US" dirty="0"/>
              <a:t> </a:t>
            </a:r>
            <a:r>
              <a:rPr lang="en-US" dirty="0" err="1"/>
              <a:t>dari</a:t>
            </a:r>
            <a:r>
              <a:rPr lang="en-US" dirty="0"/>
              <a:t> </a:t>
            </a:r>
            <a:r>
              <a:rPr lang="en-US" dirty="0" err="1"/>
              <a:t>mengoptimalkan</a:t>
            </a:r>
            <a:r>
              <a:rPr lang="en-US" dirty="0"/>
              <a:t> </a:t>
            </a:r>
            <a:r>
              <a:rPr lang="en-US" dirty="0" err="1"/>
              <a:t>sumber</a:t>
            </a:r>
            <a:r>
              <a:rPr lang="en-US" dirty="0"/>
              <a:t> </a:t>
            </a:r>
            <a:r>
              <a:rPr lang="en-US" dirty="0" err="1"/>
              <a:t>daya</a:t>
            </a:r>
            <a:r>
              <a:rPr lang="en-US" dirty="0"/>
              <a:t>, </a:t>
            </a:r>
            <a:r>
              <a:rPr lang="en-US" dirty="0" err="1"/>
              <a:t>jadwal</a:t>
            </a:r>
            <a:r>
              <a:rPr lang="en-US" dirty="0"/>
              <a:t> </a:t>
            </a:r>
            <a:r>
              <a:rPr lang="en-US" dirty="0" err="1"/>
              <a:t>kompresi</a:t>
            </a:r>
            <a:r>
              <a:rPr lang="en-US" dirty="0"/>
              <a:t>, </a:t>
            </a:r>
            <a:r>
              <a:rPr lang="en-US" dirty="0" err="1"/>
              <a:t>dan</a:t>
            </a:r>
            <a:r>
              <a:rPr lang="en-US" dirty="0"/>
              <a:t> </a:t>
            </a:r>
            <a:r>
              <a:rPr lang="en-US" dirty="0" err="1"/>
              <a:t>tindakan</a:t>
            </a:r>
            <a:r>
              <a:rPr lang="en-US" dirty="0"/>
              <a:t> </a:t>
            </a:r>
            <a:r>
              <a:rPr lang="en-US" dirty="0" err="1"/>
              <a:t>korektif</a:t>
            </a:r>
            <a:r>
              <a:rPr lang="en-US" dirty="0"/>
              <a:t> </a:t>
            </a:r>
            <a:r>
              <a:rPr lang="en-US" dirty="0" err="1"/>
              <a:t>atau</a:t>
            </a:r>
            <a:r>
              <a:rPr lang="en-US" dirty="0"/>
              <a:t> </a:t>
            </a:r>
            <a:r>
              <a:rPr lang="en-US" dirty="0" err="1"/>
              <a:t>preventif</a:t>
            </a:r>
            <a:r>
              <a:rPr lang="en-US" dirty="0"/>
              <a:t>.</a:t>
            </a:r>
          </a:p>
          <a:p>
            <a:pPr marL="0" indent="0" algn="just">
              <a:buClr>
                <a:srgbClr val="A9A57C"/>
              </a:buClr>
              <a:buNone/>
            </a:pPr>
            <a:endParaRPr lang="en-US" dirty="0"/>
          </a:p>
          <a:p>
            <a:pPr marL="0" indent="0" algn="just">
              <a:buClr>
                <a:srgbClr val="A9A57C"/>
              </a:buClr>
              <a:buNone/>
            </a:pPr>
            <a:r>
              <a:rPr lang="en-US" b="1" dirty="0"/>
              <a:t>Risk register</a:t>
            </a:r>
          </a:p>
          <a:p>
            <a:pPr marL="0" lvl="0" indent="0" algn="just">
              <a:buClr>
                <a:srgbClr val="A9A57C"/>
              </a:buClr>
              <a:buNone/>
            </a:pPr>
            <a:r>
              <a:rPr lang="id-ID" dirty="0"/>
              <a:t>Daftar risiko dan rencana respons risiko di dalamnya, dapat diperbarui</a:t>
            </a:r>
            <a:r>
              <a:rPr lang="en-US" dirty="0"/>
              <a:t> </a:t>
            </a:r>
            <a:r>
              <a:rPr lang="id-ID" dirty="0"/>
              <a:t>berdasarkan risiko yang mungkin timbul karena jadwal </a:t>
            </a:r>
            <a:r>
              <a:rPr lang="en-US" dirty="0"/>
              <a:t>yang di</a:t>
            </a:r>
            <a:r>
              <a:rPr lang="id-ID" dirty="0"/>
              <a:t> kompres.</a:t>
            </a:r>
            <a:endParaRPr lang="en-US" dirty="0"/>
          </a:p>
          <a:p>
            <a:pPr marL="0" lvl="0" indent="0" algn="just">
              <a:buClr>
                <a:srgbClr val="A9A57C"/>
              </a:buClr>
              <a:buNone/>
            </a:pPr>
            <a:endParaRPr lang="en-US" dirty="0"/>
          </a:p>
          <a:p>
            <a:pPr marL="0" lvl="0" indent="0" algn="just">
              <a:buClr>
                <a:srgbClr val="A9A57C"/>
              </a:buClr>
              <a:buNone/>
            </a:pPr>
            <a:r>
              <a:rPr lang="id-ID" b="1" dirty="0"/>
              <a:t>Schedule data</a:t>
            </a:r>
            <a:endParaRPr lang="en-US" b="1" dirty="0"/>
          </a:p>
          <a:p>
            <a:pPr marL="0" lvl="0" indent="0" algn="just">
              <a:buClr>
                <a:srgbClr val="A9A57C"/>
              </a:buClr>
              <a:buNone/>
            </a:pPr>
            <a:r>
              <a:rPr lang="id-ID" dirty="0"/>
              <a:t>project schedule network diagrams</a:t>
            </a:r>
            <a:r>
              <a:rPr lang="en-US" dirty="0"/>
              <a:t> yang </a:t>
            </a:r>
            <a:r>
              <a:rPr lang="en-US" dirty="0" err="1"/>
              <a:t>baru</a:t>
            </a:r>
            <a:r>
              <a:rPr lang="en-US" dirty="0"/>
              <a:t> </a:t>
            </a:r>
            <a:r>
              <a:rPr lang="id-ID" dirty="0"/>
              <a:t>dapat dikembangkan untuk</a:t>
            </a:r>
            <a:r>
              <a:rPr lang="en-US" dirty="0"/>
              <a:t> </a:t>
            </a:r>
            <a:r>
              <a:rPr lang="id-ID" dirty="0"/>
              <a:t>menampilkan sisa durasi yang disetujui dan modifikasi jadwal yang disetujui. Dalam beberapa kasus, </a:t>
            </a:r>
            <a:r>
              <a:rPr lang="en-US" dirty="0" err="1"/>
              <a:t>penundaan</a:t>
            </a:r>
            <a:r>
              <a:rPr lang="en-US" dirty="0"/>
              <a:t> </a:t>
            </a:r>
            <a:r>
              <a:rPr lang="en-US" dirty="0" err="1"/>
              <a:t>jadwal</a:t>
            </a:r>
            <a:r>
              <a:rPr lang="en-US" dirty="0"/>
              <a:t> </a:t>
            </a:r>
            <a:r>
              <a:rPr lang="en-US" dirty="0" err="1"/>
              <a:t>proyek</a:t>
            </a:r>
            <a:r>
              <a:rPr lang="en-US" dirty="0"/>
              <a:t> </a:t>
            </a:r>
            <a:r>
              <a:rPr lang="id-ID" dirty="0"/>
              <a:t>bisa sangat parah sehingga jadwal target baru dengan tanggal mulai dan selesai yang diperkirakan diperlukan</a:t>
            </a:r>
            <a:r>
              <a:rPr lang="en-US" dirty="0"/>
              <a:t> </a:t>
            </a:r>
            <a:r>
              <a:rPr lang="id-ID" dirty="0"/>
              <a:t>data realistis untuk mengarahkan pekerjaan, mengukur kinerja, dan mengukur kemajuan.</a:t>
            </a:r>
          </a:p>
        </p:txBody>
      </p:sp>
      <p:sp>
        <p:nvSpPr>
          <p:cNvPr id="8" name="Freeform 7"/>
          <p:cNvSpPr/>
          <p:nvPr/>
        </p:nvSpPr>
        <p:spPr>
          <a:xfrm>
            <a:off x="50639" y="851781"/>
            <a:ext cx="2476500" cy="489600"/>
          </a:xfrm>
          <a:custGeom>
            <a:avLst/>
            <a:gdLst>
              <a:gd name="connsiteX0" fmla="*/ 0 w 2476500"/>
              <a:gd name="connsiteY0" fmla="*/ 0 h 489600"/>
              <a:gd name="connsiteX1" fmla="*/ 2476500 w 2476500"/>
              <a:gd name="connsiteY1" fmla="*/ 0 h 489600"/>
              <a:gd name="connsiteX2" fmla="*/ 2476500 w 2476500"/>
              <a:gd name="connsiteY2" fmla="*/ 489600 h 489600"/>
              <a:gd name="connsiteX3" fmla="*/ 0 w 2476500"/>
              <a:gd name="connsiteY3" fmla="*/ 489600 h 489600"/>
              <a:gd name="connsiteX4" fmla="*/ 0 w 2476500"/>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489600">
                <a:moveTo>
                  <a:pt x="0" y="0"/>
                </a:moveTo>
                <a:lnTo>
                  <a:pt x="2476500" y="0"/>
                </a:lnTo>
                <a:lnTo>
                  <a:pt x="2476500" y="489600"/>
                </a:lnTo>
                <a:lnTo>
                  <a:pt x="0" y="489600"/>
                </a:lnTo>
                <a:lnTo>
                  <a:pt x="0" y="0"/>
                </a:lnTo>
                <a:close/>
              </a:path>
            </a:pathLst>
          </a:custGeom>
          <a:scene3d>
            <a:camera prst="orthographicFront"/>
            <a:lightRig rig="threePt" dir="t">
              <a:rot lat="0" lon="0" rev="7500000"/>
            </a:lightRig>
          </a:scene3d>
          <a:sp3d prstMaterial="plastic">
            <a:bevelT w="127000" h="25400" prst="relaxedInset"/>
          </a:sp3d>
        </p:spPr>
        <p:style>
          <a:lnRef idx="0">
            <a:schemeClr val="accent4">
              <a:hueOff val="10395692"/>
              <a:satOff val="-47968"/>
              <a:lumOff val="1765"/>
              <a:alphaOff val="0"/>
            </a:schemeClr>
          </a:lnRef>
          <a:fillRef idx="3">
            <a:schemeClr val="accent4">
              <a:hueOff val="10395692"/>
              <a:satOff val="-47968"/>
              <a:lumOff val="1765"/>
              <a:alphaOff val="0"/>
            </a:schemeClr>
          </a:fillRef>
          <a:effectRef idx="2">
            <a:schemeClr val="accent4">
              <a:hueOff val="10395692"/>
              <a:satOff val="-47968"/>
              <a:lumOff val="1765"/>
              <a:alphaOff val="0"/>
            </a:schemeClr>
          </a:effectRef>
          <a:fontRef idx="minor">
            <a:schemeClr val="lt1"/>
          </a:fontRef>
        </p:style>
        <p:txBody>
          <a:bodyPr spcFirstLastPara="0" vert="horz" wrap="square" lIns="120904" tIns="69088" rIns="120904" bIns="69088"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Calibri" panose="020F0502020204030204"/>
                <a:ea typeface="+mn-ea"/>
                <a:cs typeface="+mn-cs"/>
              </a:rPr>
              <a:t>Outputs</a:t>
            </a:r>
          </a:p>
        </p:txBody>
      </p:sp>
      <p:sp>
        <p:nvSpPr>
          <p:cNvPr id="10" name="Freeform 9"/>
          <p:cNvSpPr/>
          <p:nvPr/>
        </p:nvSpPr>
        <p:spPr>
          <a:xfrm>
            <a:off x="50639" y="1354230"/>
            <a:ext cx="2476500" cy="4793773"/>
          </a:xfrm>
          <a:custGeom>
            <a:avLst/>
            <a:gdLst>
              <a:gd name="connsiteX0" fmla="*/ 0 w 2476500"/>
              <a:gd name="connsiteY0" fmla="*/ 0 h 3128013"/>
              <a:gd name="connsiteX1" fmla="*/ 2476500 w 2476500"/>
              <a:gd name="connsiteY1" fmla="*/ 0 h 3128013"/>
              <a:gd name="connsiteX2" fmla="*/ 2476500 w 2476500"/>
              <a:gd name="connsiteY2" fmla="*/ 3128013 h 3128013"/>
              <a:gd name="connsiteX3" fmla="*/ 0 w 2476500"/>
              <a:gd name="connsiteY3" fmla="*/ 3128013 h 3128013"/>
              <a:gd name="connsiteX4" fmla="*/ 0 w 2476500"/>
              <a:gd name="connsiteY4" fmla="*/ 0 h 3128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3128013">
                <a:moveTo>
                  <a:pt x="0" y="0"/>
                </a:moveTo>
                <a:lnTo>
                  <a:pt x="2476500" y="0"/>
                </a:lnTo>
                <a:lnTo>
                  <a:pt x="2476500" y="3128013"/>
                </a:lnTo>
                <a:lnTo>
                  <a:pt x="0" y="3128013"/>
                </a:lnTo>
                <a:lnTo>
                  <a:pt x="0" y="0"/>
                </a:lnTo>
                <a:close/>
              </a:path>
            </a:pathLst>
          </a:custGeom>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p:spPr>
        <p:style>
          <a:lnRef idx="1">
            <a:schemeClr val="accent4">
              <a:tint val="40000"/>
              <a:alpha val="90000"/>
              <a:hueOff val="11513918"/>
              <a:satOff val="-61261"/>
              <a:lumOff val="-3490"/>
              <a:alphaOff val="0"/>
            </a:schemeClr>
          </a:lnRef>
          <a:fillRef idx="1">
            <a:schemeClr val="accent4">
              <a:tint val="40000"/>
              <a:alpha val="90000"/>
              <a:hueOff val="11513918"/>
              <a:satOff val="-61261"/>
              <a:lumOff val="-3490"/>
              <a:alphaOff val="0"/>
            </a:schemeClr>
          </a:fillRef>
          <a:effectRef idx="2">
            <a:schemeClr val="accent4">
              <a:tint val="40000"/>
              <a:alpha val="90000"/>
              <a:hueOff val="11513918"/>
              <a:satOff val="-61261"/>
              <a:lumOff val="-3490"/>
              <a:alphaOff val="0"/>
            </a:schemeClr>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1 Work performance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2 Schedule forecasts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3 Change requests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4 Project management plan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updates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Schedule management plan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Schedule baseline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Cost baseline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Performance measurement baseline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5 Project documents updates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Assumption log</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Basis of estimates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Lessons learned register</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Project schedule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Resource calendars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Risk register</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Schedule data</a:t>
            </a:r>
            <a:endParaRPr kumimoji="0" lang="en-US" sz="4000" b="0" i="0" u="none" strike="noStrike" kern="1200" cap="none" spc="-4"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365807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Plan Cost Management: </a:t>
            </a:r>
            <a:r>
              <a:rPr lang="en-US" sz="3600" b="1" dirty="0">
                <a:solidFill>
                  <a:srgbClr val="FF0000"/>
                </a:solidFill>
              </a:rPr>
              <a:t>INPUT</a:t>
            </a:r>
            <a:endParaRPr lang="id-ID" sz="3600" b="1" dirty="0">
              <a:solidFill>
                <a:srgbClr val="FF0000"/>
              </a:solidFill>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grpSp>
        <p:nvGrpSpPr>
          <p:cNvPr id="5" name="Group 4"/>
          <p:cNvGrpSpPr/>
          <p:nvPr/>
        </p:nvGrpSpPr>
        <p:grpSpPr>
          <a:xfrm>
            <a:off x="50639" y="966842"/>
            <a:ext cx="2476500" cy="604800"/>
            <a:chOff x="2540" y="217160"/>
            <a:chExt cx="2476500" cy="604800"/>
          </a:xfrm>
          <a:scene3d>
            <a:camera prst="orthographicFront"/>
            <a:lightRig rig="threePt" dir="t">
              <a:rot lat="0" lon="0" rev="7500000"/>
            </a:lightRig>
          </a:scene3d>
        </p:grpSpPr>
        <p:sp>
          <p:nvSpPr>
            <p:cNvPr id="10" name="Rectangle 9"/>
            <p:cNvSpPr/>
            <p:nvPr/>
          </p:nvSpPr>
          <p:spPr>
            <a:xfrm>
              <a:off x="2540" y="217160"/>
              <a:ext cx="2476500" cy="604800"/>
            </a:xfrm>
            <a:prstGeom prst="rect">
              <a:avLst/>
            </a:prstGeom>
            <a:sp3d prstMaterial="plastic">
              <a:bevelT w="127000" h="25400" prst="relaxedInset"/>
            </a:sp3d>
          </p:spPr>
          <p:style>
            <a:lnRef idx="0">
              <a:schemeClr val="accent4">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11" name="Rectangle 10"/>
            <p:cNvSpPr/>
            <p:nvPr/>
          </p:nvSpPr>
          <p:spPr>
            <a:xfrm>
              <a:off x="2540" y="217160"/>
              <a:ext cx="2476500" cy="60480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49352" tIns="85344" rIns="149352" bIns="85344" numCol="1" spcCol="1270" anchor="ctr" anchorCtr="0">
              <a:noAutofit/>
            </a:bodyPr>
            <a:lstStyle/>
            <a:p>
              <a:pPr lvl="0" algn="ctr" defTabSz="933450">
                <a:lnSpc>
                  <a:spcPct val="90000"/>
                </a:lnSpc>
                <a:spcBef>
                  <a:spcPct val="0"/>
                </a:spcBef>
                <a:spcAft>
                  <a:spcPct val="35000"/>
                </a:spcAft>
              </a:pPr>
              <a:r>
                <a:rPr lang="en-US" sz="2100" kern="1200" dirty="0"/>
                <a:t>Input</a:t>
              </a:r>
            </a:p>
          </p:txBody>
        </p:sp>
      </p:grpSp>
      <p:grpSp>
        <p:nvGrpSpPr>
          <p:cNvPr id="7" name="Group 6"/>
          <p:cNvGrpSpPr/>
          <p:nvPr/>
        </p:nvGrpSpPr>
        <p:grpSpPr>
          <a:xfrm>
            <a:off x="50639" y="1571642"/>
            <a:ext cx="2476500" cy="2824605"/>
            <a:chOff x="2540" y="821960"/>
            <a:chExt cx="2476500" cy="2824605"/>
          </a:xfrm>
          <a:scene3d>
            <a:camera prst="orthographicFront"/>
            <a:lightRig rig="threePt" dir="t">
              <a:rot lat="0" lon="0" rev="7500000"/>
            </a:lightRig>
          </a:scene3d>
        </p:grpSpPr>
        <p:sp>
          <p:nvSpPr>
            <p:cNvPr id="8" name="Rectangle 7"/>
            <p:cNvSpPr/>
            <p:nvPr/>
          </p:nvSpPr>
          <p:spPr>
            <a:xfrm>
              <a:off x="2540" y="821960"/>
              <a:ext cx="2476500" cy="2824605"/>
            </a:xfrm>
            <a:prstGeom prst="rect">
              <a:avLst/>
            </a:prstGeom>
            <a:sp3d extrusionH="190500" prstMaterial="dkEdge">
              <a:bevelT w="120650" h="38100" prst="relaxedInset"/>
              <a:bevelB w="120650" h="57150" prst="relaxedInset"/>
              <a:contourClr>
                <a:schemeClr val="bg1"/>
              </a:contourClr>
            </a:sp3d>
          </p:spPr>
          <p:style>
            <a:lnRef idx="1">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2">
              <a:schemeClr val="accent4">
                <a:tint val="40000"/>
                <a:alpha val="90000"/>
                <a:hueOff val="0"/>
                <a:satOff val="0"/>
                <a:lumOff val="0"/>
                <a:alphaOff val="0"/>
              </a:schemeClr>
            </a:effectRef>
            <a:fontRef idx="minor">
              <a:schemeClr val="dk1">
                <a:hueOff val="0"/>
                <a:satOff val="0"/>
                <a:lumOff val="0"/>
                <a:alphaOff val="0"/>
              </a:schemeClr>
            </a:fontRef>
          </p:style>
        </p:sp>
        <p:sp>
          <p:nvSpPr>
            <p:cNvPr id="9" name="Rectangle 8"/>
            <p:cNvSpPr/>
            <p:nvPr/>
          </p:nvSpPr>
          <p:spPr>
            <a:xfrm>
              <a:off x="2540" y="821960"/>
              <a:ext cx="2476500" cy="282460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a:t>Project management plan</a:t>
              </a:r>
            </a:p>
            <a:p>
              <a:pPr marL="228600" lvl="1" indent="-228600" algn="l" defTabSz="933450">
                <a:lnSpc>
                  <a:spcPct val="90000"/>
                </a:lnSpc>
                <a:spcBef>
                  <a:spcPct val="0"/>
                </a:spcBef>
                <a:spcAft>
                  <a:spcPct val="15000"/>
                </a:spcAft>
                <a:buChar char="••"/>
              </a:pPr>
              <a:r>
                <a:rPr lang="en-US" sz="2100" kern="1200" dirty="0"/>
                <a:t>Project Charter</a:t>
              </a:r>
            </a:p>
            <a:p>
              <a:pPr marL="228600" lvl="1" indent="-228600" algn="l" defTabSz="933450">
                <a:lnSpc>
                  <a:spcPct val="90000"/>
                </a:lnSpc>
                <a:spcBef>
                  <a:spcPct val="0"/>
                </a:spcBef>
                <a:spcAft>
                  <a:spcPct val="15000"/>
                </a:spcAft>
                <a:buChar char="••"/>
              </a:pPr>
              <a:r>
                <a:rPr lang="en-US" sz="2100" kern="1200" dirty="0"/>
                <a:t>Enterprise environmental factors</a:t>
              </a:r>
            </a:p>
            <a:p>
              <a:pPr marL="228600" lvl="1" indent="-228600" algn="l" defTabSz="933450">
                <a:lnSpc>
                  <a:spcPct val="90000"/>
                </a:lnSpc>
                <a:spcBef>
                  <a:spcPct val="0"/>
                </a:spcBef>
                <a:spcAft>
                  <a:spcPct val="15000"/>
                </a:spcAft>
                <a:buChar char="••"/>
              </a:pPr>
              <a:r>
                <a:rPr lang="en-US" sz="2100" kern="1200" dirty="0"/>
                <a:t>Organizational process assets</a:t>
              </a:r>
            </a:p>
          </p:txBody>
        </p:sp>
      </p:grpSp>
      <p:sp>
        <p:nvSpPr>
          <p:cNvPr id="12" name="Content Placeholder 2"/>
          <p:cNvSpPr>
            <a:spLocks noGrp="1"/>
          </p:cNvSpPr>
          <p:nvPr>
            <p:ph idx="1"/>
          </p:nvPr>
        </p:nvSpPr>
        <p:spPr>
          <a:xfrm>
            <a:off x="2830787" y="966842"/>
            <a:ext cx="8878992" cy="5556788"/>
          </a:xfrm>
        </p:spPr>
        <p:txBody>
          <a:bodyPr>
            <a:normAutofit/>
          </a:bodyPr>
          <a:lstStyle/>
          <a:p>
            <a:pPr marL="411480" indent="-342900" algn="just"/>
            <a:r>
              <a:rPr lang="id-ID" dirty="0"/>
              <a:t>Enterprise environmental</a:t>
            </a:r>
          </a:p>
          <a:p>
            <a:pPr marL="205740" lvl="1" indent="0">
              <a:buNone/>
              <a:tabLst>
                <a:tab pos="428625" algn="l"/>
              </a:tabLst>
            </a:pPr>
            <a:r>
              <a:rPr lang="en-US" dirty="0"/>
              <a:t>    </a:t>
            </a:r>
            <a:r>
              <a:rPr lang="en-US" dirty="0" err="1"/>
              <a:t>Faktor</a:t>
            </a:r>
            <a:r>
              <a:rPr lang="en-US" dirty="0"/>
              <a:t> </a:t>
            </a:r>
            <a:r>
              <a:rPr lang="en-US" dirty="0" err="1"/>
              <a:t>dari</a:t>
            </a:r>
            <a:r>
              <a:rPr lang="en-US" dirty="0"/>
              <a:t> </a:t>
            </a:r>
            <a:r>
              <a:rPr lang="en-US" dirty="0" err="1"/>
              <a:t>lingkungan</a:t>
            </a:r>
            <a:r>
              <a:rPr lang="en-US" dirty="0"/>
              <a:t> </a:t>
            </a:r>
            <a:r>
              <a:rPr lang="en-US" dirty="0" err="1"/>
              <a:t>perusahaan</a:t>
            </a:r>
            <a:r>
              <a:rPr lang="en-US" dirty="0"/>
              <a:t> </a:t>
            </a:r>
            <a:r>
              <a:rPr lang="en-US" dirty="0" err="1"/>
              <a:t>baik</a:t>
            </a:r>
            <a:r>
              <a:rPr lang="en-US" dirty="0"/>
              <a:t> </a:t>
            </a:r>
            <a:r>
              <a:rPr lang="en-US" dirty="0" err="1"/>
              <a:t>dari</a:t>
            </a:r>
            <a:r>
              <a:rPr lang="en-US" dirty="0"/>
              <a:t> </a:t>
            </a:r>
            <a:r>
              <a:rPr lang="en-US" dirty="0" err="1"/>
              <a:t>dalam</a:t>
            </a:r>
            <a:r>
              <a:rPr lang="en-US" dirty="0"/>
              <a:t> </a:t>
            </a:r>
            <a:r>
              <a:rPr lang="en-US" dirty="0" err="1"/>
              <a:t>maupun</a:t>
            </a:r>
            <a:r>
              <a:rPr lang="en-US" dirty="0"/>
              <a:t> </a:t>
            </a:r>
            <a:r>
              <a:rPr lang="en-US" dirty="0" err="1"/>
              <a:t>luar</a:t>
            </a:r>
            <a:r>
              <a:rPr lang="en-US" dirty="0"/>
              <a:t> 		yang 	</a:t>
            </a:r>
            <a:r>
              <a:rPr lang="en-US" dirty="0" err="1"/>
              <a:t>mempengaruhi</a:t>
            </a:r>
            <a:r>
              <a:rPr lang="en-US" dirty="0"/>
              <a:t> cost planning:</a:t>
            </a:r>
          </a:p>
          <a:p>
            <a:pPr marL="920115" lvl="2" indent="-257175">
              <a:buFont typeface="Wingdings" panose="05000000000000000000" pitchFamily="2" charset="2"/>
              <a:buChar char="§"/>
              <a:tabLst>
                <a:tab pos="428625" algn="l"/>
              </a:tabLst>
            </a:pPr>
            <a:r>
              <a:rPr lang="en-US" dirty="0" err="1"/>
              <a:t>Budaya</a:t>
            </a:r>
            <a:r>
              <a:rPr lang="en-US" dirty="0"/>
              <a:t> </a:t>
            </a:r>
            <a:r>
              <a:rPr lang="en-US" dirty="0" err="1"/>
              <a:t>organisasi</a:t>
            </a:r>
            <a:r>
              <a:rPr lang="en-US" dirty="0"/>
              <a:t> </a:t>
            </a:r>
            <a:r>
              <a:rPr lang="en-US" dirty="0" err="1"/>
              <a:t>dan</a:t>
            </a:r>
            <a:r>
              <a:rPr lang="en-US" dirty="0"/>
              <a:t> </a:t>
            </a:r>
            <a:r>
              <a:rPr lang="en-US" dirty="0" err="1"/>
              <a:t>struktur</a:t>
            </a:r>
            <a:r>
              <a:rPr lang="en-US" dirty="0"/>
              <a:t> </a:t>
            </a:r>
            <a:r>
              <a:rPr lang="en-US" dirty="0" err="1"/>
              <a:t>organisasi</a:t>
            </a:r>
            <a:r>
              <a:rPr lang="en-US" dirty="0"/>
              <a:t> </a:t>
            </a:r>
            <a:r>
              <a:rPr lang="en-US" dirty="0" err="1"/>
              <a:t>akan</a:t>
            </a:r>
            <a:r>
              <a:rPr lang="en-US" dirty="0"/>
              <a:t> </a:t>
            </a:r>
            <a:r>
              <a:rPr lang="en-US" dirty="0" err="1"/>
              <a:t>mempengaruhi</a:t>
            </a:r>
            <a:r>
              <a:rPr lang="en-US" dirty="0"/>
              <a:t> </a:t>
            </a:r>
            <a:r>
              <a:rPr lang="en-US" dirty="0" err="1"/>
              <a:t>biaya</a:t>
            </a:r>
            <a:r>
              <a:rPr lang="en-US" dirty="0"/>
              <a:t> management</a:t>
            </a:r>
          </a:p>
          <a:p>
            <a:pPr marL="920115" lvl="2" indent="-257175">
              <a:buFont typeface="Wingdings" panose="05000000000000000000" pitchFamily="2" charset="2"/>
              <a:buChar char="§"/>
              <a:tabLst>
                <a:tab pos="428625" algn="l"/>
              </a:tabLst>
            </a:pPr>
            <a:r>
              <a:rPr lang="en-US" dirty="0" err="1"/>
              <a:t>Kondisi</a:t>
            </a:r>
            <a:r>
              <a:rPr lang="en-US" dirty="0"/>
              <a:t> </a:t>
            </a:r>
            <a:r>
              <a:rPr lang="en-US" dirty="0" err="1"/>
              <a:t>pasar</a:t>
            </a:r>
            <a:r>
              <a:rPr lang="en-US" dirty="0"/>
              <a:t> </a:t>
            </a:r>
            <a:r>
              <a:rPr lang="en-US" dirty="0" err="1"/>
              <a:t>menggambarkan</a:t>
            </a:r>
            <a:r>
              <a:rPr lang="en-US" dirty="0"/>
              <a:t> </a:t>
            </a:r>
            <a:r>
              <a:rPr lang="en-US" dirty="0" err="1"/>
              <a:t>produk</a:t>
            </a:r>
            <a:r>
              <a:rPr lang="en-US" dirty="0"/>
              <a:t> </a:t>
            </a:r>
            <a:r>
              <a:rPr lang="en-US" dirty="0" err="1"/>
              <a:t>apa</a:t>
            </a:r>
            <a:r>
              <a:rPr lang="en-US" dirty="0"/>
              <a:t>, </a:t>
            </a:r>
            <a:r>
              <a:rPr lang="en-US" dirty="0" err="1"/>
              <a:t>jasa</a:t>
            </a:r>
            <a:r>
              <a:rPr lang="en-US" dirty="0"/>
              <a:t> yang </a:t>
            </a:r>
            <a:r>
              <a:rPr lang="en-US" dirty="0" err="1"/>
              <a:t>tersedia</a:t>
            </a:r>
            <a:r>
              <a:rPr lang="en-US" dirty="0"/>
              <a:t> di </a:t>
            </a:r>
            <a:r>
              <a:rPr lang="en-US" dirty="0" err="1"/>
              <a:t>pasar</a:t>
            </a:r>
            <a:r>
              <a:rPr lang="en-US" dirty="0"/>
              <a:t> regional </a:t>
            </a:r>
            <a:r>
              <a:rPr lang="en-US" dirty="0" err="1"/>
              <a:t>maupun</a:t>
            </a:r>
            <a:r>
              <a:rPr lang="en-US" dirty="0"/>
              <a:t> global</a:t>
            </a:r>
          </a:p>
          <a:p>
            <a:pPr marL="920115" lvl="2" indent="-257175">
              <a:buFont typeface="Wingdings" panose="05000000000000000000" pitchFamily="2" charset="2"/>
              <a:buChar char="§"/>
              <a:tabLst>
                <a:tab pos="428625" algn="l"/>
              </a:tabLst>
            </a:pPr>
            <a:r>
              <a:rPr lang="en-US" dirty="0" err="1"/>
              <a:t>Nilai</a:t>
            </a:r>
            <a:r>
              <a:rPr lang="en-US" dirty="0"/>
              <a:t> </a:t>
            </a:r>
            <a:r>
              <a:rPr lang="en-US" dirty="0" err="1"/>
              <a:t>tukar</a:t>
            </a:r>
            <a:r>
              <a:rPr lang="en-US" dirty="0"/>
              <a:t> </a:t>
            </a:r>
            <a:r>
              <a:rPr lang="en-US" dirty="0" err="1"/>
              <a:t>mata</a:t>
            </a:r>
            <a:r>
              <a:rPr lang="en-US" dirty="0"/>
              <a:t> </a:t>
            </a:r>
            <a:r>
              <a:rPr lang="en-US" dirty="0" err="1"/>
              <a:t>uang</a:t>
            </a:r>
            <a:r>
              <a:rPr lang="en-US" dirty="0"/>
              <a:t> </a:t>
            </a:r>
            <a:r>
              <a:rPr lang="en-US" dirty="0" err="1"/>
              <a:t>untuk</a:t>
            </a:r>
            <a:r>
              <a:rPr lang="en-US" dirty="0"/>
              <a:t> </a:t>
            </a:r>
            <a:r>
              <a:rPr lang="en-US" dirty="0" err="1"/>
              <a:t>biaya</a:t>
            </a:r>
            <a:r>
              <a:rPr lang="en-US" dirty="0"/>
              <a:t> </a:t>
            </a:r>
            <a:r>
              <a:rPr lang="en-US" dirty="0" err="1"/>
              <a:t>proyek</a:t>
            </a:r>
            <a:r>
              <a:rPr lang="en-US" dirty="0"/>
              <a:t> yang </a:t>
            </a:r>
            <a:r>
              <a:rPr lang="en-US" dirty="0" err="1"/>
              <a:t>bersumber</a:t>
            </a:r>
            <a:r>
              <a:rPr lang="en-US" dirty="0"/>
              <a:t> </a:t>
            </a:r>
            <a:r>
              <a:rPr lang="en-US" dirty="0" err="1"/>
              <a:t>dari</a:t>
            </a:r>
            <a:r>
              <a:rPr lang="en-US" dirty="0"/>
              <a:t> </a:t>
            </a:r>
            <a:r>
              <a:rPr lang="en-US" dirty="0" err="1"/>
              <a:t>satu</a:t>
            </a:r>
            <a:r>
              <a:rPr lang="en-US" dirty="0"/>
              <a:t> </a:t>
            </a:r>
            <a:r>
              <a:rPr lang="en-US" dirty="0" err="1"/>
              <a:t>atau</a:t>
            </a:r>
            <a:r>
              <a:rPr lang="en-US" dirty="0"/>
              <a:t> </a:t>
            </a:r>
            <a:r>
              <a:rPr lang="en-US" dirty="0" err="1"/>
              <a:t>lebih</a:t>
            </a:r>
            <a:r>
              <a:rPr lang="en-US" dirty="0"/>
              <a:t> Negara</a:t>
            </a:r>
          </a:p>
          <a:p>
            <a:pPr marL="920115" lvl="2" indent="-257175">
              <a:buFont typeface="Wingdings" panose="05000000000000000000" pitchFamily="2" charset="2"/>
              <a:buChar char="§"/>
              <a:tabLst>
                <a:tab pos="428625" algn="l"/>
              </a:tabLst>
            </a:pPr>
            <a:r>
              <a:rPr lang="en-US" dirty="0" err="1"/>
              <a:t>Komersial</a:t>
            </a:r>
            <a:r>
              <a:rPr lang="en-US" dirty="0"/>
              <a:t> </a:t>
            </a:r>
            <a:r>
              <a:rPr lang="en-US" dirty="0" err="1"/>
              <a:t>infomasi</a:t>
            </a:r>
            <a:r>
              <a:rPr lang="en-US" dirty="0"/>
              <a:t> </a:t>
            </a:r>
            <a:r>
              <a:rPr lang="en-US" dirty="0" err="1"/>
              <a:t>dari</a:t>
            </a:r>
            <a:r>
              <a:rPr lang="en-US" dirty="0"/>
              <a:t> database.</a:t>
            </a:r>
          </a:p>
          <a:p>
            <a:pPr marL="1120140" lvl="3" indent="0">
              <a:buNone/>
              <a:tabLst>
                <a:tab pos="428625" algn="l"/>
              </a:tabLst>
            </a:pPr>
            <a:r>
              <a:rPr lang="en-US" dirty="0"/>
              <a:t>(</a:t>
            </a:r>
            <a:r>
              <a:rPr lang="en-US" dirty="0" err="1"/>
              <a:t>Misal</a:t>
            </a:r>
            <a:r>
              <a:rPr lang="en-US" dirty="0"/>
              <a:t> </a:t>
            </a:r>
            <a:r>
              <a:rPr lang="en-US" dirty="0" err="1"/>
              <a:t>kita</a:t>
            </a:r>
            <a:r>
              <a:rPr lang="en-US" dirty="0"/>
              <a:t> </a:t>
            </a:r>
            <a:r>
              <a:rPr lang="en-US" dirty="0" err="1"/>
              <a:t>mau</a:t>
            </a:r>
            <a:r>
              <a:rPr lang="en-US" dirty="0"/>
              <a:t> </a:t>
            </a:r>
            <a:r>
              <a:rPr lang="en-US" dirty="0" err="1"/>
              <a:t>bikin</a:t>
            </a:r>
            <a:r>
              <a:rPr lang="en-US" dirty="0"/>
              <a:t> </a:t>
            </a:r>
            <a:r>
              <a:rPr lang="en-US" dirty="0" err="1"/>
              <a:t>proyek</a:t>
            </a:r>
            <a:r>
              <a:rPr lang="en-US" dirty="0"/>
              <a:t> </a:t>
            </a:r>
            <a:r>
              <a:rPr lang="en-US" dirty="0" err="1"/>
              <a:t>jembatan</a:t>
            </a:r>
            <a:r>
              <a:rPr lang="en-US" dirty="0"/>
              <a:t>, </a:t>
            </a:r>
            <a:r>
              <a:rPr lang="en-US" dirty="0" err="1"/>
              <a:t>kita</a:t>
            </a:r>
            <a:r>
              <a:rPr lang="en-US" dirty="0"/>
              <a:t> </a:t>
            </a:r>
            <a:r>
              <a:rPr lang="en-US" dirty="0" err="1"/>
              <a:t>harus</a:t>
            </a:r>
            <a:r>
              <a:rPr lang="en-US" dirty="0"/>
              <a:t> </a:t>
            </a:r>
            <a:r>
              <a:rPr lang="en-US" dirty="0" err="1"/>
              <a:t>mengetahui</a:t>
            </a:r>
            <a:r>
              <a:rPr lang="en-US" dirty="0"/>
              <a:t> </a:t>
            </a:r>
            <a:r>
              <a:rPr lang="en-US" dirty="0" err="1"/>
              <a:t>harga</a:t>
            </a:r>
            <a:r>
              <a:rPr lang="en-US" dirty="0"/>
              <a:t> “material” </a:t>
            </a:r>
            <a:r>
              <a:rPr lang="en-US" dirty="0" err="1"/>
              <a:t>nya</a:t>
            </a:r>
            <a:r>
              <a:rPr lang="en-US" dirty="0"/>
              <a:t> </a:t>
            </a:r>
            <a:r>
              <a:rPr lang="en-US" dirty="0" err="1"/>
              <a:t>berapa</a:t>
            </a:r>
            <a:r>
              <a:rPr lang="en-US" dirty="0"/>
              <a:t> di </a:t>
            </a:r>
            <a:r>
              <a:rPr lang="en-US" dirty="0" err="1"/>
              <a:t>beberapa</a:t>
            </a:r>
            <a:r>
              <a:rPr lang="en-US" dirty="0"/>
              <a:t> </a:t>
            </a:r>
            <a:r>
              <a:rPr lang="en-US" dirty="0" err="1"/>
              <a:t>daerah</a:t>
            </a:r>
            <a:r>
              <a:rPr lang="en-US" dirty="0"/>
              <a:t> </a:t>
            </a:r>
            <a:r>
              <a:rPr lang="en-US" dirty="0" err="1"/>
              <a:t>untuk</a:t>
            </a:r>
            <a:r>
              <a:rPr lang="en-US" dirty="0"/>
              <a:t> </a:t>
            </a:r>
            <a:r>
              <a:rPr lang="en-US" dirty="0" err="1"/>
              <a:t>harga</a:t>
            </a:r>
            <a:r>
              <a:rPr lang="en-US" dirty="0"/>
              <a:t> </a:t>
            </a:r>
            <a:r>
              <a:rPr lang="en-US" dirty="0" err="1"/>
              <a:t>dan</a:t>
            </a:r>
            <a:r>
              <a:rPr lang="en-US" dirty="0"/>
              <a:t> </a:t>
            </a:r>
            <a:r>
              <a:rPr lang="en-US" dirty="0" err="1"/>
              <a:t>kualitas</a:t>
            </a:r>
            <a:r>
              <a:rPr lang="en-US" dirty="0"/>
              <a:t> material </a:t>
            </a:r>
            <a:r>
              <a:rPr lang="en-US" dirty="0" err="1"/>
              <a:t>tsb</a:t>
            </a:r>
            <a:r>
              <a:rPr lang="en-US" dirty="0"/>
              <a:t>. Hal </a:t>
            </a:r>
            <a:r>
              <a:rPr lang="en-US" dirty="0" err="1"/>
              <a:t>itu</a:t>
            </a:r>
            <a:r>
              <a:rPr lang="en-US" dirty="0"/>
              <a:t> </a:t>
            </a:r>
            <a:r>
              <a:rPr lang="en-US" dirty="0" err="1"/>
              <a:t>bisa</a:t>
            </a:r>
            <a:r>
              <a:rPr lang="en-US" dirty="0"/>
              <a:t> </a:t>
            </a:r>
            <a:r>
              <a:rPr lang="en-US" dirty="0" err="1"/>
              <a:t>didapatkan</a:t>
            </a:r>
            <a:r>
              <a:rPr lang="en-US" dirty="0"/>
              <a:t> </a:t>
            </a:r>
            <a:r>
              <a:rPr lang="en-US" dirty="0" err="1"/>
              <a:t>dari</a:t>
            </a:r>
            <a:r>
              <a:rPr lang="en-US" dirty="0"/>
              <a:t> commercial database </a:t>
            </a:r>
            <a:r>
              <a:rPr lang="en-US" dirty="0" err="1"/>
              <a:t>tsb</a:t>
            </a:r>
            <a:r>
              <a:rPr lang="en-US" dirty="0"/>
              <a:t>.)</a:t>
            </a:r>
          </a:p>
          <a:p>
            <a:pPr marL="920115" lvl="2" indent="-257175">
              <a:buFont typeface="Wingdings" panose="05000000000000000000" pitchFamily="2" charset="2"/>
              <a:buChar char="§"/>
              <a:tabLst>
                <a:tab pos="428625" algn="l"/>
              </a:tabLst>
            </a:pPr>
            <a:r>
              <a:rPr lang="en-US" dirty="0" err="1"/>
              <a:t>Sistem</a:t>
            </a:r>
            <a:r>
              <a:rPr lang="en-US" dirty="0"/>
              <a:t> </a:t>
            </a:r>
            <a:r>
              <a:rPr lang="en-US" dirty="0" err="1"/>
              <a:t>informasi</a:t>
            </a:r>
            <a:r>
              <a:rPr lang="en-US" dirty="0"/>
              <a:t> </a:t>
            </a:r>
            <a:r>
              <a:rPr lang="en-US" dirty="0" err="1"/>
              <a:t>manajemen</a:t>
            </a:r>
            <a:r>
              <a:rPr lang="en-US" dirty="0"/>
              <a:t> </a:t>
            </a:r>
            <a:r>
              <a:rPr lang="en-US" dirty="0" err="1"/>
              <a:t>proyek</a:t>
            </a:r>
            <a:r>
              <a:rPr lang="en-US" dirty="0"/>
              <a:t>, yang </a:t>
            </a:r>
            <a:r>
              <a:rPr lang="en-US" dirty="0" err="1"/>
              <a:t>menyediakan</a:t>
            </a:r>
            <a:r>
              <a:rPr lang="en-US" dirty="0"/>
              <a:t> </a:t>
            </a:r>
            <a:r>
              <a:rPr lang="en-US" dirty="0" err="1"/>
              <a:t>kemungkinan</a:t>
            </a:r>
            <a:r>
              <a:rPr lang="en-US" dirty="0"/>
              <a:t> </a:t>
            </a:r>
            <a:r>
              <a:rPr lang="en-US" dirty="0" err="1"/>
              <a:t>alternatif</a:t>
            </a:r>
            <a:r>
              <a:rPr lang="en-US" dirty="0"/>
              <a:t> </a:t>
            </a:r>
            <a:r>
              <a:rPr lang="en-US" dirty="0" err="1"/>
              <a:t>untuk</a:t>
            </a:r>
            <a:r>
              <a:rPr lang="en-US" dirty="0"/>
              <a:t> </a:t>
            </a:r>
            <a:r>
              <a:rPr lang="en-US" dirty="0" err="1"/>
              <a:t>mengelola</a:t>
            </a:r>
            <a:r>
              <a:rPr lang="en-US" dirty="0"/>
              <a:t> </a:t>
            </a:r>
            <a:r>
              <a:rPr lang="en-US" dirty="0" err="1"/>
              <a:t>biaya</a:t>
            </a:r>
            <a:r>
              <a:rPr lang="en-US" dirty="0"/>
              <a:t> </a:t>
            </a:r>
            <a:r>
              <a:rPr lang="en-US" dirty="0" err="1"/>
              <a:t>proyek</a:t>
            </a:r>
            <a:r>
              <a:rPr lang="en-US" dirty="0"/>
              <a:t>.</a:t>
            </a:r>
          </a:p>
          <a:p>
            <a:pPr marL="365760" lvl="1" indent="0" algn="just">
              <a:buNone/>
            </a:pPr>
            <a:endParaRPr lang="en-US" dirty="0"/>
          </a:p>
          <a:p>
            <a:pPr marL="365760" lvl="1" indent="0" algn="just">
              <a:buNone/>
            </a:pPr>
            <a:endParaRPr lang="id-ID" dirty="0"/>
          </a:p>
          <a:p>
            <a:pPr lvl="1" algn="just"/>
            <a:endParaRPr lang="id-ID" dirty="0"/>
          </a:p>
        </p:txBody>
      </p:sp>
    </p:spTree>
    <p:extLst>
      <p:ext uri="{BB962C8B-B14F-4D97-AF65-F5344CB8AC3E}">
        <p14:creationId xmlns:p14="http://schemas.microsoft.com/office/powerpoint/2010/main" val="1579230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Plan Cost Management: </a:t>
            </a:r>
            <a:r>
              <a:rPr lang="en-US" sz="3600" b="1" dirty="0">
                <a:solidFill>
                  <a:srgbClr val="FF0000"/>
                </a:solidFill>
              </a:rPr>
              <a:t>INPUT</a:t>
            </a:r>
            <a:endParaRPr lang="id-ID" sz="3600" b="1" dirty="0">
              <a:solidFill>
                <a:srgbClr val="FF0000"/>
              </a:solidFill>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grpSp>
        <p:nvGrpSpPr>
          <p:cNvPr id="5" name="Group 4"/>
          <p:cNvGrpSpPr/>
          <p:nvPr/>
        </p:nvGrpSpPr>
        <p:grpSpPr>
          <a:xfrm>
            <a:off x="50639" y="966842"/>
            <a:ext cx="2476500" cy="604800"/>
            <a:chOff x="2540" y="217160"/>
            <a:chExt cx="2476500" cy="604800"/>
          </a:xfrm>
          <a:scene3d>
            <a:camera prst="orthographicFront"/>
            <a:lightRig rig="threePt" dir="t">
              <a:rot lat="0" lon="0" rev="7500000"/>
            </a:lightRig>
          </a:scene3d>
        </p:grpSpPr>
        <p:sp>
          <p:nvSpPr>
            <p:cNvPr id="10" name="Rectangle 9"/>
            <p:cNvSpPr/>
            <p:nvPr/>
          </p:nvSpPr>
          <p:spPr>
            <a:xfrm>
              <a:off x="2540" y="217160"/>
              <a:ext cx="2476500" cy="604800"/>
            </a:xfrm>
            <a:prstGeom prst="rect">
              <a:avLst/>
            </a:prstGeom>
            <a:sp3d prstMaterial="plastic">
              <a:bevelT w="127000" h="25400" prst="relaxedInset"/>
            </a:sp3d>
          </p:spPr>
          <p:style>
            <a:lnRef idx="0">
              <a:schemeClr val="accent4">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11" name="Rectangle 10"/>
            <p:cNvSpPr/>
            <p:nvPr/>
          </p:nvSpPr>
          <p:spPr>
            <a:xfrm>
              <a:off x="2540" y="217160"/>
              <a:ext cx="2476500" cy="60480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49352" tIns="85344" rIns="149352" bIns="85344" numCol="1" spcCol="1270" anchor="ctr" anchorCtr="0">
              <a:noAutofit/>
            </a:bodyPr>
            <a:lstStyle/>
            <a:p>
              <a:pPr lvl="0" algn="ctr" defTabSz="933450">
                <a:lnSpc>
                  <a:spcPct val="90000"/>
                </a:lnSpc>
                <a:spcBef>
                  <a:spcPct val="0"/>
                </a:spcBef>
                <a:spcAft>
                  <a:spcPct val="35000"/>
                </a:spcAft>
              </a:pPr>
              <a:r>
                <a:rPr lang="en-US" sz="2100" kern="1200" dirty="0"/>
                <a:t>Input</a:t>
              </a:r>
            </a:p>
          </p:txBody>
        </p:sp>
      </p:grpSp>
      <p:grpSp>
        <p:nvGrpSpPr>
          <p:cNvPr id="7" name="Group 6"/>
          <p:cNvGrpSpPr/>
          <p:nvPr/>
        </p:nvGrpSpPr>
        <p:grpSpPr>
          <a:xfrm>
            <a:off x="50639" y="1571642"/>
            <a:ext cx="2476500" cy="2824605"/>
            <a:chOff x="2540" y="821960"/>
            <a:chExt cx="2476500" cy="2824605"/>
          </a:xfrm>
          <a:scene3d>
            <a:camera prst="orthographicFront"/>
            <a:lightRig rig="threePt" dir="t">
              <a:rot lat="0" lon="0" rev="7500000"/>
            </a:lightRig>
          </a:scene3d>
        </p:grpSpPr>
        <p:sp>
          <p:nvSpPr>
            <p:cNvPr id="8" name="Rectangle 7"/>
            <p:cNvSpPr/>
            <p:nvPr/>
          </p:nvSpPr>
          <p:spPr>
            <a:xfrm>
              <a:off x="2540" y="821960"/>
              <a:ext cx="2476500" cy="2824605"/>
            </a:xfrm>
            <a:prstGeom prst="rect">
              <a:avLst/>
            </a:prstGeom>
            <a:sp3d extrusionH="190500" prstMaterial="dkEdge">
              <a:bevelT w="120650" h="38100" prst="relaxedInset"/>
              <a:bevelB w="120650" h="57150" prst="relaxedInset"/>
              <a:contourClr>
                <a:schemeClr val="bg1"/>
              </a:contourClr>
            </a:sp3d>
          </p:spPr>
          <p:style>
            <a:lnRef idx="1">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2">
              <a:schemeClr val="accent4">
                <a:tint val="40000"/>
                <a:alpha val="90000"/>
                <a:hueOff val="0"/>
                <a:satOff val="0"/>
                <a:lumOff val="0"/>
                <a:alphaOff val="0"/>
              </a:schemeClr>
            </a:effectRef>
            <a:fontRef idx="minor">
              <a:schemeClr val="dk1">
                <a:hueOff val="0"/>
                <a:satOff val="0"/>
                <a:lumOff val="0"/>
                <a:alphaOff val="0"/>
              </a:schemeClr>
            </a:fontRef>
          </p:style>
        </p:sp>
        <p:sp>
          <p:nvSpPr>
            <p:cNvPr id="9" name="Rectangle 8"/>
            <p:cNvSpPr/>
            <p:nvPr/>
          </p:nvSpPr>
          <p:spPr>
            <a:xfrm>
              <a:off x="2540" y="821960"/>
              <a:ext cx="2476500" cy="282460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a:t>Project management plan</a:t>
              </a:r>
            </a:p>
            <a:p>
              <a:pPr marL="228600" lvl="1" indent="-228600" algn="l" defTabSz="933450">
                <a:lnSpc>
                  <a:spcPct val="90000"/>
                </a:lnSpc>
                <a:spcBef>
                  <a:spcPct val="0"/>
                </a:spcBef>
                <a:spcAft>
                  <a:spcPct val="15000"/>
                </a:spcAft>
                <a:buChar char="••"/>
              </a:pPr>
              <a:r>
                <a:rPr lang="en-US" sz="2100" kern="1200" dirty="0"/>
                <a:t>Project Charter</a:t>
              </a:r>
            </a:p>
            <a:p>
              <a:pPr marL="228600" lvl="1" indent="-228600" algn="l" defTabSz="933450">
                <a:lnSpc>
                  <a:spcPct val="90000"/>
                </a:lnSpc>
                <a:spcBef>
                  <a:spcPct val="0"/>
                </a:spcBef>
                <a:spcAft>
                  <a:spcPct val="15000"/>
                </a:spcAft>
                <a:buChar char="••"/>
              </a:pPr>
              <a:r>
                <a:rPr lang="en-US" sz="2100" kern="1200" dirty="0"/>
                <a:t>Enterprise environmental factors</a:t>
              </a:r>
            </a:p>
            <a:p>
              <a:pPr marL="228600" lvl="1" indent="-228600" algn="l" defTabSz="933450">
                <a:lnSpc>
                  <a:spcPct val="90000"/>
                </a:lnSpc>
                <a:spcBef>
                  <a:spcPct val="0"/>
                </a:spcBef>
                <a:spcAft>
                  <a:spcPct val="15000"/>
                </a:spcAft>
                <a:buChar char="••"/>
              </a:pPr>
              <a:r>
                <a:rPr lang="en-US" sz="2100" kern="1200" dirty="0"/>
                <a:t>Organizational process assets</a:t>
              </a:r>
            </a:p>
          </p:txBody>
        </p:sp>
      </p:grpSp>
      <p:sp>
        <p:nvSpPr>
          <p:cNvPr id="12" name="Content Placeholder 2"/>
          <p:cNvSpPr>
            <a:spLocks noGrp="1"/>
          </p:cNvSpPr>
          <p:nvPr>
            <p:ph idx="1"/>
          </p:nvPr>
        </p:nvSpPr>
        <p:spPr>
          <a:xfrm>
            <a:off x="2830787" y="966842"/>
            <a:ext cx="8878992" cy="5556788"/>
          </a:xfrm>
        </p:spPr>
        <p:txBody>
          <a:bodyPr>
            <a:normAutofit/>
          </a:bodyPr>
          <a:lstStyle/>
          <a:p>
            <a:pPr marL="411480" indent="-342900" algn="just"/>
            <a:r>
              <a:rPr lang="id-ID" dirty="0"/>
              <a:t>Organizational process assets</a:t>
            </a:r>
            <a:endParaRPr lang="en-US" dirty="0"/>
          </a:p>
          <a:p>
            <a:pPr marL="428625" lvl="1" indent="0">
              <a:buNone/>
            </a:pPr>
            <a:r>
              <a:rPr lang="en-US" dirty="0" err="1"/>
              <a:t>Aset</a:t>
            </a:r>
            <a:r>
              <a:rPr lang="en-US" dirty="0"/>
              <a:t> historical </a:t>
            </a:r>
            <a:r>
              <a:rPr lang="en-US" dirty="0" err="1"/>
              <a:t>perusahaan</a:t>
            </a:r>
            <a:r>
              <a:rPr lang="en-US" dirty="0"/>
              <a:t> </a:t>
            </a:r>
            <a:r>
              <a:rPr lang="en-US" dirty="0" err="1"/>
              <a:t>seperti</a:t>
            </a:r>
            <a:r>
              <a:rPr lang="en-US" dirty="0"/>
              <a:t> </a:t>
            </a:r>
            <a:r>
              <a:rPr lang="en-US" dirty="0" err="1"/>
              <a:t>pengalaman</a:t>
            </a:r>
            <a:r>
              <a:rPr lang="en-US" dirty="0"/>
              <a:t> </a:t>
            </a:r>
            <a:r>
              <a:rPr lang="en-US" dirty="0" err="1"/>
              <a:t>menangani</a:t>
            </a:r>
            <a:r>
              <a:rPr lang="en-US" dirty="0"/>
              <a:t> </a:t>
            </a:r>
            <a:r>
              <a:rPr lang="en-US" dirty="0" err="1"/>
              <a:t>proyek</a:t>
            </a:r>
            <a:r>
              <a:rPr lang="en-US" dirty="0"/>
              <a:t>, financial control procedures, </a:t>
            </a:r>
            <a:r>
              <a:rPr lang="en-US" dirty="0" err="1"/>
              <a:t>dan</a:t>
            </a:r>
            <a:r>
              <a:rPr lang="en-US" dirty="0"/>
              <a:t> </a:t>
            </a:r>
            <a:r>
              <a:rPr lang="en-US" dirty="0" err="1"/>
              <a:t>dokumen</a:t>
            </a:r>
            <a:r>
              <a:rPr lang="en-US" dirty="0"/>
              <a:t> formal </a:t>
            </a:r>
            <a:r>
              <a:rPr lang="en-US" dirty="0" err="1"/>
              <a:t>maupun</a:t>
            </a:r>
            <a:r>
              <a:rPr lang="en-US" dirty="0"/>
              <a:t> informal yang </a:t>
            </a:r>
            <a:r>
              <a:rPr lang="en-US" dirty="0" err="1"/>
              <a:t>dapat</a:t>
            </a:r>
            <a:r>
              <a:rPr lang="en-US" dirty="0"/>
              <a:t> </a:t>
            </a:r>
            <a:r>
              <a:rPr lang="en-US" dirty="0" err="1"/>
              <a:t>digunakan</a:t>
            </a:r>
            <a:r>
              <a:rPr lang="en-US" dirty="0"/>
              <a:t> </a:t>
            </a:r>
            <a:r>
              <a:rPr lang="en-US" dirty="0" err="1"/>
              <a:t>dalam</a:t>
            </a:r>
            <a:r>
              <a:rPr lang="en-US" dirty="0"/>
              <a:t> </a:t>
            </a:r>
            <a:r>
              <a:rPr lang="en-US" dirty="0" err="1"/>
              <a:t>membuat</a:t>
            </a:r>
            <a:r>
              <a:rPr lang="en-US" dirty="0"/>
              <a:t> plan cost management</a:t>
            </a:r>
          </a:p>
          <a:p>
            <a:pPr lvl="1" indent="-257175">
              <a:buFont typeface="Wingdings" panose="05000000000000000000" pitchFamily="2" charset="2"/>
              <a:buChar char="§"/>
            </a:pPr>
            <a:r>
              <a:rPr lang="en-US" dirty="0" err="1"/>
              <a:t>Prosedur</a:t>
            </a:r>
            <a:r>
              <a:rPr lang="en-US" dirty="0"/>
              <a:t> control </a:t>
            </a:r>
            <a:r>
              <a:rPr lang="en-US" dirty="0" err="1"/>
              <a:t>keuangan</a:t>
            </a:r>
            <a:r>
              <a:rPr lang="en-US" dirty="0"/>
              <a:t>, </a:t>
            </a:r>
            <a:r>
              <a:rPr lang="en-US" dirty="0" err="1"/>
              <a:t>contoh</a:t>
            </a:r>
            <a:r>
              <a:rPr lang="en-US" dirty="0"/>
              <a:t> : </a:t>
            </a:r>
            <a:r>
              <a:rPr lang="en-US" dirty="0" err="1"/>
              <a:t>ulasan</a:t>
            </a:r>
            <a:r>
              <a:rPr lang="en-US" dirty="0"/>
              <a:t> </a:t>
            </a:r>
            <a:r>
              <a:rPr lang="en-US" dirty="0" err="1"/>
              <a:t>mengenai</a:t>
            </a:r>
            <a:r>
              <a:rPr lang="en-US" dirty="0"/>
              <a:t> </a:t>
            </a:r>
            <a:r>
              <a:rPr lang="en-US" dirty="0" err="1"/>
              <a:t>pengeluaran</a:t>
            </a:r>
            <a:r>
              <a:rPr lang="en-US" dirty="0"/>
              <a:t> </a:t>
            </a:r>
            <a:r>
              <a:rPr lang="en-US" dirty="0" err="1"/>
              <a:t>dan</a:t>
            </a:r>
            <a:r>
              <a:rPr lang="en-US" dirty="0"/>
              <a:t> </a:t>
            </a:r>
            <a:r>
              <a:rPr lang="en-US" dirty="0" err="1"/>
              <a:t>pencairan</a:t>
            </a:r>
            <a:r>
              <a:rPr lang="en-US" dirty="0"/>
              <a:t> dana, </a:t>
            </a:r>
            <a:r>
              <a:rPr lang="en-US" dirty="0" err="1"/>
              <a:t>kode</a:t>
            </a:r>
            <a:r>
              <a:rPr lang="en-US" dirty="0"/>
              <a:t> </a:t>
            </a:r>
            <a:r>
              <a:rPr lang="en-US" dirty="0" err="1"/>
              <a:t>akuntansi</a:t>
            </a:r>
            <a:r>
              <a:rPr lang="en-US" dirty="0"/>
              <a:t>, </a:t>
            </a:r>
            <a:r>
              <a:rPr lang="en-US" dirty="0" err="1"/>
              <a:t>dan</a:t>
            </a:r>
            <a:r>
              <a:rPr lang="en-US" dirty="0"/>
              <a:t> </a:t>
            </a:r>
            <a:r>
              <a:rPr lang="en-US" dirty="0" err="1"/>
              <a:t>ketentuan</a:t>
            </a:r>
            <a:r>
              <a:rPr lang="en-US" dirty="0"/>
              <a:t> </a:t>
            </a:r>
            <a:r>
              <a:rPr lang="en-US" dirty="0" err="1"/>
              <a:t>kontrak</a:t>
            </a:r>
            <a:r>
              <a:rPr lang="en-US" dirty="0"/>
              <a:t> </a:t>
            </a:r>
            <a:r>
              <a:rPr lang="en-US" dirty="0" err="1"/>
              <a:t>standar</a:t>
            </a:r>
            <a:r>
              <a:rPr lang="en-US" dirty="0"/>
              <a:t> </a:t>
            </a:r>
          </a:p>
          <a:p>
            <a:pPr lvl="1" indent="-257175">
              <a:buFont typeface="Wingdings" panose="05000000000000000000" pitchFamily="2" charset="2"/>
              <a:buChar char="§"/>
            </a:pPr>
            <a:r>
              <a:rPr lang="en-US" dirty="0" err="1"/>
              <a:t>Informasi</a:t>
            </a:r>
            <a:r>
              <a:rPr lang="en-US" dirty="0"/>
              <a:t> historical </a:t>
            </a:r>
            <a:r>
              <a:rPr lang="en-US" dirty="0" err="1"/>
              <a:t>dan</a:t>
            </a:r>
            <a:r>
              <a:rPr lang="en-US" dirty="0"/>
              <a:t> </a:t>
            </a:r>
            <a:r>
              <a:rPr lang="en-US" dirty="0" err="1"/>
              <a:t>pengalaman</a:t>
            </a:r>
            <a:r>
              <a:rPr lang="en-US" dirty="0"/>
              <a:t> </a:t>
            </a:r>
            <a:r>
              <a:rPr lang="en-US" dirty="0" err="1"/>
              <a:t>pengalaman</a:t>
            </a:r>
            <a:r>
              <a:rPr lang="en-US" dirty="0"/>
              <a:t> </a:t>
            </a:r>
            <a:r>
              <a:rPr lang="en-US" dirty="0" err="1"/>
              <a:t>berbasis</a:t>
            </a:r>
            <a:r>
              <a:rPr lang="en-US" dirty="0"/>
              <a:t> </a:t>
            </a:r>
            <a:r>
              <a:rPr lang="en-US" dirty="0" err="1"/>
              <a:t>keilmuan</a:t>
            </a:r>
            <a:endParaRPr lang="en-US" dirty="0"/>
          </a:p>
          <a:p>
            <a:pPr lvl="1" indent="-257175">
              <a:buFont typeface="Wingdings" panose="05000000000000000000" pitchFamily="2" charset="2"/>
              <a:buChar char="§"/>
            </a:pPr>
            <a:r>
              <a:rPr lang="en-US" dirty="0"/>
              <a:t>Financial databases </a:t>
            </a:r>
            <a:r>
              <a:rPr lang="en-US" b="1" dirty="0"/>
              <a:t> </a:t>
            </a:r>
          </a:p>
          <a:p>
            <a:pPr lvl="1" indent="-257175">
              <a:buFont typeface="Wingdings" panose="05000000000000000000" pitchFamily="2" charset="2"/>
              <a:buChar char="§"/>
            </a:pPr>
            <a:r>
              <a:rPr lang="en-US" dirty="0" err="1"/>
              <a:t>Ulasan</a:t>
            </a:r>
            <a:r>
              <a:rPr lang="en-US" dirty="0"/>
              <a:t> formal </a:t>
            </a:r>
            <a:r>
              <a:rPr lang="en-US" dirty="0" err="1"/>
              <a:t>dan</a:t>
            </a:r>
            <a:r>
              <a:rPr lang="en-US" dirty="0"/>
              <a:t> informal </a:t>
            </a:r>
            <a:r>
              <a:rPr lang="en-US" dirty="0" err="1"/>
              <a:t>mengenai</a:t>
            </a:r>
            <a:r>
              <a:rPr lang="en-US" dirty="0"/>
              <a:t> </a:t>
            </a:r>
            <a:r>
              <a:rPr lang="en-US" dirty="0" err="1"/>
              <a:t>estimasi</a:t>
            </a:r>
            <a:r>
              <a:rPr lang="en-US" dirty="0"/>
              <a:t> cost </a:t>
            </a:r>
            <a:r>
              <a:rPr lang="en-US" dirty="0" err="1"/>
              <a:t>dan</a:t>
            </a:r>
            <a:r>
              <a:rPr lang="en-US" dirty="0"/>
              <a:t> budgeting </a:t>
            </a:r>
            <a:r>
              <a:rPr lang="en-US" dirty="0" err="1"/>
              <a:t>berdasarkan</a:t>
            </a:r>
            <a:r>
              <a:rPr lang="en-US" dirty="0"/>
              <a:t> </a:t>
            </a:r>
            <a:r>
              <a:rPr lang="en-US" dirty="0" err="1"/>
              <a:t>kebijakan</a:t>
            </a:r>
            <a:r>
              <a:rPr lang="en-US" dirty="0"/>
              <a:t> yang </a:t>
            </a:r>
            <a:r>
              <a:rPr lang="en-US" dirty="0" err="1"/>
              <a:t>berlaku</a:t>
            </a:r>
            <a:r>
              <a:rPr lang="en-US" dirty="0"/>
              <a:t>, </a:t>
            </a:r>
            <a:r>
              <a:rPr lang="en-US" dirty="0" err="1"/>
              <a:t>prosedur</a:t>
            </a:r>
            <a:r>
              <a:rPr lang="en-US" dirty="0"/>
              <a:t> </a:t>
            </a:r>
            <a:r>
              <a:rPr lang="en-US" dirty="0" err="1"/>
              <a:t>dan</a:t>
            </a:r>
            <a:r>
              <a:rPr lang="en-US" dirty="0"/>
              <a:t> guidelines.</a:t>
            </a:r>
            <a:endParaRPr lang="en-US" b="1" dirty="0"/>
          </a:p>
          <a:p>
            <a:pPr marL="365760" lvl="1" indent="0" algn="just">
              <a:buNone/>
            </a:pPr>
            <a:endParaRPr lang="id-ID" dirty="0"/>
          </a:p>
          <a:p>
            <a:pPr lvl="1" algn="just"/>
            <a:endParaRPr lang="id-ID" dirty="0"/>
          </a:p>
        </p:txBody>
      </p:sp>
    </p:spTree>
    <p:extLst>
      <p:ext uri="{BB962C8B-B14F-4D97-AF65-F5344CB8AC3E}">
        <p14:creationId xmlns:p14="http://schemas.microsoft.com/office/powerpoint/2010/main" val="694444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a:r>
              <a:rPr lang="en-US" sz="1662" b="1" dirty="0">
                <a:solidFill>
                  <a:prstClr val="white"/>
                </a:solidFill>
                <a:cs typeface="Century Gothic" charset="0"/>
              </a:rPr>
              <a:t> </a:t>
            </a:r>
            <a:r>
              <a:rPr lang="en-US" sz="3600" b="1" dirty="0"/>
              <a:t>Plan Cost Management: </a:t>
            </a:r>
            <a:r>
              <a:rPr lang="en-US" sz="3600" b="1" dirty="0">
                <a:solidFill>
                  <a:srgbClr val="FF0000"/>
                </a:solidFill>
              </a:rPr>
              <a:t>Tools &amp; Techniques</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grpSp>
        <p:nvGrpSpPr>
          <p:cNvPr id="14" name="Group 13"/>
          <p:cNvGrpSpPr/>
          <p:nvPr/>
        </p:nvGrpSpPr>
        <p:grpSpPr>
          <a:xfrm>
            <a:off x="50639" y="966842"/>
            <a:ext cx="2476500" cy="604800"/>
            <a:chOff x="2825750" y="217160"/>
            <a:chExt cx="2476500" cy="604800"/>
          </a:xfrm>
          <a:scene3d>
            <a:camera prst="orthographicFront"/>
            <a:lightRig rig="threePt" dir="t">
              <a:rot lat="0" lon="0" rev="7500000"/>
            </a:lightRig>
          </a:scene3d>
        </p:grpSpPr>
        <p:sp>
          <p:nvSpPr>
            <p:cNvPr id="18" name="Rectangle 17"/>
            <p:cNvSpPr/>
            <p:nvPr/>
          </p:nvSpPr>
          <p:spPr>
            <a:xfrm>
              <a:off x="2825750" y="217160"/>
              <a:ext cx="2476500" cy="604800"/>
            </a:xfrm>
            <a:prstGeom prst="rect">
              <a:avLst/>
            </a:prstGeom>
            <a:sp3d prstMaterial="plastic">
              <a:bevelT w="127000" h="25400" prst="relaxedInset"/>
            </a:sp3d>
          </p:spPr>
          <p:style>
            <a:lnRef idx="0">
              <a:schemeClr val="accent4">
                <a:hueOff val="5197846"/>
                <a:satOff val="-23984"/>
                <a:lumOff val="883"/>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sp>
        <p:sp>
          <p:nvSpPr>
            <p:cNvPr id="19" name="Rectangle 18"/>
            <p:cNvSpPr/>
            <p:nvPr/>
          </p:nvSpPr>
          <p:spPr>
            <a:xfrm>
              <a:off x="2825750" y="217160"/>
              <a:ext cx="2476500" cy="60480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49352" tIns="85344" rIns="149352" bIns="85344" numCol="1" spcCol="1270" anchor="ctr" anchorCtr="0">
              <a:noAutofit/>
            </a:bodyPr>
            <a:lstStyle/>
            <a:p>
              <a:pPr lvl="0" algn="ctr" defTabSz="933450">
                <a:lnSpc>
                  <a:spcPct val="90000"/>
                </a:lnSpc>
                <a:spcBef>
                  <a:spcPct val="0"/>
                </a:spcBef>
                <a:spcAft>
                  <a:spcPct val="35000"/>
                </a:spcAft>
              </a:pPr>
              <a:r>
                <a:rPr lang="en-US" sz="2100" kern="1200" dirty="0"/>
                <a:t>Tools &amp; Techniques</a:t>
              </a:r>
            </a:p>
          </p:txBody>
        </p:sp>
      </p:grpSp>
      <p:grpSp>
        <p:nvGrpSpPr>
          <p:cNvPr id="15" name="Group 14"/>
          <p:cNvGrpSpPr/>
          <p:nvPr/>
        </p:nvGrpSpPr>
        <p:grpSpPr>
          <a:xfrm>
            <a:off x="50639" y="1571642"/>
            <a:ext cx="2476500" cy="2824605"/>
            <a:chOff x="2825750" y="821960"/>
            <a:chExt cx="2476500" cy="2824605"/>
          </a:xfrm>
          <a:scene3d>
            <a:camera prst="orthographicFront"/>
            <a:lightRig rig="threePt" dir="t">
              <a:rot lat="0" lon="0" rev="7500000"/>
            </a:lightRig>
          </a:scene3d>
        </p:grpSpPr>
        <p:sp>
          <p:nvSpPr>
            <p:cNvPr id="16" name="Rectangle 15"/>
            <p:cNvSpPr/>
            <p:nvPr/>
          </p:nvSpPr>
          <p:spPr>
            <a:xfrm>
              <a:off x="2825750" y="821960"/>
              <a:ext cx="2476500" cy="2824605"/>
            </a:xfrm>
            <a:prstGeom prst="rect">
              <a:avLst/>
            </a:prstGeom>
            <a:sp3d extrusionH="190500" prstMaterial="dkEdge">
              <a:bevelT w="120650" h="38100" prst="relaxedInset"/>
              <a:bevelB w="120650" h="57150" prst="relaxedInset"/>
              <a:contourClr>
                <a:schemeClr val="bg1"/>
              </a:contourClr>
            </a:sp3d>
          </p:spPr>
          <p:style>
            <a:lnRef idx="1">
              <a:schemeClr val="accent4">
                <a:tint val="40000"/>
                <a:alpha val="90000"/>
                <a:hueOff val="5756959"/>
                <a:satOff val="-30630"/>
                <a:lumOff val="-1745"/>
                <a:alphaOff val="0"/>
              </a:schemeClr>
            </a:lnRef>
            <a:fillRef idx="1">
              <a:schemeClr val="accent4">
                <a:tint val="40000"/>
                <a:alpha val="90000"/>
                <a:hueOff val="5756959"/>
                <a:satOff val="-30630"/>
                <a:lumOff val="-1745"/>
                <a:alphaOff val="0"/>
              </a:schemeClr>
            </a:fillRef>
            <a:effectRef idx="2">
              <a:schemeClr val="accent4">
                <a:tint val="40000"/>
                <a:alpha val="90000"/>
                <a:hueOff val="5756959"/>
                <a:satOff val="-30630"/>
                <a:lumOff val="-1745"/>
                <a:alphaOff val="0"/>
              </a:schemeClr>
            </a:effectRef>
            <a:fontRef idx="minor">
              <a:schemeClr val="dk1">
                <a:hueOff val="0"/>
                <a:satOff val="0"/>
                <a:lumOff val="0"/>
                <a:alphaOff val="0"/>
              </a:schemeClr>
            </a:fontRef>
          </p:style>
        </p:sp>
        <p:sp>
          <p:nvSpPr>
            <p:cNvPr id="17" name="Rectangle 16"/>
            <p:cNvSpPr/>
            <p:nvPr/>
          </p:nvSpPr>
          <p:spPr>
            <a:xfrm>
              <a:off x="2825750" y="821960"/>
              <a:ext cx="2476500" cy="282460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400" kern="1200" dirty="0"/>
                <a:t>Expert judgment</a:t>
              </a:r>
            </a:p>
            <a:p>
              <a:pPr marL="228600" lvl="1" indent="-228600" defTabSz="933450">
                <a:lnSpc>
                  <a:spcPct val="90000"/>
                </a:lnSpc>
                <a:spcBef>
                  <a:spcPct val="0"/>
                </a:spcBef>
                <a:spcAft>
                  <a:spcPct val="15000"/>
                </a:spcAft>
                <a:buFontTx/>
                <a:buChar char="••"/>
              </a:pPr>
              <a:r>
                <a:rPr lang="en-US" sz="2400" spc="-4" dirty="0">
                  <a:solidFill>
                    <a:schemeClr val="tx1"/>
                  </a:solidFill>
                  <a:cs typeface="Comic Sans MS"/>
                </a:rPr>
                <a:t>Analytical</a:t>
              </a:r>
              <a:r>
                <a:rPr lang="en-US" sz="2400" spc="-64" dirty="0">
                  <a:solidFill>
                    <a:schemeClr val="tx1"/>
                  </a:solidFill>
                  <a:cs typeface="Comic Sans MS"/>
                </a:rPr>
                <a:t> </a:t>
              </a:r>
              <a:r>
                <a:rPr lang="en-US" sz="2400" spc="-4" dirty="0">
                  <a:solidFill>
                    <a:schemeClr val="tx1"/>
                  </a:solidFill>
                  <a:cs typeface="Comic Sans MS"/>
                </a:rPr>
                <a:t>Techniques</a:t>
              </a:r>
              <a:endParaRPr lang="en-US" sz="2400" dirty="0">
                <a:solidFill>
                  <a:schemeClr val="tx1"/>
                </a:solidFill>
              </a:endParaRPr>
            </a:p>
            <a:p>
              <a:pPr marL="228600" lvl="1" indent="-228600" algn="l" defTabSz="933450">
                <a:lnSpc>
                  <a:spcPct val="90000"/>
                </a:lnSpc>
                <a:spcBef>
                  <a:spcPct val="0"/>
                </a:spcBef>
                <a:spcAft>
                  <a:spcPct val="15000"/>
                </a:spcAft>
                <a:buChar char="••"/>
              </a:pPr>
              <a:r>
                <a:rPr lang="en-US" sz="2400" kern="1200" dirty="0"/>
                <a:t>Meetings</a:t>
              </a:r>
            </a:p>
          </p:txBody>
        </p:sp>
      </p:grpSp>
      <p:sp>
        <p:nvSpPr>
          <p:cNvPr id="21" name="Content Placeholder 2"/>
          <p:cNvSpPr>
            <a:spLocks noGrp="1"/>
          </p:cNvSpPr>
          <p:nvPr>
            <p:ph idx="1"/>
          </p:nvPr>
        </p:nvSpPr>
        <p:spPr>
          <a:xfrm>
            <a:off x="2830787" y="966841"/>
            <a:ext cx="7620000" cy="5720561"/>
          </a:xfrm>
        </p:spPr>
        <p:txBody>
          <a:bodyPr>
            <a:normAutofit fontScale="92500" lnSpcReduction="10000"/>
          </a:bodyPr>
          <a:lstStyle/>
          <a:p>
            <a:pPr algn="just"/>
            <a:r>
              <a:rPr lang="id-ID" sz="2000" b="1" dirty="0"/>
              <a:t>Expert judgement</a:t>
            </a:r>
          </a:p>
          <a:p>
            <a:pPr marL="428625" lvl="1" indent="0">
              <a:buNone/>
              <a:tabLst>
                <a:tab pos="428625" algn="l"/>
              </a:tabLst>
            </a:pPr>
            <a:r>
              <a:rPr lang="en-US" sz="2000" dirty="0" err="1"/>
              <a:t>Penilaian</a:t>
            </a:r>
            <a:r>
              <a:rPr lang="en-US" sz="2000" dirty="0"/>
              <a:t>/saran </a:t>
            </a:r>
            <a:r>
              <a:rPr lang="en-US" sz="2000" dirty="0" err="1"/>
              <a:t>untuk</a:t>
            </a:r>
            <a:r>
              <a:rPr lang="en-US" sz="2000" dirty="0"/>
              <a:t> </a:t>
            </a:r>
            <a:r>
              <a:rPr lang="en-US" sz="2000" dirty="0" err="1"/>
              <a:t>menyusun</a:t>
            </a:r>
            <a:r>
              <a:rPr lang="en-US" sz="2000" dirty="0"/>
              <a:t> </a:t>
            </a:r>
            <a:r>
              <a:rPr lang="en-US" sz="2000" dirty="0" err="1"/>
              <a:t>dan</a:t>
            </a:r>
            <a:r>
              <a:rPr lang="en-US" sz="2000" dirty="0"/>
              <a:t> </a:t>
            </a:r>
            <a:r>
              <a:rPr lang="en-US" sz="2000" dirty="0" err="1"/>
              <a:t>mengembangkan</a:t>
            </a:r>
            <a:r>
              <a:rPr lang="en-US" sz="2000" dirty="0"/>
              <a:t> cost management plan </a:t>
            </a:r>
            <a:r>
              <a:rPr lang="en-US" sz="2000" dirty="0" err="1"/>
              <a:t>dari</a:t>
            </a:r>
            <a:r>
              <a:rPr lang="en-US" sz="2000" dirty="0"/>
              <a:t> para </a:t>
            </a:r>
            <a:r>
              <a:rPr lang="en-US" sz="2000" dirty="0" err="1"/>
              <a:t>ahli</a:t>
            </a:r>
            <a:r>
              <a:rPr lang="en-US" sz="2000" dirty="0"/>
              <a:t>, </a:t>
            </a:r>
            <a:r>
              <a:rPr lang="en-US" sz="2000" dirty="0" err="1"/>
              <a:t>misalnya</a:t>
            </a:r>
            <a:r>
              <a:rPr lang="en-US" sz="2000" dirty="0"/>
              <a:t> : </a:t>
            </a:r>
            <a:r>
              <a:rPr lang="en-US" sz="2000" dirty="0" err="1"/>
              <a:t>Konsultan</a:t>
            </a:r>
            <a:r>
              <a:rPr lang="en-US" sz="2000" dirty="0"/>
              <a:t>, PMO (project management office), IPI ( </a:t>
            </a:r>
            <a:r>
              <a:rPr lang="en-US" sz="2000" dirty="0" err="1"/>
              <a:t>ikatan</a:t>
            </a:r>
            <a:r>
              <a:rPr lang="en-US" sz="2000" dirty="0"/>
              <a:t> </a:t>
            </a:r>
            <a:r>
              <a:rPr lang="en-US" sz="2000" dirty="0" err="1"/>
              <a:t>Ir</a:t>
            </a:r>
            <a:r>
              <a:rPr lang="en-US" sz="2000" dirty="0"/>
              <a:t> Indonesia,) </a:t>
            </a:r>
            <a:r>
              <a:rPr lang="en-US" sz="2000" dirty="0" err="1"/>
              <a:t>dll</a:t>
            </a:r>
            <a:endParaRPr lang="en-US" sz="2000" dirty="0"/>
          </a:p>
          <a:p>
            <a:pPr marL="365760" lvl="1" indent="0" algn="just">
              <a:buNone/>
            </a:pPr>
            <a:endParaRPr lang="en-US" sz="2000" dirty="0"/>
          </a:p>
          <a:p>
            <a:pPr marL="352425" indent="-342900">
              <a:lnSpc>
                <a:spcPct val="100000"/>
              </a:lnSpc>
              <a:spcBef>
                <a:spcPts val="0"/>
              </a:spcBef>
              <a:defRPr/>
            </a:pPr>
            <a:r>
              <a:rPr lang="en-US" sz="2000" b="1" spc="-4" dirty="0">
                <a:cs typeface="Comic Sans MS"/>
              </a:rPr>
              <a:t>Analytical</a:t>
            </a:r>
            <a:r>
              <a:rPr lang="en-US" sz="2000" b="1" spc="-64" dirty="0">
                <a:cs typeface="Comic Sans MS"/>
              </a:rPr>
              <a:t> </a:t>
            </a:r>
            <a:r>
              <a:rPr lang="en-US" sz="2000" b="1" spc="-4" dirty="0">
                <a:cs typeface="Comic Sans MS"/>
              </a:rPr>
              <a:t>Techniques</a:t>
            </a:r>
            <a:endParaRPr lang="en-US" sz="2000" dirty="0">
              <a:cs typeface="Comic Sans MS"/>
            </a:endParaRPr>
          </a:p>
          <a:p>
            <a:pPr marL="428625" lvl="1" indent="0">
              <a:buNone/>
              <a:tabLst>
                <a:tab pos="428625" algn="l"/>
              </a:tabLst>
            </a:pPr>
            <a:r>
              <a:rPr lang="en-US" sz="2000" spc="-101" dirty="0">
                <a:cs typeface="Microsoft Sans Serif"/>
              </a:rPr>
              <a:t>	</a:t>
            </a:r>
            <a:r>
              <a:rPr lang="en-US" dirty="0" err="1"/>
              <a:t>Dalam</a:t>
            </a:r>
            <a:r>
              <a:rPr lang="en-US" dirty="0"/>
              <a:t> </a:t>
            </a:r>
            <a:r>
              <a:rPr lang="en-US" dirty="0" err="1"/>
              <a:t>mengembangkan</a:t>
            </a:r>
            <a:r>
              <a:rPr lang="en-US" dirty="0"/>
              <a:t> cost management plan </a:t>
            </a:r>
            <a:r>
              <a:rPr lang="en-US" dirty="0" err="1"/>
              <a:t>melibatkan</a:t>
            </a:r>
            <a:r>
              <a:rPr lang="en-US" dirty="0"/>
              <a:t> </a:t>
            </a:r>
            <a:r>
              <a:rPr lang="en-US" dirty="0" err="1"/>
              <a:t>pemilihan</a:t>
            </a:r>
            <a:r>
              <a:rPr lang="en-US" dirty="0"/>
              <a:t> </a:t>
            </a:r>
            <a:r>
              <a:rPr lang="en-US" dirty="0" err="1"/>
              <a:t>strategi</a:t>
            </a:r>
            <a:r>
              <a:rPr lang="en-US" dirty="0"/>
              <a:t> </a:t>
            </a:r>
            <a:r>
              <a:rPr lang="en-US" dirty="0" err="1"/>
              <a:t>pendanaan</a:t>
            </a:r>
            <a:r>
              <a:rPr lang="en-US" dirty="0"/>
              <a:t> </a:t>
            </a:r>
            <a:r>
              <a:rPr lang="en-US" dirty="0" err="1"/>
              <a:t>proyek</a:t>
            </a:r>
            <a:r>
              <a:rPr lang="en-US" dirty="0"/>
              <a:t> </a:t>
            </a:r>
            <a:r>
              <a:rPr lang="en-US" dirty="0" err="1"/>
              <a:t>seperti</a:t>
            </a:r>
            <a:r>
              <a:rPr lang="en-US" dirty="0"/>
              <a:t> self-funding, funding with equity, </a:t>
            </a:r>
            <a:r>
              <a:rPr lang="en-US" dirty="0" err="1"/>
              <a:t>atau</a:t>
            </a:r>
            <a:r>
              <a:rPr lang="en-US" dirty="0"/>
              <a:t> funding with debt. </a:t>
            </a:r>
          </a:p>
          <a:p>
            <a:pPr marL="428625" lvl="1" indent="0">
              <a:buNone/>
              <a:tabLst>
                <a:tab pos="428625" algn="l"/>
              </a:tabLst>
            </a:pPr>
            <a:r>
              <a:rPr lang="en-US" dirty="0"/>
              <a:t>Cost management plan juga </a:t>
            </a:r>
            <a:r>
              <a:rPr lang="en-US" dirty="0" err="1"/>
              <a:t>mengatur</a:t>
            </a:r>
            <a:r>
              <a:rPr lang="en-US" dirty="0"/>
              <a:t> finance project resources </a:t>
            </a:r>
            <a:r>
              <a:rPr lang="en-US" dirty="0" err="1"/>
              <a:t>seperti</a:t>
            </a:r>
            <a:r>
              <a:rPr lang="en-US" dirty="0"/>
              <a:t> </a:t>
            </a:r>
            <a:r>
              <a:rPr lang="en-US" dirty="0" err="1"/>
              <a:t>bagaimana</a:t>
            </a:r>
            <a:r>
              <a:rPr lang="en-US" dirty="0"/>
              <a:t> </a:t>
            </a:r>
            <a:r>
              <a:rPr lang="en-US" dirty="0" err="1"/>
              <a:t>menghasilkan</a:t>
            </a:r>
            <a:r>
              <a:rPr lang="en-US" dirty="0"/>
              <a:t> </a:t>
            </a:r>
            <a:r>
              <a:rPr lang="en-US" dirty="0" err="1"/>
              <a:t>uang</a:t>
            </a:r>
            <a:r>
              <a:rPr lang="en-US" dirty="0"/>
              <a:t>, </a:t>
            </a:r>
            <a:r>
              <a:rPr lang="en-US" dirty="0" err="1"/>
              <a:t>membeli</a:t>
            </a:r>
            <a:r>
              <a:rPr lang="en-US" dirty="0"/>
              <a:t>, </a:t>
            </a:r>
            <a:r>
              <a:rPr lang="en-US" dirty="0" err="1"/>
              <a:t>meminjam</a:t>
            </a:r>
            <a:r>
              <a:rPr lang="en-US" dirty="0"/>
              <a:t> </a:t>
            </a:r>
            <a:r>
              <a:rPr lang="en-US" dirty="0" err="1"/>
              <a:t>dan</a:t>
            </a:r>
            <a:r>
              <a:rPr lang="en-US" dirty="0"/>
              <a:t> </a:t>
            </a:r>
            <a:r>
              <a:rPr lang="en-US" dirty="0" err="1"/>
              <a:t>memberi</a:t>
            </a:r>
            <a:r>
              <a:rPr lang="en-US" dirty="0"/>
              <a:t> </a:t>
            </a:r>
            <a:r>
              <a:rPr lang="en-US" dirty="0" err="1"/>
              <a:t>pinjaman</a:t>
            </a:r>
            <a:r>
              <a:rPr lang="en-US" dirty="0"/>
              <a:t>.  </a:t>
            </a:r>
            <a:r>
              <a:rPr lang="en-US" dirty="0" err="1"/>
              <a:t>Keputusan</a:t>
            </a:r>
            <a:r>
              <a:rPr lang="en-US" dirty="0"/>
              <a:t> </a:t>
            </a:r>
            <a:r>
              <a:rPr lang="en-US" dirty="0" err="1"/>
              <a:t>seperti</a:t>
            </a:r>
            <a:r>
              <a:rPr lang="en-US" dirty="0"/>
              <a:t> </a:t>
            </a:r>
            <a:r>
              <a:rPr lang="en-US" dirty="0" err="1"/>
              <a:t>ini</a:t>
            </a:r>
            <a:r>
              <a:rPr lang="en-US" dirty="0"/>
              <a:t> </a:t>
            </a:r>
            <a:r>
              <a:rPr lang="en-US" dirty="0" err="1"/>
              <a:t>akan</a:t>
            </a:r>
            <a:r>
              <a:rPr lang="en-US" dirty="0"/>
              <a:t> </a:t>
            </a:r>
            <a:r>
              <a:rPr lang="en-US" dirty="0" err="1"/>
              <a:t>berpengaruh</a:t>
            </a:r>
            <a:r>
              <a:rPr lang="en-US" dirty="0"/>
              <a:t> </a:t>
            </a:r>
            <a:r>
              <a:rPr lang="en-US" dirty="0" err="1"/>
              <a:t>terhadap</a:t>
            </a:r>
            <a:r>
              <a:rPr lang="en-US" dirty="0"/>
              <a:t> project schedule </a:t>
            </a:r>
            <a:r>
              <a:rPr lang="en-US" dirty="0" err="1"/>
              <a:t>dan</a:t>
            </a:r>
            <a:r>
              <a:rPr lang="en-US" dirty="0"/>
              <a:t> </a:t>
            </a:r>
            <a:r>
              <a:rPr lang="en-US" dirty="0" err="1"/>
              <a:t>resiko</a:t>
            </a:r>
            <a:r>
              <a:rPr lang="en-US" dirty="0"/>
              <a:t>.</a:t>
            </a:r>
          </a:p>
          <a:p>
            <a:pPr marL="365760" lvl="1" indent="0" algn="just">
              <a:buNone/>
            </a:pPr>
            <a:endParaRPr lang="id-ID" sz="2000" dirty="0"/>
          </a:p>
          <a:p>
            <a:pPr algn="just"/>
            <a:r>
              <a:rPr lang="id-ID" sz="2000" b="1" dirty="0"/>
              <a:t>Meetings</a:t>
            </a:r>
          </a:p>
          <a:p>
            <a:pPr marL="428625" lvl="1" indent="0">
              <a:buNone/>
              <a:tabLst>
                <a:tab pos="471488" algn="l"/>
              </a:tabLst>
            </a:pPr>
            <a:r>
              <a:rPr lang="en-US" sz="2000" dirty="0" err="1"/>
              <a:t>Pertemuan</a:t>
            </a:r>
            <a:r>
              <a:rPr lang="en-US" sz="2000" dirty="0"/>
              <a:t> yang </a:t>
            </a:r>
            <a:r>
              <a:rPr lang="en-US" sz="2000" dirty="0" err="1"/>
              <a:t>diadakan</a:t>
            </a:r>
            <a:r>
              <a:rPr lang="en-US" sz="2000" dirty="0"/>
              <a:t> </a:t>
            </a:r>
            <a:r>
              <a:rPr lang="en-US" sz="2000" dirty="0" err="1"/>
              <a:t>dengan</a:t>
            </a:r>
            <a:r>
              <a:rPr lang="en-US" sz="2000" dirty="0"/>
              <a:t> </a:t>
            </a:r>
            <a:r>
              <a:rPr lang="en-US" sz="2000" dirty="0" err="1"/>
              <a:t>tujuan</a:t>
            </a:r>
            <a:r>
              <a:rPr lang="en-US" sz="2000" dirty="0"/>
              <a:t> </a:t>
            </a:r>
            <a:r>
              <a:rPr lang="en-US" sz="2000" dirty="0" err="1"/>
              <a:t>untuk</a:t>
            </a:r>
            <a:r>
              <a:rPr lang="en-US" sz="2000" dirty="0"/>
              <a:t> </a:t>
            </a:r>
            <a:r>
              <a:rPr lang="en-US" sz="2000" dirty="0" err="1"/>
              <a:t>mengembangkan</a:t>
            </a:r>
            <a:r>
              <a:rPr lang="en-US" sz="2000" dirty="0"/>
              <a:t> cost management plan. </a:t>
            </a:r>
            <a:r>
              <a:rPr lang="en-US" sz="2000" dirty="0" err="1"/>
              <a:t>Dihadiri</a:t>
            </a:r>
            <a:r>
              <a:rPr lang="en-US" sz="2000" dirty="0"/>
              <a:t> </a:t>
            </a:r>
            <a:r>
              <a:rPr lang="en-US" sz="2000" dirty="0" err="1"/>
              <a:t>oleh</a:t>
            </a:r>
            <a:r>
              <a:rPr lang="en-US" sz="2000" dirty="0"/>
              <a:t> </a:t>
            </a:r>
            <a:r>
              <a:rPr lang="en-US" sz="2000" dirty="0" err="1"/>
              <a:t>seluruh</a:t>
            </a:r>
            <a:r>
              <a:rPr lang="en-US" sz="2000" dirty="0"/>
              <a:t> </a:t>
            </a:r>
            <a:r>
              <a:rPr lang="en-US" sz="2000" dirty="0" err="1"/>
              <a:t>fihak</a:t>
            </a:r>
            <a:r>
              <a:rPr lang="en-US" sz="2000" dirty="0"/>
              <a:t> yang </a:t>
            </a:r>
            <a:r>
              <a:rPr lang="en-US" sz="2000" dirty="0" err="1"/>
              <a:t>bertanggung</a:t>
            </a:r>
            <a:r>
              <a:rPr lang="en-US" sz="2000" dirty="0"/>
              <a:t> </a:t>
            </a:r>
            <a:r>
              <a:rPr lang="en-US" sz="2000" dirty="0" err="1"/>
              <a:t>jawab</a:t>
            </a:r>
            <a:r>
              <a:rPr lang="en-US" sz="2000" dirty="0"/>
              <a:t> </a:t>
            </a:r>
            <a:r>
              <a:rPr lang="en-US" sz="2000" dirty="0" err="1"/>
              <a:t>atas</a:t>
            </a:r>
            <a:r>
              <a:rPr lang="en-US" sz="2000" dirty="0"/>
              <a:t> project cost </a:t>
            </a:r>
            <a:r>
              <a:rPr lang="en-US" sz="2000" dirty="0" err="1"/>
              <a:t>dan</a:t>
            </a:r>
            <a:r>
              <a:rPr lang="en-US" sz="2000" dirty="0"/>
              <a:t> </a:t>
            </a:r>
            <a:r>
              <a:rPr lang="en-US" sz="2000" dirty="0" err="1"/>
              <a:t>fihak</a:t>
            </a:r>
            <a:r>
              <a:rPr lang="en-US" sz="2000" dirty="0"/>
              <a:t> </a:t>
            </a:r>
            <a:r>
              <a:rPr lang="en-US" sz="2000" dirty="0" err="1"/>
              <a:t>fihak</a:t>
            </a:r>
            <a:r>
              <a:rPr lang="en-US" sz="2000" dirty="0"/>
              <a:t> lain yang </a:t>
            </a:r>
            <a:r>
              <a:rPr lang="en-US" sz="2000" dirty="0" err="1"/>
              <a:t>dirasa</a:t>
            </a:r>
            <a:r>
              <a:rPr lang="en-US" sz="2000" dirty="0"/>
              <a:t> </a:t>
            </a:r>
            <a:r>
              <a:rPr lang="en-US" sz="2000" dirty="0" err="1"/>
              <a:t>perlu</a:t>
            </a:r>
            <a:r>
              <a:rPr lang="en-US" sz="2000" dirty="0"/>
              <a:t> </a:t>
            </a:r>
            <a:r>
              <a:rPr lang="en-US" sz="2000" dirty="0" err="1"/>
              <a:t>untuk</a:t>
            </a:r>
            <a:r>
              <a:rPr lang="en-US" sz="2000" dirty="0"/>
              <a:t> </a:t>
            </a:r>
            <a:r>
              <a:rPr lang="en-US" sz="2000" dirty="0" err="1"/>
              <a:t>hadir</a:t>
            </a:r>
            <a:r>
              <a:rPr lang="en-US" sz="2000" dirty="0"/>
              <a:t>. (</a:t>
            </a:r>
            <a:r>
              <a:rPr lang="en-US" sz="2000" dirty="0" err="1"/>
              <a:t>contoh</a:t>
            </a:r>
            <a:r>
              <a:rPr lang="en-US" sz="2000" dirty="0"/>
              <a:t> : manager, stakeholder, </a:t>
            </a:r>
            <a:r>
              <a:rPr lang="en-US" sz="2000" dirty="0" err="1"/>
              <a:t>sponsor,perwakilan</a:t>
            </a:r>
            <a:r>
              <a:rPr lang="en-US" sz="2000" dirty="0"/>
              <a:t> </a:t>
            </a:r>
            <a:r>
              <a:rPr lang="en-US" sz="2000" dirty="0" err="1"/>
              <a:t>dari</a:t>
            </a:r>
            <a:r>
              <a:rPr lang="en-US" sz="2000" dirty="0"/>
              <a:t> project team </a:t>
            </a:r>
            <a:r>
              <a:rPr lang="en-US" sz="2000" dirty="0" err="1"/>
              <a:t>dll</a:t>
            </a:r>
            <a:r>
              <a:rPr lang="en-US" sz="2000" dirty="0"/>
              <a:t>)</a:t>
            </a:r>
            <a:endParaRPr lang="en-US" sz="1050" dirty="0"/>
          </a:p>
        </p:txBody>
      </p:sp>
    </p:spTree>
    <p:extLst>
      <p:ext uri="{BB962C8B-B14F-4D97-AF65-F5344CB8AC3E}">
        <p14:creationId xmlns:p14="http://schemas.microsoft.com/office/powerpoint/2010/main" val="2078150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Plan Cost Management: </a:t>
            </a:r>
            <a:r>
              <a:rPr lang="en-US" sz="3600" b="1" dirty="0">
                <a:solidFill>
                  <a:srgbClr val="FF0000"/>
                </a:solidFill>
              </a:rPr>
              <a:t>OUTPUT</a:t>
            </a:r>
            <a:endParaRPr lang="id-ID" sz="3600" b="1" dirty="0">
              <a:solidFill>
                <a:srgbClr val="FF0000"/>
              </a:solidFill>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grpSp>
        <p:nvGrpSpPr>
          <p:cNvPr id="20" name="Group 19"/>
          <p:cNvGrpSpPr/>
          <p:nvPr/>
        </p:nvGrpSpPr>
        <p:grpSpPr>
          <a:xfrm>
            <a:off x="192824" y="966842"/>
            <a:ext cx="2476500" cy="604800"/>
            <a:chOff x="5648960" y="217160"/>
            <a:chExt cx="2476500" cy="604800"/>
          </a:xfrm>
          <a:scene3d>
            <a:camera prst="orthographicFront"/>
            <a:lightRig rig="threePt" dir="t">
              <a:rot lat="0" lon="0" rev="7500000"/>
            </a:lightRig>
          </a:scene3d>
        </p:grpSpPr>
        <p:sp>
          <p:nvSpPr>
            <p:cNvPr id="24" name="Rectangle 23"/>
            <p:cNvSpPr/>
            <p:nvPr/>
          </p:nvSpPr>
          <p:spPr>
            <a:xfrm>
              <a:off x="5648960" y="217160"/>
              <a:ext cx="2476500" cy="604800"/>
            </a:xfrm>
            <a:prstGeom prst="rect">
              <a:avLst/>
            </a:prstGeom>
            <a:sp3d prstMaterial="plastic">
              <a:bevelT w="127000" h="25400" prst="relaxedInset"/>
            </a:sp3d>
          </p:spPr>
          <p:style>
            <a:lnRef idx="0">
              <a:schemeClr val="accent4">
                <a:hueOff val="10395692"/>
                <a:satOff val="-47968"/>
                <a:lumOff val="1765"/>
                <a:alphaOff val="0"/>
              </a:schemeClr>
            </a:lnRef>
            <a:fillRef idx="3">
              <a:schemeClr val="accent4">
                <a:hueOff val="10395692"/>
                <a:satOff val="-47968"/>
                <a:lumOff val="1765"/>
                <a:alphaOff val="0"/>
              </a:schemeClr>
            </a:fillRef>
            <a:effectRef idx="2">
              <a:schemeClr val="accent4">
                <a:hueOff val="10395692"/>
                <a:satOff val="-47968"/>
                <a:lumOff val="1765"/>
                <a:alphaOff val="0"/>
              </a:schemeClr>
            </a:effectRef>
            <a:fontRef idx="minor">
              <a:schemeClr val="lt1"/>
            </a:fontRef>
          </p:style>
        </p:sp>
        <p:sp>
          <p:nvSpPr>
            <p:cNvPr id="25" name="Rectangle 24"/>
            <p:cNvSpPr/>
            <p:nvPr/>
          </p:nvSpPr>
          <p:spPr>
            <a:xfrm>
              <a:off x="5648960" y="217160"/>
              <a:ext cx="2476500" cy="60480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49352" tIns="85344" rIns="149352" bIns="85344" numCol="1" spcCol="1270" anchor="ctr" anchorCtr="0">
              <a:noAutofit/>
            </a:bodyPr>
            <a:lstStyle/>
            <a:p>
              <a:pPr lvl="0" algn="ctr" defTabSz="933450">
                <a:lnSpc>
                  <a:spcPct val="90000"/>
                </a:lnSpc>
                <a:spcBef>
                  <a:spcPct val="0"/>
                </a:spcBef>
                <a:spcAft>
                  <a:spcPct val="35000"/>
                </a:spcAft>
              </a:pPr>
              <a:r>
                <a:rPr lang="en-US" sz="2100" kern="1200"/>
                <a:t>Outputs</a:t>
              </a:r>
              <a:endParaRPr lang="en-US" sz="2100" kern="1200" dirty="0"/>
            </a:p>
          </p:txBody>
        </p:sp>
      </p:grpSp>
      <p:grpSp>
        <p:nvGrpSpPr>
          <p:cNvPr id="21" name="Group 20"/>
          <p:cNvGrpSpPr/>
          <p:nvPr/>
        </p:nvGrpSpPr>
        <p:grpSpPr>
          <a:xfrm>
            <a:off x="192824" y="1571642"/>
            <a:ext cx="2476500" cy="2824605"/>
            <a:chOff x="5648960" y="821960"/>
            <a:chExt cx="2476500" cy="2824605"/>
          </a:xfrm>
          <a:scene3d>
            <a:camera prst="orthographicFront"/>
            <a:lightRig rig="threePt" dir="t">
              <a:rot lat="0" lon="0" rev="7500000"/>
            </a:lightRig>
          </a:scene3d>
        </p:grpSpPr>
        <p:sp>
          <p:nvSpPr>
            <p:cNvPr id="22" name="Rectangle 21"/>
            <p:cNvSpPr/>
            <p:nvPr/>
          </p:nvSpPr>
          <p:spPr>
            <a:xfrm>
              <a:off x="5648960" y="821960"/>
              <a:ext cx="2476500" cy="2824605"/>
            </a:xfrm>
            <a:prstGeom prst="rect">
              <a:avLst/>
            </a:prstGeom>
            <a:sp3d extrusionH="190500" prstMaterial="dkEdge">
              <a:bevelT w="120650" h="38100" prst="relaxedInset"/>
              <a:bevelB w="120650" h="57150" prst="relaxedInset"/>
              <a:contourClr>
                <a:schemeClr val="bg1"/>
              </a:contourClr>
            </a:sp3d>
          </p:spPr>
          <p:style>
            <a:lnRef idx="1">
              <a:schemeClr val="accent4">
                <a:tint val="40000"/>
                <a:alpha val="90000"/>
                <a:hueOff val="11513918"/>
                <a:satOff val="-61261"/>
                <a:lumOff val="-3490"/>
                <a:alphaOff val="0"/>
              </a:schemeClr>
            </a:lnRef>
            <a:fillRef idx="1">
              <a:schemeClr val="accent4">
                <a:tint val="40000"/>
                <a:alpha val="90000"/>
                <a:hueOff val="11513918"/>
                <a:satOff val="-61261"/>
                <a:lumOff val="-3490"/>
                <a:alphaOff val="0"/>
              </a:schemeClr>
            </a:fillRef>
            <a:effectRef idx="2">
              <a:schemeClr val="accent4">
                <a:tint val="40000"/>
                <a:alpha val="90000"/>
                <a:hueOff val="11513918"/>
                <a:satOff val="-61261"/>
                <a:lumOff val="-3490"/>
                <a:alphaOff val="0"/>
              </a:schemeClr>
            </a:effectRef>
            <a:fontRef idx="minor">
              <a:schemeClr val="dk1">
                <a:hueOff val="0"/>
                <a:satOff val="0"/>
                <a:lumOff val="0"/>
                <a:alphaOff val="0"/>
              </a:schemeClr>
            </a:fontRef>
          </p:style>
        </p:sp>
        <p:sp>
          <p:nvSpPr>
            <p:cNvPr id="23" name="Rectangle 22"/>
            <p:cNvSpPr/>
            <p:nvPr/>
          </p:nvSpPr>
          <p:spPr>
            <a:xfrm>
              <a:off x="5648960" y="821960"/>
              <a:ext cx="2476500" cy="282460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2014" tIns="112014" rIns="149352" bIns="168021" numCol="1" spcCol="1270" anchor="t" anchorCtr="0">
              <a:noAutofit/>
            </a:bodyPr>
            <a:lstStyle/>
            <a:p>
              <a:pPr lvl="0"/>
              <a:r>
                <a:rPr lang="en-US" spc="-4" dirty="0">
                  <a:solidFill>
                    <a:schemeClr val="tx1"/>
                  </a:solidFill>
                  <a:cs typeface="Comic Sans MS"/>
                </a:rPr>
                <a:t>Cost </a:t>
              </a:r>
              <a:r>
                <a:rPr lang="en-US" dirty="0">
                  <a:solidFill>
                    <a:schemeClr val="tx1"/>
                  </a:solidFill>
                  <a:cs typeface="Comic Sans MS"/>
                </a:rPr>
                <a:t>Management</a:t>
              </a:r>
              <a:r>
                <a:rPr lang="en-US" spc="-83" dirty="0">
                  <a:solidFill>
                    <a:schemeClr val="tx1"/>
                  </a:solidFill>
                  <a:cs typeface="Comic Sans MS"/>
                </a:rPr>
                <a:t> </a:t>
              </a:r>
              <a:r>
                <a:rPr lang="en-US" dirty="0">
                  <a:solidFill>
                    <a:schemeClr val="tx1"/>
                  </a:solidFill>
                  <a:cs typeface="Comic Sans MS"/>
                </a:rPr>
                <a:t>Plan</a:t>
              </a:r>
              <a:endParaRPr lang="en-US" dirty="0">
                <a:solidFill>
                  <a:schemeClr val="tx1"/>
                </a:solidFill>
              </a:endParaRPr>
            </a:p>
          </p:txBody>
        </p:sp>
      </p:grpSp>
      <p:sp>
        <p:nvSpPr>
          <p:cNvPr id="26" name="Content Placeholder 2"/>
          <p:cNvSpPr>
            <a:spLocks noGrp="1"/>
          </p:cNvSpPr>
          <p:nvPr>
            <p:ph idx="1"/>
          </p:nvPr>
        </p:nvSpPr>
        <p:spPr>
          <a:xfrm>
            <a:off x="2830786" y="966841"/>
            <a:ext cx="8947231" cy="5679619"/>
          </a:xfrm>
        </p:spPr>
        <p:txBody>
          <a:bodyPr>
            <a:noAutofit/>
          </a:bodyPr>
          <a:lstStyle/>
          <a:p>
            <a:pPr algn="just"/>
            <a:r>
              <a:rPr lang="en-US" sz="2200" b="1" dirty="0"/>
              <a:t>Cost </a:t>
            </a:r>
            <a:r>
              <a:rPr lang="id-ID" sz="2200" b="1" dirty="0"/>
              <a:t>management plan</a:t>
            </a:r>
            <a:endParaRPr lang="en-US" sz="2200" b="1" dirty="0"/>
          </a:p>
          <a:p>
            <a:pPr marL="428625" lvl="1" indent="0">
              <a:buNone/>
              <a:tabLst>
                <a:tab pos="428625" algn="l"/>
              </a:tabLst>
            </a:pPr>
            <a:r>
              <a:rPr lang="en-US" sz="1800" dirty="0" err="1"/>
              <a:t>Menggambarkan</a:t>
            </a:r>
            <a:r>
              <a:rPr lang="en-US" sz="1800" dirty="0"/>
              <a:t> </a:t>
            </a:r>
            <a:r>
              <a:rPr lang="en-US" sz="1800" dirty="0" err="1"/>
              <a:t>dan</a:t>
            </a:r>
            <a:r>
              <a:rPr lang="en-US" sz="1800" dirty="0"/>
              <a:t> </a:t>
            </a:r>
            <a:r>
              <a:rPr lang="en-US" sz="1800" dirty="0" err="1"/>
              <a:t>mendeskripsikan</a:t>
            </a:r>
            <a:r>
              <a:rPr lang="en-US" sz="1800" dirty="0"/>
              <a:t> </a:t>
            </a:r>
            <a:r>
              <a:rPr lang="en-US" sz="1800" dirty="0" err="1"/>
              <a:t>bagaimana</a:t>
            </a:r>
            <a:r>
              <a:rPr lang="en-US" sz="1800" dirty="0"/>
              <a:t> project cost </a:t>
            </a:r>
            <a:r>
              <a:rPr lang="en-US" sz="1800" dirty="0" err="1"/>
              <a:t>akan</a:t>
            </a:r>
            <a:r>
              <a:rPr lang="en-US" sz="1800" dirty="0"/>
              <a:t> </a:t>
            </a:r>
            <a:r>
              <a:rPr lang="en-US" sz="1800" dirty="0" err="1"/>
              <a:t>direncanakan</a:t>
            </a:r>
            <a:r>
              <a:rPr lang="en-US" sz="1800" dirty="0"/>
              <a:t> </a:t>
            </a:r>
            <a:r>
              <a:rPr lang="en-US" sz="1800" dirty="0" err="1"/>
              <a:t>dan</a:t>
            </a:r>
            <a:r>
              <a:rPr lang="en-US" sz="1800" dirty="0"/>
              <a:t> </a:t>
            </a:r>
            <a:r>
              <a:rPr lang="en-US" sz="1800" dirty="0" err="1"/>
              <a:t>dikendalikan</a:t>
            </a:r>
            <a:r>
              <a:rPr lang="en-US" sz="1800" dirty="0"/>
              <a:t>, juga </a:t>
            </a:r>
            <a:r>
              <a:rPr lang="en-US" sz="1800" dirty="0" err="1"/>
              <a:t>menjelaskan</a:t>
            </a:r>
            <a:r>
              <a:rPr lang="en-US" sz="1800" dirty="0"/>
              <a:t> </a:t>
            </a:r>
            <a:r>
              <a:rPr lang="en-US" sz="1800" dirty="0" err="1"/>
              <a:t>bagaimana</a:t>
            </a:r>
            <a:r>
              <a:rPr lang="en-US" sz="1800" dirty="0"/>
              <a:t> </a:t>
            </a:r>
            <a:r>
              <a:rPr lang="en-US" sz="1800" dirty="0" err="1"/>
              <a:t>suatu</a:t>
            </a:r>
            <a:r>
              <a:rPr lang="en-US" sz="1800" dirty="0"/>
              <a:t> project di </a:t>
            </a:r>
            <a:r>
              <a:rPr lang="en-US" sz="1800" dirty="0" err="1"/>
              <a:t>kelola</a:t>
            </a:r>
            <a:r>
              <a:rPr lang="en-US" sz="1800" dirty="0"/>
              <a:t> </a:t>
            </a:r>
            <a:r>
              <a:rPr lang="en-US" sz="1800" dirty="0" err="1"/>
              <a:t>beserta</a:t>
            </a:r>
            <a:r>
              <a:rPr lang="en-US" sz="1800" dirty="0"/>
              <a:t> tools </a:t>
            </a:r>
            <a:r>
              <a:rPr lang="en-US" sz="1800" dirty="0" err="1"/>
              <a:t>dan</a:t>
            </a:r>
            <a:r>
              <a:rPr lang="en-US" sz="1800" dirty="0"/>
              <a:t> technic yang </a:t>
            </a:r>
            <a:r>
              <a:rPr lang="en-US" sz="1800" dirty="0" err="1"/>
              <a:t>gunakan</a:t>
            </a:r>
            <a:r>
              <a:rPr lang="en-US" sz="1800" dirty="0"/>
              <a:t>.</a:t>
            </a:r>
          </a:p>
          <a:p>
            <a:pPr marL="428625" lvl="1" indent="0">
              <a:buNone/>
              <a:tabLst>
                <a:tab pos="428625" algn="l"/>
              </a:tabLst>
            </a:pPr>
            <a:r>
              <a:rPr lang="en-US" sz="1800" dirty="0"/>
              <a:t>Cost management plan </a:t>
            </a:r>
            <a:r>
              <a:rPr lang="en-US" sz="1800" dirty="0" err="1"/>
              <a:t>dapat</a:t>
            </a:r>
            <a:r>
              <a:rPr lang="en-US" sz="1800" dirty="0"/>
              <a:t> </a:t>
            </a:r>
            <a:r>
              <a:rPr lang="en-US" sz="1800" dirty="0" err="1"/>
              <a:t>menjelaskan</a:t>
            </a:r>
            <a:r>
              <a:rPr lang="en-US" sz="1800" dirty="0"/>
              <a:t> </a:t>
            </a:r>
            <a:r>
              <a:rPr lang="en-US" sz="1800" dirty="0" err="1"/>
              <a:t>dan</a:t>
            </a:r>
            <a:r>
              <a:rPr lang="en-US" sz="1800" dirty="0"/>
              <a:t> </a:t>
            </a:r>
            <a:r>
              <a:rPr lang="en-US" sz="1800" dirty="0" err="1"/>
              <a:t>menetapkan</a:t>
            </a:r>
            <a:r>
              <a:rPr lang="en-US" sz="1800" dirty="0"/>
              <a:t> :</a:t>
            </a:r>
          </a:p>
          <a:p>
            <a:pPr lvl="1" indent="-257175">
              <a:tabLst>
                <a:tab pos="428625" algn="l"/>
              </a:tabLst>
            </a:pPr>
            <a:r>
              <a:rPr lang="en-US" sz="1800" dirty="0"/>
              <a:t>Unit </a:t>
            </a:r>
            <a:r>
              <a:rPr lang="en-US" sz="1800" dirty="0" err="1"/>
              <a:t>pengukuran</a:t>
            </a:r>
            <a:r>
              <a:rPr lang="en-US" sz="1800" dirty="0"/>
              <a:t> , unit/</a:t>
            </a:r>
            <a:r>
              <a:rPr lang="en-US" sz="1800" dirty="0" err="1"/>
              <a:t>besaran</a:t>
            </a:r>
            <a:r>
              <a:rPr lang="en-US" sz="1800" dirty="0"/>
              <a:t> yang </a:t>
            </a:r>
            <a:r>
              <a:rPr lang="en-US" sz="1800" dirty="0" err="1"/>
              <a:t>digunakan</a:t>
            </a:r>
            <a:r>
              <a:rPr lang="en-US" sz="1800" dirty="0"/>
              <a:t> </a:t>
            </a:r>
            <a:r>
              <a:rPr lang="en-US" sz="1800" dirty="0" err="1"/>
              <a:t>dalam</a:t>
            </a:r>
            <a:r>
              <a:rPr lang="en-US" sz="1800" dirty="0"/>
              <a:t> </a:t>
            </a:r>
            <a:r>
              <a:rPr lang="en-US" sz="1800" dirty="0" err="1"/>
              <a:t>pengukuran</a:t>
            </a:r>
            <a:r>
              <a:rPr lang="en-US" sz="1800" dirty="0"/>
              <a:t> resources ex: staff days, staff hour, meter, liter, cubic etc. </a:t>
            </a:r>
          </a:p>
          <a:p>
            <a:pPr lvl="1" indent="-257175">
              <a:tabLst>
                <a:tab pos="428625" algn="l"/>
              </a:tabLst>
            </a:pPr>
            <a:r>
              <a:rPr lang="en-US" sz="1800" dirty="0"/>
              <a:t>Tingkat </a:t>
            </a:r>
            <a:r>
              <a:rPr lang="en-US" sz="1800" dirty="0" err="1"/>
              <a:t>ketelitian</a:t>
            </a:r>
            <a:r>
              <a:rPr lang="en-US" sz="1800" dirty="0"/>
              <a:t>, </a:t>
            </a:r>
            <a:r>
              <a:rPr lang="en-US" sz="1800" dirty="0" err="1"/>
              <a:t>menjelaskan</a:t>
            </a:r>
            <a:r>
              <a:rPr lang="en-US" sz="1800" dirty="0"/>
              <a:t> </a:t>
            </a:r>
            <a:r>
              <a:rPr lang="en-US" sz="1800" dirty="0" err="1"/>
              <a:t>pembulatan</a:t>
            </a:r>
            <a:r>
              <a:rPr lang="en-US" sz="1800" dirty="0"/>
              <a:t> </a:t>
            </a:r>
            <a:r>
              <a:rPr lang="en-US" sz="1800" dirty="0" err="1"/>
              <a:t>estimasi</a:t>
            </a:r>
            <a:r>
              <a:rPr lang="en-US" sz="1800" dirty="0"/>
              <a:t> cost, </a:t>
            </a:r>
            <a:r>
              <a:rPr lang="en-US" sz="1800" dirty="0" err="1"/>
              <a:t>pembulatan</a:t>
            </a:r>
            <a:r>
              <a:rPr lang="en-US" sz="1800" dirty="0"/>
              <a:t> </a:t>
            </a:r>
            <a:r>
              <a:rPr lang="en-US" sz="1800" dirty="0" err="1"/>
              <a:t>ke</a:t>
            </a:r>
            <a:r>
              <a:rPr lang="en-US" sz="1800" dirty="0"/>
              <a:t> </a:t>
            </a:r>
            <a:r>
              <a:rPr lang="en-US" sz="1800" dirty="0" err="1"/>
              <a:t>atas</a:t>
            </a:r>
            <a:r>
              <a:rPr lang="en-US" sz="1800" dirty="0"/>
              <a:t> </a:t>
            </a:r>
            <a:r>
              <a:rPr lang="en-US" sz="1800" dirty="0" err="1"/>
              <a:t>atau</a:t>
            </a:r>
            <a:r>
              <a:rPr lang="en-US" sz="1800" dirty="0"/>
              <a:t> </a:t>
            </a:r>
            <a:r>
              <a:rPr lang="en-US" sz="1800" dirty="0" err="1"/>
              <a:t>ke</a:t>
            </a:r>
            <a:r>
              <a:rPr lang="en-US" sz="1800" dirty="0"/>
              <a:t> </a:t>
            </a:r>
            <a:r>
              <a:rPr lang="en-US" sz="1800" dirty="0" err="1"/>
              <a:t>bawah</a:t>
            </a:r>
            <a:r>
              <a:rPr lang="en-US" sz="1800" dirty="0"/>
              <a:t>.</a:t>
            </a:r>
          </a:p>
          <a:p>
            <a:pPr lvl="1" indent="-257175">
              <a:tabLst>
                <a:tab pos="428625" algn="l"/>
              </a:tabLst>
            </a:pPr>
            <a:r>
              <a:rPr lang="en-US" sz="1800" dirty="0"/>
              <a:t>Tingkat </a:t>
            </a:r>
            <a:r>
              <a:rPr lang="en-US" sz="1800" dirty="0" err="1"/>
              <a:t>akurasi</a:t>
            </a:r>
            <a:r>
              <a:rPr lang="en-US" sz="1800" dirty="0"/>
              <a:t> (Control </a:t>
            </a:r>
            <a:r>
              <a:rPr lang="en-US" sz="1800" dirty="0" err="1"/>
              <a:t>Thresehold</a:t>
            </a:r>
            <a:r>
              <a:rPr lang="en-US" sz="1800" dirty="0"/>
              <a:t>) , </a:t>
            </a:r>
            <a:r>
              <a:rPr lang="en-US" sz="1800" dirty="0" err="1"/>
              <a:t>menjelaskan</a:t>
            </a:r>
            <a:r>
              <a:rPr lang="en-US" sz="1800" dirty="0"/>
              <a:t> range </a:t>
            </a:r>
            <a:r>
              <a:rPr lang="en-US" sz="1800" dirty="0" err="1"/>
              <a:t>akurasi</a:t>
            </a:r>
            <a:r>
              <a:rPr lang="en-US" sz="1800" dirty="0"/>
              <a:t> yang </a:t>
            </a:r>
            <a:r>
              <a:rPr lang="en-US" sz="1800" dirty="0" err="1"/>
              <a:t>dapat</a:t>
            </a:r>
            <a:r>
              <a:rPr lang="en-US" sz="1800" dirty="0"/>
              <a:t> </a:t>
            </a:r>
            <a:r>
              <a:rPr lang="en-US" sz="1800" dirty="0" err="1"/>
              <a:t>diterima</a:t>
            </a:r>
            <a:endParaRPr lang="en-US" sz="1800" dirty="0"/>
          </a:p>
          <a:p>
            <a:pPr lvl="1" indent="-257175">
              <a:tabLst>
                <a:tab pos="428625" algn="l"/>
              </a:tabLst>
            </a:pPr>
            <a:r>
              <a:rPr lang="en-US" sz="1800" dirty="0"/>
              <a:t>Organizational procedure links, </a:t>
            </a:r>
            <a:r>
              <a:rPr lang="en-US" sz="1800" dirty="0" err="1"/>
              <a:t>berhubungan</a:t>
            </a:r>
            <a:r>
              <a:rPr lang="en-US" sz="1800" dirty="0"/>
              <a:t> </a:t>
            </a:r>
            <a:r>
              <a:rPr lang="en-US" sz="1800" dirty="0" err="1"/>
              <a:t>dengan</a:t>
            </a:r>
            <a:r>
              <a:rPr lang="en-US" sz="1800" dirty="0"/>
              <a:t> </a:t>
            </a:r>
            <a:r>
              <a:rPr lang="en-US" sz="1800" dirty="0" err="1"/>
              <a:t>wbs</a:t>
            </a:r>
            <a:endParaRPr lang="en-US" sz="1800" dirty="0"/>
          </a:p>
          <a:p>
            <a:pPr lvl="1" indent="-257175">
              <a:tabLst>
                <a:tab pos="428625" algn="l"/>
              </a:tabLst>
            </a:pPr>
            <a:r>
              <a:rPr lang="en-US" sz="1800" dirty="0"/>
              <a:t>control thresholds, </a:t>
            </a:r>
            <a:r>
              <a:rPr lang="en-US" sz="1800" dirty="0" err="1"/>
              <a:t>variasi</a:t>
            </a:r>
            <a:r>
              <a:rPr lang="en-US" sz="1800" dirty="0"/>
              <a:t> threshold </a:t>
            </a:r>
            <a:r>
              <a:rPr lang="en-US" sz="1800" dirty="0" err="1"/>
              <a:t>dalam</a:t>
            </a:r>
            <a:r>
              <a:rPr lang="en-US" sz="1800" dirty="0"/>
              <a:t> </a:t>
            </a:r>
            <a:r>
              <a:rPr lang="en-US" sz="1800" dirty="0" err="1"/>
              <a:t>persentase</a:t>
            </a:r>
            <a:r>
              <a:rPr lang="en-US" sz="1800" dirty="0"/>
              <a:t> </a:t>
            </a:r>
            <a:r>
              <a:rPr lang="en-US" sz="1800" dirty="0" err="1"/>
              <a:t>deviasi</a:t>
            </a:r>
            <a:r>
              <a:rPr lang="en-US" sz="1800" dirty="0"/>
              <a:t> </a:t>
            </a:r>
            <a:r>
              <a:rPr lang="en-US" sz="1800" dirty="0" err="1"/>
              <a:t>dari</a:t>
            </a:r>
            <a:r>
              <a:rPr lang="en-US" sz="1800" dirty="0"/>
              <a:t> </a:t>
            </a:r>
            <a:r>
              <a:rPr lang="en-US" sz="1800" dirty="0" err="1"/>
              <a:t>rencana</a:t>
            </a:r>
            <a:r>
              <a:rPr lang="en-US" sz="1800" dirty="0"/>
              <a:t> </a:t>
            </a:r>
            <a:r>
              <a:rPr lang="en-US" sz="1800" dirty="0" err="1"/>
              <a:t>dasar</a:t>
            </a:r>
            <a:r>
              <a:rPr lang="en-US" sz="1800" dirty="0"/>
              <a:t>.  </a:t>
            </a:r>
            <a:r>
              <a:rPr lang="en-US" sz="1800" dirty="0" err="1"/>
              <a:t>Menentukan</a:t>
            </a:r>
            <a:r>
              <a:rPr lang="en-US" sz="1800" dirty="0"/>
              <a:t> </a:t>
            </a:r>
            <a:r>
              <a:rPr lang="en-US" sz="1800" dirty="0" err="1"/>
              <a:t>variansi</a:t>
            </a:r>
            <a:r>
              <a:rPr lang="en-US" sz="1800" dirty="0"/>
              <a:t> yang </a:t>
            </a:r>
            <a:r>
              <a:rPr lang="en-US" sz="1800" dirty="0" err="1"/>
              <a:t>disetuji</a:t>
            </a:r>
            <a:r>
              <a:rPr lang="en-US" sz="1800" dirty="0"/>
              <a:t> </a:t>
            </a:r>
            <a:r>
              <a:rPr lang="en-US" sz="1800" dirty="0" err="1"/>
              <a:t>dari</a:t>
            </a:r>
            <a:r>
              <a:rPr lang="en-US" sz="1800" dirty="0"/>
              <a:t> cost performance </a:t>
            </a:r>
            <a:r>
              <a:rPr lang="en-US" sz="1800" dirty="0" err="1"/>
              <a:t>sebelum</a:t>
            </a:r>
            <a:r>
              <a:rPr lang="en-US" sz="1800" dirty="0"/>
              <a:t> </a:t>
            </a:r>
            <a:r>
              <a:rPr lang="en-US" sz="1800" dirty="0" err="1"/>
              <a:t>menganbil</a:t>
            </a:r>
            <a:r>
              <a:rPr lang="en-US" sz="1800" dirty="0"/>
              <a:t> </a:t>
            </a:r>
            <a:r>
              <a:rPr lang="en-US" sz="1800" dirty="0" err="1"/>
              <a:t>suatu</a:t>
            </a:r>
            <a:r>
              <a:rPr lang="en-US" sz="1800" dirty="0"/>
              <a:t> </a:t>
            </a:r>
            <a:r>
              <a:rPr lang="en-US" sz="1800" dirty="0" err="1"/>
              <a:t>tindakan</a:t>
            </a:r>
            <a:r>
              <a:rPr lang="en-US" sz="1800" dirty="0"/>
              <a:t>. </a:t>
            </a:r>
          </a:p>
          <a:p>
            <a:pPr lvl="1" indent="-257175">
              <a:tabLst>
                <a:tab pos="428625" algn="l"/>
              </a:tabLst>
            </a:pPr>
            <a:r>
              <a:rPr lang="en-US" sz="1800" dirty="0"/>
              <a:t>Rules of performance </a:t>
            </a:r>
            <a:r>
              <a:rPr lang="en-US" sz="1800" dirty="0" err="1"/>
              <a:t>mesurements</a:t>
            </a:r>
            <a:r>
              <a:rPr lang="en-US" sz="1800" dirty="0"/>
              <a:t>, </a:t>
            </a:r>
            <a:r>
              <a:rPr lang="en-US" sz="1800" dirty="0" err="1"/>
              <a:t>menetapkan</a:t>
            </a:r>
            <a:r>
              <a:rPr lang="en-US" sz="1800" dirty="0"/>
              <a:t> </a:t>
            </a:r>
            <a:r>
              <a:rPr lang="en-US" sz="1800" dirty="0" err="1"/>
              <a:t>pada</a:t>
            </a:r>
            <a:r>
              <a:rPr lang="en-US" sz="1800" dirty="0"/>
              <a:t> point mana </a:t>
            </a:r>
            <a:r>
              <a:rPr lang="en-US" sz="1800" dirty="0" err="1"/>
              <a:t>pada</a:t>
            </a:r>
            <a:r>
              <a:rPr lang="en-US" sz="1800" dirty="0"/>
              <a:t> WBS measurement of control accounts </a:t>
            </a:r>
            <a:r>
              <a:rPr lang="en-US" sz="1800" dirty="0" err="1"/>
              <a:t>akan</a:t>
            </a:r>
            <a:r>
              <a:rPr lang="en-US" sz="1800" dirty="0"/>
              <a:t> </a:t>
            </a:r>
            <a:r>
              <a:rPr lang="en-US" sz="1800" dirty="0" err="1"/>
              <a:t>dilakukan</a:t>
            </a:r>
            <a:r>
              <a:rPr lang="en-US" sz="1800" dirty="0"/>
              <a:t>. </a:t>
            </a:r>
            <a:r>
              <a:rPr lang="en-US" sz="1800" dirty="0" err="1"/>
              <a:t>Menspesifikasikan</a:t>
            </a:r>
            <a:r>
              <a:rPr lang="en-US" sz="1800" dirty="0"/>
              <a:t> tracking </a:t>
            </a:r>
            <a:r>
              <a:rPr lang="en-US" sz="1800" dirty="0" err="1"/>
              <a:t>metodologi</a:t>
            </a:r>
            <a:r>
              <a:rPr lang="en-US" sz="1800" dirty="0"/>
              <a:t> </a:t>
            </a:r>
            <a:r>
              <a:rPr lang="en-US" sz="1800" dirty="0" err="1"/>
              <a:t>dan</a:t>
            </a:r>
            <a:r>
              <a:rPr lang="en-US" sz="1800" dirty="0"/>
              <a:t> </a:t>
            </a:r>
            <a:r>
              <a:rPr lang="en-US" sz="1800" dirty="0" err="1"/>
              <a:t>perhitungan</a:t>
            </a:r>
            <a:r>
              <a:rPr lang="en-US" sz="1800" dirty="0"/>
              <a:t> </a:t>
            </a:r>
            <a:r>
              <a:rPr lang="en-US" sz="1800" dirty="0" err="1"/>
              <a:t>komputasi</a:t>
            </a:r>
            <a:r>
              <a:rPr lang="en-US" sz="1800" dirty="0"/>
              <a:t> earn value management </a:t>
            </a:r>
            <a:r>
              <a:rPr lang="en-US" sz="1800" dirty="0" err="1"/>
              <a:t>untuk</a:t>
            </a:r>
            <a:r>
              <a:rPr lang="en-US" sz="1800" dirty="0"/>
              <a:t> </a:t>
            </a:r>
            <a:r>
              <a:rPr lang="en-US" sz="1800" dirty="0" err="1"/>
              <a:t>menghitung</a:t>
            </a:r>
            <a:r>
              <a:rPr lang="en-US" sz="1800" dirty="0"/>
              <a:t> EAC (Estimate at Completion)</a:t>
            </a:r>
          </a:p>
          <a:p>
            <a:pPr lvl="1" indent="-257175">
              <a:tabLst>
                <a:tab pos="428625" algn="l"/>
              </a:tabLst>
            </a:pPr>
            <a:r>
              <a:rPr lang="en-US" sz="1800" dirty="0"/>
              <a:t>Reporting format</a:t>
            </a:r>
          </a:p>
          <a:p>
            <a:pPr lvl="1" indent="-257175">
              <a:tabLst>
                <a:tab pos="428625" algn="l"/>
              </a:tabLst>
            </a:pPr>
            <a:r>
              <a:rPr lang="en-US" sz="1800" dirty="0" err="1"/>
              <a:t>Deskripsi</a:t>
            </a:r>
            <a:r>
              <a:rPr lang="en-US" sz="1800" dirty="0"/>
              <a:t> proses </a:t>
            </a:r>
            <a:r>
              <a:rPr lang="en-US" sz="1800" dirty="0" err="1"/>
              <a:t>dari</a:t>
            </a:r>
            <a:r>
              <a:rPr lang="en-US" sz="1800" dirty="0"/>
              <a:t> cost management </a:t>
            </a:r>
            <a:r>
              <a:rPr lang="en-US" sz="1800" dirty="0" err="1"/>
              <a:t>didokumentasikan</a:t>
            </a:r>
            <a:endParaRPr lang="en-US" sz="1800" dirty="0"/>
          </a:p>
          <a:p>
            <a:pPr marL="822960" lvl="2" indent="0" algn="just">
              <a:buNone/>
            </a:pPr>
            <a:endParaRPr lang="en-US" sz="2200" dirty="0"/>
          </a:p>
          <a:p>
            <a:pPr marL="365760" lvl="1" indent="0" algn="just">
              <a:buNone/>
            </a:pPr>
            <a:endParaRPr lang="en-US" sz="2200" dirty="0"/>
          </a:p>
          <a:p>
            <a:pPr marL="0" indent="0" algn="just">
              <a:buNone/>
            </a:pPr>
            <a:endParaRPr lang="id-ID" sz="2200" dirty="0"/>
          </a:p>
        </p:txBody>
      </p:sp>
    </p:spTree>
    <p:extLst>
      <p:ext uri="{BB962C8B-B14F-4D97-AF65-F5344CB8AC3E}">
        <p14:creationId xmlns:p14="http://schemas.microsoft.com/office/powerpoint/2010/main" val="3229107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Plan Cost Management: </a:t>
            </a:r>
            <a:r>
              <a:rPr lang="en-US" sz="3600" b="1" dirty="0">
                <a:solidFill>
                  <a:srgbClr val="FF0000"/>
                </a:solidFill>
              </a:rPr>
              <a:t>OUTPUT</a:t>
            </a:r>
            <a:endParaRPr lang="id-ID" sz="3600" b="1" dirty="0">
              <a:solidFill>
                <a:srgbClr val="FF0000"/>
              </a:solidFill>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grpSp>
        <p:nvGrpSpPr>
          <p:cNvPr id="20" name="Group 19"/>
          <p:cNvGrpSpPr/>
          <p:nvPr/>
        </p:nvGrpSpPr>
        <p:grpSpPr>
          <a:xfrm>
            <a:off x="192824" y="966842"/>
            <a:ext cx="2476500" cy="604800"/>
            <a:chOff x="5648960" y="217160"/>
            <a:chExt cx="2476500" cy="604800"/>
          </a:xfrm>
          <a:scene3d>
            <a:camera prst="orthographicFront"/>
            <a:lightRig rig="threePt" dir="t">
              <a:rot lat="0" lon="0" rev="7500000"/>
            </a:lightRig>
          </a:scene3d>
        </p:grpSpPr>
        <p:sp>
          <p:nvSpPr>
            <p:cNvPr id="24" name="Rectangle 23"/>
            <p:cNvSpPr/>
            <p:nvPr/>
          </p:nvSpPr>
          <p:spPr>
            <a:xfrm>
              <a:off x="5648960" y="217160"/>
              <a:ext cx="2476500" cy="604800"/>
            </a:xfrm>
            <a:prstGeom prst="rect">
              <a:avLst/>
            </a:prstGeom>
            <a:sp3d prstMaterial="plastic">
              <a:bevelT w="127000" h="25400" prst="relaxedInset"/>
            </a:sp3d>
          </p:spPr>
          <p:style>
            <a:lnRef idx="0">
              <a:schemeClr val="accent4">
                <a:hueOff val="10395692"/>
                <a:satOff val="-47968"/>
                <a:lumOff val="1765"/>
                <a:alphaOff val="0"/>
              </a:schemeClr>
            </a:lnRef>
            <a:fillRef idx="3">
              <a:schemeClr val="accent4">
                <a:hueOff val="10395692"/>
                <a:satOff val="-47968"/>
                <a:lumOff val="1765"/>
                <a:alphaOff val="0"/>
              </a:schemeClr>
            </a:fillRef>
            <a:effectRef idx="2">
              <a:schemeClr val="accent4">
                <a:hueOff val="10395692"/>
                <a:satOff val="-47968"/>
                <a:lumOff val="1765"/>
                <a:alphaOff val="0"/>
              </a:schemeClr>
            </a:effectRef>
            <a:fontRef idx="minor">
              <a:schemeClr val="lt1"/>
            </a:fontRef>
          </p:style>
        </p:sp>
        <p:sp>
          <p:nvSpPr>
            <p:cNvPr id="25" name="Rectangle 24"/>
            <p:cNvSpPr/>
            <p:nvPr/>
          </p:nvSpPr>
          <p:spPr>
            <a:xfrm>
              <a:off x="5648960" y="217160"/>
              <a:ext cx="2476500" cy="60480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49352" tIns="85344" rIns="149352" bIns="85344" numCol="1" spcCol="1270" anchor="ctr" anchorCtr="0">
              <a:noAutofit/>
            </a:bodyPr>
            <a:lstStyle/>
            <a:p>
              <a:pPr lvl="0" algn="ctr" defTabSz="933450">
                <a:lnSpc>
                  <a:spcPct val="90000"/>
                </a:lnSpc>
                <a:spcBef>
                  <a:spcPct val="0"/>
                </a:spcBef>
                <a:spcAft>
                  <a:spcPct val="35000"/>
                </a:spcAft>
              </a:pPr>
              <a:r>
                <a:rPr lang="en-US" sz="2100" kern="1200"/>
                <a:t>Outputs</a:t>
              </a:r>
              <a:endParaRPr lang="en-US" sz="2100" kern="1200" dirty="0"/>
            </a:p>
          </p:txBody>
        </p:sp>
      </p:grpSp>
      <p:grpSp>
        <p:nvGrpSpPr>
          <p:cNvPr id="21" name="Group 20"/>
          <p:cNvGrpSpPr/>
          <p:nvPr/>
        </p:nvGrpSpPr>
        <p:grpSpPr>
          <a:xfrm>
            <a:off x="192824" y="1571642"/>
            <a:ext cx="2476500" cy="2824605"/>
            <a:chOff x="5648960" y="821960"/>
            <a:chExt cx="2476500" cy="2824605"/>
          </a:xfrm>
          <a:scene3d>
            <a:camera prst="orthographicFront"/>
            <a:lightRig rig="threePt" dir="t">
              <a:rot lat="0" lon="0" rev="7500000"/>
            </a:lightRig>
          </a:scene3d>
        </p:grpSpPr>
        <p:sp>
          <p:nvSpPr>
            <p:cNvPr id="22" name="Rectangle 21"/>
            <p:cNvSpPr/>
            <p:nvPr/>
          </p:nvSpPr>
          <p:spPr>
            <a:xfrm>
              <a:off x="5648960" y="821960"/>
              <a:ext cx="2476500" cy="2824605"/>
            </a:xfrm>
            <a:prstGeom prst="rect">
              <a:avLst/>
            </a:prstGeom>
            <a:sp3d extrusionH="190500" prstMaterial="dkEdge">
              <a:bevelT w="120650" h="38100" prst="relaxedInset"/>
              <a:bevelB w="120650" h="57150" prst="relaxedInset"/>
              <a:contourClr>
                <a:schemeClr val="bg1"/>
              </a:contourClr>
            </a:sp3d>
          </p:spPr>
          <p:style>
            <a:lnRef idx="1">
              <a:schemeClr val="accent4">
                <a:tint val="40000"/>
                <a:alpha val="90000"/>
                <a:hueOff val="11513918"/>
                <a:satOff val="-61261"/>
                <a:lumOff val="-3490"/>
                <a:alphaOff val="0"/>
              </a:schemeClr>
            </a:lnRef>
            <a:fillRef idx="1">
              <a:schemeClr val="accent4">
                <a:tint val="40000"/>
                <a:alpha val="90000"/>
                <a:hueOff val="11513918"/>
                <a:satOff val="-61261"/>
                <a:lumOff val="-3490"/>
                <a:alphaOff val="0"/>
              </a:schemeClr>
            </a:fillRef>
            <a:effectRef idx="2">
              <a:schemeClr val="accent4">
                <a:tint val="40000"/>
                <a:alpha val="90000"/>
                <a:hueOff val="11513918"/>
                <a:satOff val="-61261"/>
                <a:lumOff val="-3490"/>
                <a:alphaOff val="0"/>
              </a:schemeClr>
            </a:effectRef>
            <a:fontRef idx="minor">
              <a:schemeClr val="dk1">
                <a:hueOff val="0"/>
                <a:satOff val="0"/>
                <a:lumOff val="0"/>
                <a:alphaOff val="0"/>
              </a:schemeClr>
            </a:fontRef>
          </p:style>
        </p:sp>
        <p:sp>
          <p:nvSpPr>
            <p:cNvPr id="23" name="Rectangle 22"/>
            <p:cNvSpPr/>
            <p:nvPr/>
          </p:nvSpPr>
          <p:spPr>
            <a:xfrm>
              <a:off x="5648960" y="821960"/>
              <a:ext cx="2476500" cy="282460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2014" tIns="112014" rIns="149352" bIns="168021" numCol="1" spcCol="1270" anchor="t" anchorCtr="0">
              <a:noAutofit/>
            </a:bodyPr>
            <a:lstStyle/>
            <a:p>
              <a:pPr lvl="0"/>
              <a:r>
                <a:rPr lang="en-US" spc="-4" dirty="0">
                  <a:solidFill>
                    <a:schemeClr val="tx1"/>
                  </a:solidFill>
                  <a:cs typeface="Comic Sans MS"/>
                </a:rPr>
                <a:t>Cost </a:t>
              </a:r>
              <a:r>
                <a:rPr lang="en-US" dirty="0">
                  <a:solidFill>
                    <a:schemeClr val="tx1"/>
                  </a:solidFill>
                  <a:cs typeface="Comic Sans MS"/>
                </a:rPr>
                <a:t>Management</a:t>
              </a:r>
              <a:r>
                <a:rPr lang="en-US" spc="-83" dirty="0">
                  <a:solidFill>
                    <a:schemeClr val="tx1"/>
                  </a:solidFill>
                  <a:cs typeface="Comic Sans MS"/>
                </a:rPr>
                <a:t> </a:t>
              </a:r>
              <a:r>
                <a:rPr lang="en-US" dirty="0">
                  <a:solidFill>
                    <a:schemeClr val="tx1"/>
                  </a:solidFill>
                  <a:cs typeface="Comic Sans MS"/>
                </a:rPr>
                <a:t>Plan</a:t>
              </a:r>
              <a:endParaRPr lang="en-US" dirty="0">
                <a:solidFill>
                  <a:schemeClr val="tx1"/>
                </a:solidFill>
              </a:endParaRPr>
            </a:p>
          </p:txBody>
        </p:sp>
      </p:grpSp>
      <p:sp>
        <p:nvSpPr>
          <p:cNvPr id="26" name="Content Placeholder 2"/>
          <p:cNvSpPr>
            <a:spLocks noGrp="1"/>
          </p:cNvSpPr>
          <p:nvPr>
            <p:ph idx="1"/>
          </p:nvPr>
        </p:nvSpPr>
        <p:spPr>
          <a:xfrm>
            <a:off x="2830786" y="966841"/>
            <a:ext cx="8947231" cy="5679619"/>
          </a:xfrm>
        </p:spPr>
        <p:txBody>
          <a:bodyPr>
            <a:noAutofit/>
          </a:bodyPr>
          <a:lstStyle/>
          <a:p>
            <a:pPr algn="just"/>
            <a:r>
              <a:rPr lang="en-US" sz="2200" b="1" dirty="0"/>
              <a:t>Cost </a:t>
            </a:r>
            <a:r>
              <a:rPr lang="id-ID" sz="2200" b="1" dirty="0"/>
              <a:t>management plan</a:t>
            </a:r>
            <a:r>
              <a:rPr lang="en-US" sz="2200" b="1" dirty="0"/>
              <a:t> (</a:t>
            </a:r>
            <a:r>
              <a:rPr lang="en-US" sz="2200" b="1" dirty="0" err="1"/>
              <a:t>lanjutan</a:t>
            </a:r>
            <a:r>
              <a:rPr lang="en-US" sz="2200" b="1" dirty="0"/>
              <a:t>)</a:t>
            </a:r>
          </a:p>
          <a:p>
            <a:pPr marL="428625" lvl="1" indent="0">
              <a:buNone/>
              <a:tabLst>
                <a:tab pos="428625" algn="l"/>
              </a:tabLst>
            </a:pPr>
            <a:r>
              <a:rPr lang="en-US" sz="1800" dirty="0" err="1"/>
              <a:t>Menggambarkan</a:t>
            </a:r>
            <a:r>
              <a:rPr lang="en-US" sz="1800" dirty="0"/>
              <a:t> </a:t>
            </a:r>
            <a:r>
              <a:rPr lang="en-US" sz="1800" dirty="0" err="1"/>
              <a:t>dan</a:t>
            </a:r>
            <a:r>
              <a:rPr lang="en-US" sz="1800" dirty="0"/>
              <a:t> </a:t>
            </a:r>
            <a:r>
              <a:rPr lang="en-US" sz="1800" dirty="0" err="1"/>
              <a:t>mendeskripsikan</a:t>
            </a:r>
            <a:r>
              <a:rPr lang="en-US" sz="1800" dirty="0"/>
              <a:t> </a:t>
            </a:r>
            <a:r>
              <a:rPr lang="en-US" sz="1800" dirty="0" err="1"/>
              <a:t>bagaimana</a:t>
            </a:r>
            <a:r>
              <a:rPr lang="en-US" sz="1800" dirty="0"/>
              <a:t> project cost </a:t>
            </a:r>
            <a:r>
              <a:rPr lang="en-US" sz="1800" dirty="0" err="1"/>
              <a:t>akan</a:t>
            </a:r>
            <a:r>
              <a:rPr lang="en-US" sz="1800" dirty="0"/>
              <a:t> </a:t>
            </a:r>
            <a:r>
              <a:rPr lang="en-US" sz="1800" dirty="0" err="1"/>
              <a:t>direncanakan</a:t>
            </a:r>
            <a:r>
              <a:rPr lang="en-US" sz="1800" dirty="0"/>
              <a:t> </a:t>
            </a:r>
            <a:r>
              <a:rPr lang="en-US" sz="1800" dirty="0" err="1"/>
              <a:t>dan</a:t>
            </a:r>
            <a:r>
              <a:rPr lang="en-US" sz="1800" dirty="0"/>
              <a:t> </a:t>
            </a:r>
            <a:r>
              <a:rPr lang="en-US" sz="1800" dirty="0" err="1"/>
              <a:t>dikendalikan</a:t>
            </a:r>
            <a:r>
              <a:rPr lang="en-US" sz="1800" dirty="0"/>
              <a:t>, juga </a:t>
            </a:r>
            <a:r>
              <a:rPr lang="en-US" sz="1800" dirty="0" err="1"/>
              <a:t>menjelaskan</a:t>
            </a:r>
            <a:r>
              <a:rPr lang="en-US" sz="1800" dirty="0"/>
              <a:t> </a:t>
            </a:r>
            <a:r>
              <a:rPr lang="en-US" sz="1800" dirty="0" err="1"/>
              <a:t>bagaimana</a:t>
            </a:r>
            <a:r>
              <a:rPr lang="en-US" sz="1800" dirty="0"/>
              <a:t> </a:t>
            </a:r>
            <a:r>
              <a:rPr lang="en-US" sz="1800" dirty="0" err="1"/>
              <a:t>suatu</a:t>
            </a:r>
            <a:r>
              <a:rPr lang="en-US" sz="1800" dirty="0"/>
              <a:t> project di </a:t>
            </a:r>
            <a:r>
              <a:rPr lang="en-US" sz="1800" dirty="0" err="1"/>
              <a:t>kelola</a:t>
            </a:r>
            <a:r>
              <a:rPr lang="en-US" sz="1800" dirty="0"/>
              <a:t> </a:t>
            </a:r>
            <a:r>
              <a:rPr lang="en-US" sz="1800" dirty="0" err="1"/>
              <a:t>beserta</a:t>
            </a:r>
            <a:r>
              <a:rPr lang="en-US" sz="1800" dirty="0"/>
              <a:t> tools </a:t>
            </a:r>
            <a:r>
              <a:rPr lang="en-US" sz="1800" dirty="0" err="1"/>
              <a:t>dan</a:t>
            </a:r>
            <a:r>
              <a:rPr lang="en-US" sz="1800" dirty="0"/>
              <a:t> technic yang </a:t>
            </a:r>
            <a:r>
              <a:rPr lang="en-US" sz="1800" dirty="0" err="1"/>
              <a:t>gunakan</a:t>
            </a:r>
            <a:r>
              <a:rPr lang="en-US" sz="1800" dirty="0"/>
              <a:t>.</a:t>
            </a:r>
          </a:p>
          <a:p>
            <a:pPr marL="428625" lvl="1" indent="0">
              <a:buNone/>
              <a:tabLst>
                <a:tab pos="428625" algn="l"/>
              </a:tabLst>
            </a:pPr>
            <a:r>
              <a:rPr lang="en-US" sz="1800" dirty="0"/>
              <a:t>Cost management plan </a:t>
            </a:r>
            <a:r>
              <a:rPr lang="en-US" sz="1800" dirty="0" err="1"/>
              <a:t>dapat</a:t>
            </a:r>
            <a:r>
              <a:rPr lang="en-US" sz="1800" dirty="0"/>
              <a:t> </a:t>
            </a:r>
            <a:r>
              <a:rPr lang="en-US" sz="1800" dirty="0" err="1"/>
              <a:t>menjelaskan</a:t>
            </a:r>
            <a:r>
              <a:rPr lang="en-US" sz="1800" dirty="0"/>
              <a:t> </a:t>
            </a:r>
            <a:r>
              <a:rPr lang="en-US" sz="1800" dirty="0" err="1"/>
              <a:t>dan</a:t>
            </a:r>
            <a:r>
              <a:rPr lang="en-US" sz="1800" dirty="0"/>
              <a:t> </a:t>
            </a:r>
            <a:r>
              <a:rPr lang="en-US" sz="1800" dirty="0" err="1"/>
              <a:t>menetapkan</a:t>
            </a:r>
            <a:r>
              <a:rPr lang="en-US" sz="1800" dirty="0"/>
              <a:t> :</a:t>
            </a:r>
          </a:p>
          <a:p>
            <a:pPr lvl="1" indent="-257175">
              <a:tabLst>
                <a:tab pos="428625" algn="l"/>
              </a:tabLst>
            </a:pPr>
            <a:r>
              <a:rPr lang="en-US" sz="1800" dirty="0" err="1"/>
              <a:t>Keputusan</a:t>
            </a:r>
            <a:r>
              <a:rPr lang="en-US" sz="1800" dirty="0"/>
              <a:t> </a:t>
            </a:r>
            <a:r>
              <a:rPr lang="en-US" sz="1800" dirty="0" err="1"/>
              <a:t>pendanaan</a:t>
            </a:r>
            <a:endParaRPr lang="en-US" sz="1800" dirty="0"/>
          </a:p>
          <a:p>
            <a:pPr lvl="1" indent="-257175">
              <a:tabLst>
                <a:tab pos="428625" algn="l"/>
              </a:tabLst>
            </a:pPr>
            <a:r>
              <a:rPr lang="en-US" sz="1800" dirty="0" err="1"/>
              <a:t>Metode</a:t>
            </a:r>
            <a:r>
              <a:rPr lang="en-US" sz="1800" dirty="0"/>
              <a:t> </a:t>
            </a:r>
            <a:r>
              <a:rPr lang="en-US" sz="1800" dirty="0" err="1"/>
              <a:t>untuk</a:t>
            </a:r>
            <a:r>
              <a:rPr lang="en-US" sz="1800" dirty="0"/>
              <a:t> </a:t>
            </a:r>
            <a:r>
              <a:rPr lang="en-US" sz="1800" dirty="0" err="1"/>
              <a:t>mendokumentasikan</a:t>
            </a:r>
            <a:r>
              <a:rPr lang="en-US" sz="1800" dirty="0"/>
              <a:t> </a:t>
            </a:r>
            <a:r>
              <a:rPr lang="en-US" sz="1800" dirty="0" err="1"/>
              <a:t>biaya</a:t>
            </a:r>
            <a:endParaRPr lang="en-US" sz="1800" dirty="0"/>
          </a:p>
          <a:p>
            <a:pPr lvl="1" indent="-257175">
              <a:tabLst>
                <a:tab pos="428625" algn="l"/>
              </a:tabLst>
            </a:pPr>
            <a:r>
              <a:rPr lang="en-US" sz="1800" dirty="0" err="1"/>
              <a:t>Pedoman</a:t>
            </a:r>
            <a:r>
              <a:rPr lang="en-US" sz="1800" dirty="0"/>
              <a:t> </a:t>
            </a:r>
            <a:r>
              <a:rPr lang="en-US" sz="1800" dirty="0" err="1"/>
              <a:t>untuk</a:t>
            </a:r>
            <a:r>
              <a:rPr lang="en-US" sz="1800" dirty="0"/>
              <a:t> </a:t>
            </a:r>
            <a:r>
              <a:rPr lang="en-US" sz="1800" dirty="0" err="1"/>
              <a:t>menangani</a:t>
            </a:r>
            <a:r>
              <a:rPr lang="en-US" sz="1800" dirty="0"/>
              <a:t> </a:t>
            </a:r>
            <a:r>
              <a:rPr lang="en-US" sz="1800" dirty="0" err="1"/>
              <a:t>fluktuasi</a:t>
            </a:r>
            <a:r>
              <a:rPr lang="en-US" sz="1800" dirty="0"/>
              <a:t> </a:t>
            </a:r>
            <a:r>
              <a:rPr lang="en-US" sz="1800" dirty="0" err="1"/>
              <a:t>potensial</a:t>
            </a:r>
            <a:r>
              <a:rPr lang="en-US" sz="1800" dirty="0"/>
              <a:t> </a:t>
            </a:r>
            <a:r>
              <a:rPr lang="en-US" sz="1800" dirty="0" err="1"/>
              <a:t>dalam</a:t>
            </a:r>
            <a:r>
              <a:rPr lang="en-US" sz="1800" dirty="0"/>
              <a:t> </a:t>
            </a:r>
            <a:r>
              <a:rPr lang="en-US" sz="1800" dirty="0" err="1"/>
              <a:t>sumber</a:t>
            </a:r>
            <a:r>
              <a:rPr lang="en-US" sz="1800" dirty="0"/>
              <a:t> </a:t>
            </a:r>
            <a:r>
              <a:rPr lang="en-US" sz="1800" dirty="0" err="1"/>
              <a:t>biaya</a:t>
            </a:r>
            <a:r>
              <a:rPr lang="en-US" sz="1800" dirty="0"/>
              <a:t> </a:t>
            </a:r>
            <a:r>
              <a:rPr lang="en-US" sz="1800" dirty="0" err="1"/>
              <a:t>dan</a:t>
            </a:r>
            <a:r>
              <a:rPr lang="en-US" sz="1800" dirty="0"/>
              <a:t> </a:t>
            </a:r>
            <a:r>
              <a:rPr lang="en-US" sz="1800" dirty="0" err="1"/>
              <a:t>nilai</a:t>
            </a:r>
            <a:r>
              <a:rPr lang="en-US" sz="1800" dirty="0"/>
              <a:t> </a:t>
            </a:r>
            <a:r>
              <a:rPr lang="en-US" sz="1800" dirty="0" err="1"/>
              <a:t>tukar</a:t>
            </a:r>
            <a:endParaRPr lang="en-US" sz="1800" dirty="0"/>
          </a:p>
          <a:p>
            <a:pPr lvl="1" indent="-257175">
              <a:tabLst>
                <a:tab pos="428625" algn="l"/>
              </a:tabLst>
            </a:pPr>
            <a:r>
              <a:rPr lang="en-US" sz="1800" dirty="0" err="1"/>
              <a:t>Peran</a:t>
            </a:r>
            <a:r>
              <a:rPr lang="en-US" sz="1800" dirty="0"/>
              <a:t> </a:t>
            </a:r>
            <a:r>
              <a:rPr lang="en-US" sz="1800" dirty="0" err="1"/>
              <a:t>dan</a:t>
            </a:r>
            <a:r>
              <a:rPr lang="en-US" sz="1800" dirty="0"/>
              <a:t> </a:t>
            </a:r>
            <a:r>
              <a:rPr lang="en-US" sz="1800" dirty="0" err="1"/>
              <a:t>tanggung</a:t>
            </a:r>
            <a:r>
              <a:rPr lang="en-US" sz="1800" dirty="0"/>
              <a:t> </a:t>
            </a:r>
            <a:r>
              <a:rPr lang="en-US" sz="1800" dirty="0" err="1"/>
              <a:t>jawab</a:t>
            </a:r>
            <a:r>
              <a:rPr lang="en-US" sz="1800" dirty="0"/>
              <a:t> </a:t>
            </a:r>
            <a:r>
              <a:rPr lang="en-US" sz="1800" dirty="0" err="1"/>
              <a:t>untuk</a:t>
            </a:r>
            <a:r>
              <a:rPr lang="en-US" sz="1800" dirty="0"/>
              <a:t> </a:t>
            </a:r>
            <a:r>
              <a:rPr lang="en-US" sz="1800" dirty="0" err="1"/>
              <a:t>berbagai</a:t>
            </a:r>
            <a:r>
              <a:rPr lang="en-US" sz="1800" dirty="0"/>
              <a:t> </a:t>
            </a:r>
            <a:r>
              <a:rPr lang="en-US" sz="1800" dirty="0" err="1"/>
              <a:t>kegiatan</a:t>
            </a:r>
            <a:r>
              <a:rPr lang="en-US" sz="1800" dirty="0"/>
              <a:t> </a:t>
            </a:r>
            <a:r>
              <a:rPr lang="en-US" sz="1800" dirty="0" err="1"/>
              <a:t>biaya</a:t>
            </a:r>
            <a:endParaRPr lang="en-US" sz="2200" dirty="0"/>
          </a:p>
          <a:p>
            <a:pPr marL="365760" lvl="1" indent="0" algn="just">
              <a:buNone/>
            </a:pPr>
            <a:endParaRPr lang="en-US" sz="2200" dirty="0"/>
          </a:p>
          <a:p>
            <a:pPr marL="0" indent="0" algn="just">
              <a:buNone/>
            </a:pPr>
            <a:endParaRPr lang="id-ID" sz="2200" dirty="0"/>
          </a:p>
        </p:txBody>
      </p:sp>
    </p:spTree>
    <p:extLst>
      <p:ext uri="{BB962C8B-B14F-4D97-AF65-F5344CB8AC3E}">
        <p14:creationId xmlns:p14="http://schemas.microsoft.com/office/powerpoint/2010/main" val="3968142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62" b="1" i="0" u="none" strike="noStrike" kern="1200" cap="none" spc="0" normalizeH="0" baseline="0" noProof="0" dirty="0">
                <a:ln>
                  <a:noFill/>
                </a:ln>
                <a:solidFill>
                  <a:prstClr val="white"/>
                </a:solidFill>
                <a:effectLst/>
                <a:uLnTx/>
                <a:uFillTx/>
                <a:latin typeface="Calibri Light" panose="020F0302020204030204"/>
                <a:ea typeface="ＭＳ Ｐゴシック" charset="0"/>
                <a:cs typeface="Century Gothic" charset="0"/>
              </a:rPr>
              <a:t> </a:t>
            </a:r>
            <a:r>
              <a:rPr kumimoji="0" lang="en-US" sz="3600" b="1" i="0" u="none" strike="noStrike" kern="1200" cap="none" spc="0" normalizeH="0" baseline="0" noProof="0" dirty="0">
                <a:ln>
                  <a:noFill/>
                </a:ln>
                <a:solidFill>
                  <a:prstClr val="black"/>
                </a:solidFill>
                <a:effectLst/>
                <a:uLnTx/>
                <a:uFillTx/>
                <a:latin typeface="Calibri Light" panose="020F0302020204030204"/>
                <a:ea typeface="ＭＳ Ｐゴシック" charset="0"/>
              </a:rPr>
              <a:t>Plan Cost Management : </a:t>
            </a:r>
            <a:r>
              <a:rPr kumimoji="0" lang="en-US" sz="3600" b="1" i="0" u="none" strike="noStrike" kern="1200" cap="none" spc="0" normalizeH="0" baseline="0" noProof="0" dirty="0">
                <a:ln>
                  <a:noFill/>
                </a:ln>
                <a:solidFill>
                  <a:srgbClr val="FF0000"/>
                </a:solidFill>
                <a:effectLst/>
                <a:uLnTx/>
                <a:uFillTx/>
                <a:latin typeface="Calibri Light" panose="020F0302020204030204"/>
                <a:ea typeface="ＭＳ Ｐゴシック" charset="0"/>
              </a:rPr>
              <a:t>OUTPUT</a:t>
            </a:r>
            <a:endParaRPr kumimoji="0" lang="id-ID" sz="3600" b="1" i="0" u="none" strike="noStrike" kern="1200" cap="none" spc="0" normalizeH="0" baseline="0" noProof="0" dirty="0">
              <a:ln>
                <a:noFill/>
              </a:ln>
              <a:solidFill>
                <a:srgbClr val="FF0000"/>
              </a:solidFill>
              <a:effectLst/>
              <a:uLnTx/>
              <a:uFillTx/>
              <a:latin typeface="Calibri Light" panose="020F0302020204030204"/>
              <a:ea typeface="ＭＳ Ｐゴシック" charset="0"/>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pic>
        <p:nvPicPr>
          <p:cNvPr id="3" name="Picture 2"/>
          <p:cNvPicPr>
            <a:picLocks noChangeAspect="1"/>
          </p:cNvPicPr>
          <p:nvPr/>
        </p:nvPicPr>
        <p:blipFill>
          <a:blip r:embed="rId3"/>
          <a:stretch>
            <a:fillRect/>
          </a:stretch>
        </p:blipFill>
        <p:spPr>
          <a:xfrm>
            <a:off x="2524836" y="914400"/>
            <a:ext cx="6309601" cy="5793860"/>
          </a:xfrm>
          <a:prstGeom prst="rect">
            <a:avLst/>
          </a:prstGeom>
        </p:spPr>
      </p:pic>
    </p:spTree>
    <p:extLst>
      <p:ext uri="{BB962C8B-B14F-4D97-AF65-F5344CB8AC3E}">
        <p14:creationId xmlns:p14="http://schemas.microsoft.com/office/powerpoint/2010/main" val="22787026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577673"/>
          </a:xfrm>
          <a:prstGeom prst="rect">
            <a:avLst/>
          </a:prstGeom>
          <a:solidFill>
            <a:schemeClr val="accent1"/>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200" b="1" dirty="0">
                <a:cs typeface="Century Gothic" charset="0"/>
              </a:rPr>
              <a:t>ESTIMATE COST</a:t>
            </a:r>
            <a:endParaRPr lang="id-ID" sz="3200" b="1" dirty="0">
              <a:cs typeface="Century Gothic" charset="0"/>
            </a:endParaRPr>
          </a:p>
        </p:txBody>
      </p:sp>
      <p:sp>
        <p:nvSpPr>
          <p:cNvPr id="21" name="Rounded Rectangle 20"/>
          <p:cNvSpPr/>
          <p:nvPr/>
        </p:nvSpPr>
        <p:spPr>
          <a:xfrm>
            <a:off x="319649" y="2240548"/>
            <a:ext cx="1778127" cy="1602720"/>
          </a:xfrm>
          <a:prstGeom prst="roundRect">
            <a:avLst>
              <a:gd name="adj" fmla="val 10000"/>
            </a:avLst>
          </a:prstGeom>
          <a:blipFill>
            <a:blip r:embed="rId2" cstate="print">
              <a:extLst>
                <a:ext uri="{28A0092B-C50C-407E-A947-70E740481C1C}">
                  <a14:useLocalDpi xmlns:a14="http://schemas.microsoft.com/office/drawing/2010/main" val="0"/>
                </a:ext>
              </a:extLst>
            </a:blip>
            <a:srcRect/>
            <a:stretch>
              <a:fillRect l="-26000" r="-26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22" name="Freeform 21"/>
          <p:cNvSpPr/>
          <p:nvPr/>
        </p:nvSpPr>
        <p:spPr>
          <a:xfrm>
            <a:off x="658736" y="3249031"/>
            <a:ext cx="1468237" cy="771374"/>
          </a:xfrm>
          <a:custGeom>
            <a:avLst/>
            <a:gdLst>
              <a:gd name="connsiteX0" fmla="*/ 0 w 1468237"/>
              <a:gd name="connsiteY0" fmla="*/ 88313 h 883125"/>
              <a:gd name="connsiteX1" fmla="*/ 88313 w 1468237"/>
              <a:gd name="connsiteY1" fmla="*/ 0 h 883125"/>
              <a:gd name="connsiteX2" fmla="*/ 1379925 w 1468237"/>
              <a:gd name="connsiteY2" fmla="*/ 0 h 883125"/>
              <a:gd name="connsiteX3" fmla="*/ 1468238 w 1468237"/>
              <a:gd name="connsiteY3" fmla="*/ 88313 h 883125"/>
              <a:gd name="connsiteX4" fmla="*/ 1468237 w 1468237"/>
              <a:gd name="connsiteY4" fmla="*/ 794813 h 883125"/>
              <a:gd name="connsiteX5" fmla="*/ 1379924 w 1468237"/>
              <a:gd name="connsiteY5" fmla="*/ 883126 h 883125"/>
              <a:gd name="connsiteX6" fmla="*/ 88313 w 1468237"/>
              <a:gd name="connsiteY6" fmla="*/ 883125 h 883125"/>
              <a:gd name="connsiteX7" fmla="*/ 0 w 1468237"/>
              <a:gd name="connsiteY7" fmla="*/ 794812 h 883125"/>
              <a:gd name="connsiteX8" fmla="*/ 0 w 1468237"/>
              <a:gd name="connsiteY8" fmla="*/ 88313 h 88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8237" h="883125">
                <a:moveTo>
                  <a:pt x="0" y="88313"/>
                </a:moveTo>
                <a:cubicBezTo>
                  <a:pt x="0" y="39539"/>
                  <a:pt x="39539" y="0"/>
                  <a:pt x="88313" y="0"/>
                </a:cubicBezTo>
                <a:lnTo>
                  <a:pt x="1379925" y="0"/>
                </a:lnTo>
                <a:cubicBezTo>
                  <a:pt x="1428699" y="0"/>
                  <a:pt x="1468238" y="39539"/>
                  <a:pt x="1468238" y="88313"/>
                </a:cubicBezTo>
                <a:cubicBezTo>
                  <a:pt x="1468238" y="323813"/>
                  <a:pt x="1468237" y="559313"/>
                  <a:pt x="1468237" y="794813"/>
                </a:cubicBezTo>
                <a:cubicBezTo>
                  <a:pt x="1468237" y="843587"/>
                  <a:pt x="1428698" y="883126"/>
                  <a:pt x="1379924" y="883126"/>
                </a:cubicBezTo>
                <a:lnTo>
                  <a:pt x="88313" y="883125"/>
                </a:lnTo>
                <a:cubicBezTo>
                  <a:pt x="39539" y="883125"/>
                  <a:pt x="0" y="843586"/>
                  <a:pt x="0" y="794812"/>
                </a:cubicBezTo>
                <a:lnTo>
                  <a:pt x="0" y="88313"/>
                </a:lnTo>
                <a:close/>
              </a:path>
            </a:pathLst>
          </a:custGeom>
          <a:solidFill>
            <a:srgbClr val="FF0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2066" tIns="102066" rIns="102066" bIns="102066" numCol="1" spcCol="1270" anchor="ctr" anchorCtr="0">
            <a:noAutofit/>
          </a:bodyPr>
          <a:lstStyle/>
          <a:p>
            <a:pPr lvl="0" algn="ctr" defTabSz="889000">
              <a:lnSpc>
                <a:spcPct val="90000"/>
              </a:lnSpc>
              <a:spcBef>
                <a:spcPct val="0"/>
              </a:spcBef>
              <a:spcAft>
                <a:spcPct val="35000"/>
              </a:spcAft>
            </a:pPr>
            <a:r>
              <a:rPr lang="en-US" sz="2000" kern="1200" dirty="0"/>
              <a:t>Initiating</a:t>
            </a:r>
          </a:p>
        </p:txBody>
      </p:sp>
      <p:sp>
        <p:nvSpPr>
          <p:cNvPr id="23" name="Freeform 22"/>
          <p:cNvSpPr/>
          <p:nvPr/>
        </p:nvSpPr>
        <p:spPr>
          <a:xfrm rot="21596787">
            <a:off x="2261431" y="2922279"/>
            <a:ext cx="163654" cy="237406"/>
          </a:xfrm>
          <a:custGeom>
            <a:avLst/>
            <a:gdLst>
              <a:gd name="connsiteX0" fmla="*/ 0 w 163654"/>
              <a:gd name="connsiteY0" fmla="*/ 54360 h 271800"/>
              <a:gd name="connsiteX1" fmla="*/ 81827 w 163654"/>
              <a:gd name="connsiteY1" fmla="*/ 54360 h 271800"/>
              <a:gd name="connsiteX2" fmla="*/ 81827 w 163654"/>
              <a:gd name="connsiteY2" fmla="*/ 0 h 271800"/>
              <a:gd name="connsiteX3" fmla="*/ 163654 w 163654"/>
              <a:gd name="connsiteY3" fmla="*/ 135900 h 271800"/>
              <a:gd name="connsiteX4" fmla="*/ 81827 w 163654"/>
              <a:gd name="connsiteY4" fmla="*/ 271800 h 271800"/>
              <a:gd name="connsiteX5" fmla="*/ 81827 w 163654"/>
              <a:gd name="connsiteY5" fmla="*/ 217440 h 271800"/>
              <a:gd name="connsiteX6" fmla="*/ 0 w 163654"/>
              <a:gd name="connsiteY6" fmla="*/ 217440 h 271800"/>
              <a:gd name="connsiteX7" fmla="*/ 0 w 163654"/>
              <a:gd name="connsiteY7" fmla="*/ 54360 h 2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654" h="271800">
                <a:moveTo>
                  <a:pt x="0" y="54360"/>
                </a:moveTo>
                <a:lnTo>
                  <a:pt x="81827" y="54360"/>
                </a:lnTo>
                <a:lnTo>
                  <a:pt x="81827" y="0"/>
                </a:lnTo>
                <a:lnTo>
                  <a:pt x="163654" y="135900"/>
                </a:lnTo>
                <a:lnTo>
                  <a:pt x="81827" y="271800"/>
                </a:lnTo>
                <a:lnTo>
                  <a:pt x="81827" y="217440"/>
                </a:lnTo>
                <a:lnTo>
                  <a:pt x="0" y="217440"/>
                </a:lnTo>
                <a:lnTo>
                  <a:pt x="0" y="54360"/>
                </a:lnTo>
                <a:close/>
              </a:path>
            </a:pathLst>
          </a:custGeom>
          <a:solidFill>
            <a:schemeClr val="tx2"/>
          </a:solidFill>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1" tIns="54360" rIns="49096" bIns="54359" numCol="1" spcCol="1270" anchor="ctr" anchorCtr="0">
            <a:noAutofit/>
          </a:bodyPr>
          <a:lstStyle/>
          <a:p>
            <a:pPr lvl="0" algn="ctr" defTabSz="488950">
              <a:lnSpc>
                <a:spcPct val="90000"/>
              </a:lnSpc>
              <a:spcBef>
                <a:spcPct val="0"/>
              </a:spcBef>
              <a:spcAft>
                <a:spcPct val="35000"/>
              </a:spcAft>
            </a:pPr>
            <a:endParaRPr lang="en-US" sz="1100" kern="1200"/>
          </a:p>
        </p:txBody>
      </p:sp>
      <p:sp>
        <p:nvSpPr>
          <p:cNvPr id="24" name="Rounded Rectangle 23"/>
          <p:cNvSpPr/>
          <p:nvPr/>
        </p:nvSpPr>
        <p:spPr>
          <a:xfrm>
            <a:off x="2565361" y="2271893"/>
            <a:ext cx="1825670" cy="1536326"/>
          </a:xfrm>
          <a:prstGeom prst="roundRect">
            <a:avLst>
              <a:gd name="adj" fmla="val 10000"/>
            </a:avLst>
          </a:prstGeom>
          <a:blipFill>
            <a:blip r:embed="rId3">
              <a:extLst>
                <a:ext uri="{28A0092B-C50C-407E-A947-70E740481C1C}">
                  <a14:useLocalDpi xmlns:a14="http://schemas.microsoft.com/office/drawing/2010/main" val="0"/>
                </a:ext>
              </a:extLst>
            </a:blip>
            <a:srcRect/>
            <a:stretch>
              <a:fillRect l="-4000" r="-4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25" name="Freeform 24"/>
          <p:cNvSpPr/>
          <p:nvPr/>
        </p:nvSpPr>
        <p:spPr>
          <a:xfrm>
            <a:off x="2738501" y="3285266"/>
            <a:ext cx="1827401" cy="712389"/>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rgbClr val="FF0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sz="2000" kern="1200" dirty="0"/>
              <a:t>Planning</a:t>
            </a:r>
          </a:p>
        </p:txBody>
      </p:sp>
      <p:sp>
        <p:nvSpPr>
          <p:cNvPr id="26" name="Freeform 25"/>
          <p:cNvSpPr/>
          <p:nvPr/>
        </p:nvSpPr>
        <p:spPr>
          <a:xfrm rot="28475">
            <a:off x="4609215" y="2930325"/>
            <a:ext cx="218195" cy="237406"/>
          </a:xfrm>
          <a:custGeom>
            <a:avLst/>
            <a:gdLst>
              <a:gd name="connsiteX0" fmla="*/ 0 w 218195"/>
              <a:gd name="connsiteY0" fmla="*/ 54360 h 271800"/>
              <a:gd name="connsiteX1" fmla="*/ 109098 w 218195"/>
              <a:gd name="connsiteY1" fmla="*/ 54360 h 271800"/>
              <a:gd name="connsiteX2" fmla="*/ 109098 w 218195"/>
              <a:gd name="connsiteY2" fmla="*/ 0 h 271800"/>
              <a:gd name="connsiteX3" fmla="*/ 218195 w 218195"/>
              <a:gd name="connsiteY3" fmla="*/ 135900 h 271800"/>
              <a:gd name="connsiteX4" fmla="*/ 109098 w 218195"/>
              <a:gd name="connsiteY4" fmla="*/ 271800 h 271800"/>
              <a:gd name="connsiteX5" fmla="*/ 109098 w 218195"/>
              <a:gd name="connsiteY5" fmla="*/ 217440 h 271800"/>
              <a:gd name="connsiteX6" fmla="*/ 0 w 218195"/>
              <a:gd name="connsiteY6" fmla="*/ 217440 h 271800"/>
              <a:gd name="connsiteX7" fmla="*/ 0 w 218195"/>
              <a:gd name="connsiteY7" fmla="*/ 54360 h 2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195" h="271800">
                <a:moveTo>
                  <a:pt x="0" y="54360"/>
                </a:moveTo>
                <a:lnTo>
                  <a:pt x="109098" y="54360"/>
                </a:lnTo>
                <a:lnTo>
                  <a:pt x="109098" y="0"/>
                </a:lnTo>
                <a:lnTo>
                  <a:pt x="218195" y="135900"/>
                </a:lnTo>
                <a:lnTo>
                  <a:pt x="109098" y="271800"/>
                </a:lnTo>
                <a:lnTo>
                  <a:pt x="109098" y="217440"/>
                </a:lnTo>
                <a:lnTo>
                  <a:pt x="0" y="217440"/>
                </a:lnTo>
                <a:lnTo>
                  <a:pt x="0" y="54360"/>
                </a:lnTo>
                <a:close/>
              </a:path>
            </a:pathLst>
          </a:custGeom>
          <a:solidFill>
            <a:schemeClr val="tx2"/>
          </a:solidFill>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1" tIns="54360" rIns="65458" bIns="54359" numCol="1" spcCol="1270" anchor="ctr" anchorCtr="0">
            <a:noAutofit/>
          </a:bodyPr>
          <a:lstStyle/>
          <a:p>
            <a:pPr lvl="0" algn="ctr" defTabSz="488950">
              <a:lnSpc>
                <a:spcPct val="90000"/>
              </a:lnSpc>
              <a:spcBef>
                <a:spcPct val="0"/>
              </a:spcBef>
              <a:spcAft>
                <a:spcPct val="35000"/>
              </a:spcAft>
            </a:pPr>
            <a:endParaRPr lang="en-US" sz="1100" kern="1200"/>
          </a:p>
        </p:txBody>
      </p:sp>
      <p:sp>
        <p:nvSpPr>
          <p:cNvPr id="27" name="Rounded Rectangle 26"/>
          <p:cNvSpPr/>
          <p:nvPr/>
        </p:nvSpPr>
        <p:spPr>
          <a:xfrm>
            <a:off x="5014425" y="2253215"/>
            <a:ext cx="1608873" cy="1607552"/>
          </a:xfrm>
          <a:prstGeom prst="roundRect">
            <a:avLst>
              <a:gd name="adj" fmla="val 10000"/>
            </a:avLst>
          </a:prstGeom>
          <a:blipFill>
            <a:blip r:embed="rId4">
              <a:extLst>
                <a:ext uri="{28A0092B-C50C-407E-A947-70E740481C1C}">
                  <a14:useLocalDpi xmlns:a14="http://schemas.microsoft.com/office/drawing/2010/main" val="0"/>
                </a:ext>
              </a:extLst>
            </a:blip>
            <a:srcRect/>
            <a:stretch>
              <a:fillRect l="-43000" r="-43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28" name="Freeform 27"/>
          <p:cNvSpPr/>
          <p:nvPr/>
        </p:nvSpPr>
        <p:spPr>
          <a:xfrm>
            <a:off x="5123667" y="3291862"/>
            <a:ext cx="1758672" cy="715877"/>
          </a:xfrm>
          <a:custGeom>
            <a:avLst/>
            <a:gdLst>
              <a:gd name="connsiteX0" fmla="*/ 0 w 1758672"/>
              <a:gd name="connsiteY0" fmla="*/ 81959 h 819588"/>
              <a:gd name="connsiteX1" fmla="*/ 81959 w 1758672"/>
              <a:gd name="connsiteY1" fmla="*/ 0 h 819588"/>
              <a:gd name="connsiteX2" fmla="*/ 1676713 w 1758672"/>
              <a:gd name="connsiteY2" fmla="*/ 0 h 819588"/>
              <a:gd name="connsiteX3" fmla="*/ 1758672 w 1758672"/>
              <a:gd name="connsiteY3" fmla="*/ 81959 h 819588"/>
              <a:gd name="connsiteX4" fmla="*/ 1758672 w 1758672"/>
              <a:gd name="connsiteY4" fmla="*/ 737629 h 819588"/>
              <a:gd name="connsiteX5" fmla="*/ 1676713 w 1758672"/>
              <a:gd name="connsiteY5" fmla="*/ 819588 h 819588"/>
              <a:gd name="connsiteX6" fmla="*/ 81959 w 1758672"/>
              <a:gd name="connsiteY6" fmla="*/ 819588 h 819588"/>
              <a:gd name="connsiteX7" fmla="*/ 0 w 1758672"/>
              <a:gd name="connsiteY7" fmla="*/ 737629 h 819588"/>
              <a:gd name="connsiteX8" fmla="*/ 0 w 1758672"/>
              <a:gd name="connsiteY8" fmla="*/ 81959 h 819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672" h="819588">
                <a:moveTo>
                  <a:pt x="0" y="81959"/>
                </a:moveTo>
                <a:cubicBezTo>
                  <a:pt x="0" y="36694"/>
                  <a:pt x="36694" y="0"/>
                  <a:pt x="81959" y="0"/>
                </a:cubicBezTo>
                <a:lnTo>
                  <a:pt x="1676713" y="0"/>
                </a:lnTo>
                <a:cubicBezTo>
                  <a:pt x="1721978" y="0"/>
                  <a:pt x="1758672" y="36694"/>
                  <a:pt x="1758672" y="81959"/>
                </a:cubicBezTo>
                <a:lnTo>
                  <a:pt x="1758672" y="737629"/>
                </a:lnTo>
                <a:cubicBezTo>
                  <a:pt x="1758672" y="782894"/>
                  <a:pt x="1721978" y="819588"/>
                  <a:pt x="1676713" y="819588"/>
                </a:cubicBezTo>
                <a:lnTo>
                  <a:pt x="81959" y="819588"/>
                </a:lnTo>
                <a:cubicBezTo>
                  <a:pt x="36694" y="819588"/>
                  <a:pt x="0" y="782894"/>
                  <a:pt x="0" y="737629"/>
                </a:cubicBezTo>
                <a:lnTo>
                  <a:pt x="0" y="81959"/>
                </a:lnTo>
                <a:close/>
              </a:path>
            </a:pathLst>
          </a:custGeom>
          <a:solidFill>
            <a:srgbClr val="FF0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6395" tIns="96395" rIns="96395" bIns="96395" numCol="1" spcCol="1270" anchor="ctr" anchorCtr="0">
            <a:noAutofit/>
          </a:bodyPr>
          <a:lstStyle/>
          <a:p>
            <a:pPr lvl="0" algn="ctr" defTabSz="844550">
              <a:lnSpc>
                <a:spcPct val="90000"/>
              </a:lnSpc>
              <a:spcBef>
                <a:spcPct val="0"/>
              </a:spcBef>
              <a:spcAft>
                <a:spcPct val="35000"/>
              </a:spcAft>
            </a:pPr>
            <a:r>
              <a:rPr lang="en-US" sz="1900" kern="1200" dirty="0"/>
              <a:t>Executing</a:t>
            </a:r>
          </a:p>
        </p:txBody>
      </p:sp>
      <p:sp>
        <p:nvSpPr>
          <p:cNvPr id="29" name="Freeform 28"/>
          <p:cNvSpPr/>
          <p:nvPr/>
        </p:nvSpPr>
        <p:spPr>
          <a:xfrm rot="21586502">
            <a:off x="6867398" y="2934273"/>
            <a:ext cx="244101" cy="237406"/>
          </a:xfrm>
          <a:custGeom>
            <a:avLst/>
            <a:gdLst>
              <a:gd name="connsiteX0" fmla="*/ 0 w 244101"/>
              <a:gd name="connsiteY0" fmla="*/ 54360 h 271800"/>
              <a:gd name="connsiteX1" fmla="*/ 122051 w 244101"/>
              <a:gd name="connsiteY1" fmla="*/ 54360 h 271800"/>
              <a:gd name="connsiteX2" fmla="*/ 122051 w 244101"/>
              <a:gd name="connsiteY2" fmla="*/ 0 h 271800"/>
              <a:gd name="connsiteX3" fmla="*/ 244101 w 244101"/>
              <a:gd name="connsiteY3" fmla="*/ 135900 h 271800"/>
              <a:gd name="connsiteX4" fmla="*/ 122051 w 244101"/>
              <a:gd name="connsiteY4" fmla="*/ 271800 h 271800"/>
              <a:gd name="connsiteX5" fmla="*/ 122051 w 244101"/>
              <a:gd name="connsiteY5" fmla="*/ 217440 h 271800"/>
              <a:gd name="connsiteX6" fmla="*/ 0 w 244101"/>
              <a:gd name="connsiteY6" fmla="*/ 217440 h 271800"/>
              <a:gd name="connsiteX7" fmla="*/ 0 w 244101"/>
              <a:gd name="connsiteY7" fmla="*/ 54360 h 2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101" h="271800">
                <a:moveTo>
                  <a:pt x="0" y="54360"/>
                </a:moveTo>
                <a:lnTo>
                  <a:pt x="122051" y="54360"/>
                </a:lnTo>
                <a:lnTo>
                  <a:pt x="122051" y="0"/>
                </a:lnTo>
                <a:lnTo>
                  <a:pt x="244101" y="135900"/>
                </a:lnTo>
                <a:lnTo>
                  <a:pt x="122051" y="271800"/>
                </a:lnTo>
                <a:lnTo>
                  <a:pt x="122051" y="217440"/>
                </a:lnTo>
                <a:lnTo>
                  <a:pt x="0" y="217440"/>
                </a:lnTo>
                <a:lnTo>
                  <a:pt x="0" y="54360"/>
                </a:lnTo>
                <a:close/>
              </a:path>
            </a:pathLst>
          </a:custGeom>
          <a:solidFill>
            <a:schemeClr val="tx2"/>
          </a:solidFill>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1" tIns="54360" rIns="73230" bIns="54359" numCol="1" spcCol="1270" anchor="ctr" anchorCtr="0">
            <a:noAutofit/>
          </a:bodyPr>
          <a:lstStyle/>
          <a:p>
            <a:pPr lvl="0" algn="ctr" defTabSz="488950">
              <a:lnSpc>
                <a:spcPct val="90000"/>
              </a:lnSpc>
              <a:spcBef>
                <a:spcPct val="0"/>
              </a:spcBef>
              <a:spcAft>
                <a:spcPct val="35000"/>
              </a:spcAft>
            </a:pPr>
            <a:endParaRPr lang="en-US" sz="1100" kern="1200"/>
          </a:p>
        </p:txBody>
      </p:sp>
      <p:sp>
        <p:nvSpPr>
          <p:cNvPr id="30" name="Rounded Rectangle 29"/>
          <p:cNvSpPr/>
          <p:nvPr/>
        </p:nvSpPr>
        <p:spPr>
          <a:xfrm>
            <a:off x="7320727" y="2276946"/>
            <a:ext cx="1859254" cy="1543410"/>
          </a:xfrm>
          <a:prstGeom prst="roundRect">
            <a:avLst>
              <a:gd name="adj" fmla="val 10000"/>
            </a:avLst>
          </a:prstGeom>
          <a:blipFill>
            <a:blip r:embed="rId5" cstate="print">
              <a:extLst>
                <a:ext uri="{28A0092B-C50C-407E-A947-70E740481C1C}">
                  <a14:useLocalDpi xmlns:a14="http://schemas.microsoft.com/office/drawing/2010/main" val="0"/>
                </a:ext>
              </a:extLst>
            </a:blip>
            <a:srcRect/>
            <a:stretch>
              <a:fillRect l="-50000" r="-50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31" name="Freeform 30"/>
          <p:cNvSpPr/>
          <p:nvPr/>
        </p:nvSpPr>
        <p:spPr>
          <a:xfrm>
            <a:off x="7440104" y="3298916"/>
            <a:ext cx="1988782" cy="685090"/>
          </a:xfrm>
          <a:custGeom>
            <a:avLst/>
            <a:gdLst>
              <a:gd name="connsiteX0" fmla="*/ 0 w 1988782"/>
              <a:gd name="connsiteY0" fmla="*/ 78434 h 784341"/>
              <a:gd name="connsiteX1" fmla="*/ 78434 w 1988782"/>
              <a:gd name="connsiteY1" fmla="*/ 0 h 784341"/>
              <a:gd name="connsiteX2" fmla="*/ 1910348 w 1988782"/>
              <a:gd name="connsiteY2" fmla="*/ 0 h 784341"/>
              <a:gd name="connsiteX3" fmla="*/ 1988782 w 1988782"/>
              <a:gd name="connsiteY3" fmla="*/ 78434 h 784341"/>
              <a:gd name="connsiteX4" fmla="*/ 1988782 w 1988782"/>
              <a:gd name="connsiteY4" fmla="*/ 705907 h 784341"/>
              <a:gd name="connsiteX5" fmla="*/ 1910348 w 1988782"/>
              <a:gd name="connsiteY5" fmla="*/ 784341 h 784341"/>
              <a:gd name="connsiteX6" fmla="*/ 78434 w 1988782"/>
              <a:gd name="connsiteY6" fmla="*/ 784341 h 784341"/>
              <a:gd name="connsiteX7" fmla="*/ 0 w 1988782"/>
              <a:gd name="connsiteY7" fmla="*/ 705907 h 784341"/>
              <a:gd name="connsiteX8" fmla="*/ 0 w 1988782"/>
              <a:gd name="connsiteY8" fmla="*/ 78434 h 784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8782" h="784341">
                <a:moveTo>
                  <a:pt x="0" y="78434"/>
                </a:moveTo>
                <a:cubicBezTo>
                  <a:pt x="0" y="35116"/>
                  <a:pt x="35116" y="0"/>
                  <a:pt x="78434" y="0"/>
                </a:cubicBezTo>
                <a:lnTo>
                  <a:pt x="1910348" y="0"/>
                </a:lnTo>
                <a:cubicBezTo>
                  <a:pt x="1953666" y="0"/>
                  <a:pt x="1988782" y="35116"/>
                  <a:pt x="1988782" y="78434"/>
                </a:cubicBezTo>
                <a:lnTo>
                  <a:pt x="1988782" y="705907"/>
                </a:lnTo>
                <a:cubicBezTo>
                  <a:pt x="1988782" y="749225"/>
                  <a:pt x="1953666" y="784341"/>
                  <a:pt x="1910348" y="784341"/>
                </a:cubicBezTo>
                <a:lnTo>
                  <a:pt x="78434" y="784341"/>
                </a:lnTo>
                <a:cubicBezTo>
                  <a:pt x="35116" y="784341"/>
                  <a:pt x="0" y="749225"/>
                  <a:pt x="0" y="705907"/>
                </a:cubicBezTo>
                <a:lnTo>
                  <a:pt x="0" y="78434"/>
                </a:lnTo>
                <a:close/>
              </a:path>
            </a:pathLst>
          </a:custGeom>
          <a:solidFill>
            <a:srgbClr val="FF0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1553" tIns="91553" rIns="91553" bIns="91553" numCol="1" spcCol="1270" anchor="ctr" anchorCtr="0">
            <a:noAutofit/>
          </a:bodyPr>
          <a:lstStyle/>
          <a:p>
            <a:pPr lvl="0" algn="ctr" defTabSz="800100">
              <a:lnSpc>
                <a:spcPct val="90000"/>
              </a:lnSpc>
              <a:spcBef>
                <a:spcPct val="0"/>
              </a:spcBef>
              <a:spcAft>
                <a:spcPct val="35000"/>
              </a:spcAft>
            </a:pPr>
            <a:r>
              <a:rPr lang="en-US" sz="1800" kern="1200" dirty="0"/>
              <a:t>Monitoring &amp; Controlling</a:t>
            </a:r>
          </a:p>
        </p:txBody>
      </p:sp>
      <p:sp>
        <p:nvSpPr>
          <p:cNvPr id="32" name="Freeform 31"/>
          <p:cNvSpPr/>
          <p:nvPr/>
        </p:nvSpPr>
        <p:spPr>
          <a:xfrm rot="83072">
            <a:off x="9420499" y="2957191"/>
            <a:ext cx="240622" cy="237406"/>
          </a:xfrm>
          <a:custGeom>
            <a:avLst/>
            <a:gdLst>
              <a:gd name="connsiteX0" fmla="*/ 0 w 240622"/>
              <a:gd name="connsiteY0" fmla="*/ 54360 h 271800"/>
              <a:gd name="connsiteX1" fmla="*/ 120311 w 240622"/>
              <a:gd name="connsiteY1" fmla="*/ 54360 h 271800"/>
              <a:gd name="connsiteX2" fmla="*/ 120311 w 240622"/>
              <a:gd name="connsiteY2" fmla="*/ 0 h 271800"/>
              <a:gd name="connsiteX3" fmla="*/ 240622 w 240622"/>
              <a:gd name="connsiteY3" fmla="*/ 135900 h 271800"/>
              <a:gd name="connsiteX4" fmla="*/ 120311 w 240622"/>
              <a:gd name="connsiteY4" fmla="*/ 271800 h 271800"/>
              <a:gd name="connsiteX5" fmla="*/ 120311 w 240622"/>
              <a:gd name="connsiteY5" fmla="*/ 217440 h 271800"/>
              <a:gd name="connsiteX6" fmla="*/ 0 w 240622"/>
              <a:gd name="connsiteY6" fmla="*/ 217440 h 271800"/>
              <a:gd name="connsiteX7" fmla="*/ 0 w 240622"/>
              <a:gd name="connsiteY7" fmla="*/ 54360 h 2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622" h="271800">
                <a:moveTo>
                  <a:pt x="0" y="54360"/>
                </a:moveTo>
                <a:lnTo>
                  <a:pt x="120311" y="54360"/>
                </a:lnTo>
                <a:lnTo>
                  <a:pt x="120311" y="0"/>
                </a:lnTo>
                <a:lnTo>
                  <a:pt x="240622" y="135900"/>
                </a:lnTo>
                <a:lnTo>
                  <a:pt x="120311" y="271800"/>
                </a:lnTo>
                <a:lnTo>
                  <a:pt x="120311" y="217440"/>
                </a:lnTo>
                <a:lnTo>
                  <a:pt x="0" y="217440"/>
                </a:lnTo>
                <a:lnTo>
                  <a:pt x="0" y="54360"/>
                </a:lnTo>
                <a:close/>
              </a:path>
            </a:pathLst>
          </a:custGeom>
          <a:solidFill>
            <a:schemeClr val="tx2"/>
          </a:solidFill>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0" tIns="54360" rIns="72186" bIns="54359" numCol="1" spcCol="1270" anchor="ctr" anchorCtr="0">
            <a:noAutofit/>
          </a:bodyPr>
          <a:lstStyle/>
          <a:p>
            <a:pPr lvl="0" algn="ctr" defTabSz="488950">
              <a:lnSpc>
                <a:spcPct val="90000"/>
              </a:lnSpc>
              <a:spcBef>
                <a:spcPct val="0"/>
              </a:spcBef>
              <a:spcAft>
                <a:spcPct val="35000"/>
              </a:spcAft>
            </a:pPr>
            <a:endParaRPr lang="en-US" sz="1100" kern="1200"/>
          </a:p>
        </p:txBody>
      </p:sp>
      <p:sp>
        <p:nvSpPr>
          <p:cNvPr id="33" name="Rounded Rectangle 32"/>
          <p:cNvSpPr/>
          <p:nvPr/>
        </p:nvSpPr>
        <p:spPr>
          <a:xfrm>
            <a:off x="9867275" y="2238233"/>
            <a:ext cx="1757744" cy="1726213"/>
          </a:xfrm>
          <a:prstGeom prst="roundRect">
            <a:avLst>
              <a:gd name="adj" fmla="val 10000"/>
            </a:avLst>
          </a:prstGeom>
          <a:blipFill>
            <a:blip r:embed="rId6">
              <a:extLst>
                <a:ext uri="{28A0092B-C50C-407E-A947-70E740481C1C}">
                  <a14:useLocalDpi xmlns:a14="http://schemas.microsoft.com/office/drawing/2010/main" val="0"/>
                </a:ext>
              </a:extLst>
            </a:blip>
            <a:srcRect/>
            <a:stretch>
              <a:fillRect l="-54000" r="-54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34" name="Freeform 33"/>
          <p:cNvSpPr/>
          <p:nvPr/>
        </p:nvSpPr>
        <p:spPr>
          <a:xfrm>
            <a:off x="10093138" y="3365580"/>
            <a:ext cx="1674299" cy="657139"/>
          </a:xfrm>
          <a:custGeom>
            <a:avLst/>
            <a:gdLst>
              <a:gd name="connsiteX0" fmla="*/ 0 w 1674299"/>
              <a:gd name="connsiteY0" fmla="*/ 75234 h 752341"/>
              <a:gd name="connsiteX1" fmla="*/ 75234 w 1674299"/>
              <a:gd name="connsiteY1" fmla="*/ 0 h 752341"/>
              <a:gd name="connsiteX2" fmla="*/ 1599065 w 1674299"/>
              <a:gd name="connsiteY2" fmla="*/ 0 h 752341"/>
              <a:gd name="connsiteX3" fmla="*/ 1674299 w 1674299"/>
              <a:gd name="connsiteY3" fmla="*/ 75234 h 752341"/>
              <a:gd name="connsiteX4" fmla="*/ 1674299 w 1674299"/>
              <a:gd name="connsiteY4" fmla="*/ 677107 h 752341"/>
              <a:gd name="connsiteX5" fmla="*/ 1599065 w 1674299"/>
              <a:gd name="connsiteY5" fmla="*/ 752341 h 752341"/>
              <a:gd name="connsiteX6" fmla="*/ 75234 w 1674299"/>
              <a:gd name="connsiteY6" fmla="*/ 752341 h 752341"/>
              <a:gd name="connsiteX7" fmla="*/ 0 w 1674299"/>
              <a:gd name="connsiteY7" fmla="*/ 677107 h 752341"/>
              <a:gd name="connsiteX8" fmla="*/ 0 w 1674299"/>
              <a:gd name="connsiteY8" fmla="*/ 75234 h 75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4299" h="752341">
                <a:moveTo>
                  <a:pt x="0" y="75234"/>
                </a:moveTo>
                <a:cubicBezTo>
                  <a:pt x="0" y="33683"/>
                  <a:pt x="33683" y="0"/>
                  <a:pt x="75234" y="0"/>
                </a:cubicBezTo>
                <a:lnTo>
                  <a:pt x="1599065" y="0"/>
                </a:lnTo>
                <a:cubicBezTo>
                  <a:pt x="1640616" y="0"/>
                  <a:pt x="1674299" y="33683"/>
                  <a:pt x="1674299" y="75234"/>
                </a:cubicBezTo>
                <a:lnTo>
                  <a:pt x="1674299" y="677107"/>
                </a:lnTo>
                <a:cubicBezTo>
                  <a:pt x="1674299" y="718658"/>
                  <a:pt x="1640616" y="752341"/>
                  <a:pt x="1599065" y="752341"/>
                </a:cubicBezTo>
                <a:lnTo>
                  <a:pt x="75234" y="752341"/>
                </a:lnTo>
                <a:cubicBezTo>
                  <a:pt x="33683" y="752341"/>
                  <a:pt x="0" y="718658"/>
                  <a:pt x="0" y="677107"/>
                </a:cubicBezTo>
                <a:lnTo>
                  <a:pt x="0" y="75234"/>
                </a:lnTo>
                <a:close/>
              </a:path>
            </a:pathLst>
          </a:custGeom>
          <a:solidFill>
            <a:srgbClr val="FF0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0615" tIns="90615" rIns="90615" bIns="90615" numCol="1" spcCol="1270" anchor="ctr" anchorCtr="0">
            <a:noAutofit/>
          </a:bodyPr>
          <a:lstStyle/>
          <a:p>
            <a:pPr lvl="0" algn="ctr" defTabSz="800100">
              <a:lnSpc>
                <a:spcPct val="90000"/>
              </a:lnSpc>
              <a:spcBef>
                <a:spcPct val="0"/>
              </a:spcBef>
              <a:spcAft>
                <a:spcPct val="35000"/>
              </a:spcAft>
            </a:pPr>
            <a:r>
              <a:rPr lang="en-US" sz="1800" kern="1200" dirty="0"/>
              <a:t>Closing</a:t>
            </a:r>
          </a:p>
        </p:txBody>
      </p:sp>
      <p:sp>
        <p:nvSpPr>
          <p:cNvPr id="35" name="Freeform 34"/>
          <p:cNvSpPr/>
          <p:nvPr/>
        </p:nvSpPr>
        <p:spPr>
          <a:xfrm>
            <a:off x="2738496" y="4085820"/>
            <a:ext cx="1827401" cy="488752"/>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rgbClr val="ED7D31"/>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sz="1600" dirty="0">
                <a:solidFill>
                  <a:schemeClr val="bg1"/>
                </a:solidFill>
              </a:rPr>
              <a:t>Plan Cost Management</a:t>
            </a:r>
            <a:endParaRPr lang="en-US" sz="1600" kern="1200" dirty="0">
              <a:solidFill>
                <a:schemeClr val="bg1"/>
              </a:solidFill>
            </a:endParaRPr>
          </a:p>
        </p:txBody>
      </p:sp>
      <p:sp>
        <p:nvSpPr>
          <p:cNvPr id="38" name="Freeform 37"/>
          <p:cNvSpPr/>
          <p:nvPr/>
        </p:nvSpPr>
        <p:spPr>
          <a:xfrm>
            <a:off x="2738496" y="4662737"/>
            <a:ext cx="1827401" cy="524160"/>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chemeClr val="accent1"/>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sz="1600" b="1" dirty="0">
                <a:solidFill>
                  <a:schemeClr val="tx1"/>
                </a:solidFill>
              </a:rPr>
              <a:t>Estimate Cost</a:t>
            </a:r>
            <a:endParaRPr lang="en-US" sz="1600" b="1" kern="1200" dirty="0">
              <a:solidFill>
                <a:schemeClr val="tx1"/>
              </a:solidFill>
            </a:endParaRPr>
          </a:p>
        </p:txBody>
      </p:sp>
      <p:sp>
        <p:nvSpPr>
          <p:cNvPr id="39" name="Freeform 38"/>
          <p:cNvSpPr/>
          <p:nvPr/>
        </p:nvSpPr>
        <p:spPr>
          <a:xfrm>
            <a:off x="7440104" y="4085820"/>
            <a:ext cx="1988782" cy="488752"/>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dirty="0"/>
              <a:t>Control  Cost</a:t>
            </a:r>
            <a:endParaRPr lang="en-US" kern="1200" dirty="0"/>
          </a:p>
        </p:txBody>
      </p:sp>
      <p:sp>
        <p:nvSpPr>
          <p:cNvPr id="40" name="Freeform 39"/>
          <p:cNvSpPr/>
          <p:nvPr/>
        </p:nvSpPr>
        <p:spPr>
          <a:xfrm>
            <a:off x="2738495" y="5275062"/>
            <a:ext cx="1827401" cy="524160"/>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sz="1600" dirty="0"/>
              <a:t>Determine Cost</a:t>
            </a:r>
            <a:endParaRPr lang="en-US" sz="1600" kern="1200" dirty="0"/>
          </a:p>
        </p:txBody>
      </p:sp>
    </p:spTree>
    <p:extLst>
      <p:ext uri="{BB962C8B-B14F-4D97-AF65-F5344CB8AC3E}">
        <p14:creationId xmlns:p14="http://schemas.microsoft.com/office/powerpoint/2010/main" val="1048110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Estimate Cost</a:t>
            </a:r>
            <a:endParaRPr lang="id-ID" sz="3600" b="1" dirty="0">
              <a:cs typeface="Century Gothic" charset="0"/>
            </a:endParaRPr>
          </a:p>
        </p:txBody>
      </p:sp>
      <p:pic>
        <p:nvPicPr>
          <p:cNvPr id="13" name="Picture 12"/>
          <p:cNvPicPr/>
          <p:nvPr/>
        </p:nvPicPr>
        <p:blipFill>
          <a:blip r:embed="rId2" cstate="print"/>
          <a:srcRect/>
          <a:stretch>
            <a:fillRect/>
          </a:stretch>
        </p:blipFill>
        <p:spPr bwMode="auto">
          <a:xfrm>
            <a:off x="11000095" y="75561"/>
            <a:ext cx="846161" cy="756952"/>
          </a:xfrm>
          <a:prstGeom prst="rect">
            <a:avLst/>
          </a:prstGeom>
          <a:noFill/>
          <a:ln w="9525">
            <a:noFill/>
            <a:miter lim="800000"/>
            <a:headEnd/>
            <a:tailEnd/>
          </a:ln>
        </p:spPr>
      </p:pic>
      <p:grpSp>
        <p:nvGrpSpPr>
          <p:cNvPr id="5" name="Group 4"/>
          <p:cNvGrpSpPr/>
          <p:nvPr/>
        </p:nvGrpSpPr>
        <p:grpSpPr>
          <a:xfrm>
            <a:off x="549603" y="984788"/>
            <a:ext cx="10846278" cy="1076023"/>
            <a:chOff x="2825750" y="821960"/>
            <a:chExt cx="2476500" cy="2824605"/>
          </a:xfrm>
          <a:scene3d>
            <a:camera prst="orthographicFront"/>
            <a:lightRig rig="threePt" dir="t">
              <a:rot lat="0" lon="0" rev="7500000"/>
            </a:lightRig>
          </a:scene3d>
        </p:grpSpPr>
        <p:sp>
          <p:nvSpPr>
            <p:cNvPr id="7" name="Rectangle 6"/>
            <p:cNvSpPr/>
            <p:nvPr/>
          </p:nvSpPr>
          <p:spPr>
            <a:xfrm>
              <a:off x="2825750" y="821960"/>
              <a:ext cx="2476500" cy="2824605"/>
            </a:xfrm>
            <a:prstGeom prst="rect">
              <a:avLst/>
            </a:prstGeom>
            <a:sp3d extrusionH="190500" prstMaterial="dkEdge">
              <a:bevelT w="120650" h="38100" prst="relaxedInset"/>
              <a:bevelB w="120650" h="57150" prst="relaxedInset"/>
              <a:contourClr>
                <a:schemeClr val="bg1"/>
              </a:contourClr>
            </a:sp3d>
          </p:spPr>
          <p:style>
            <a:lnRef idx="1">
              <a:schemeClr val="accent4">
                <a:tint val="40000"/>
                <a:alpha val="90000"/>
                <a:hueOff val="5756959"/>
                <a:satOff val="-30630"/>
                <a:lumOff val="-1745"/>
                <a:alphaOff val="0"/>
              </a:schemeClr>
            </a:lnRef>
            <a:fillRef idx="1">
              <a:schemeClr val="accent4">
                <a:tint val="40000"/>
                <a:alpha val="90000"/>
                <a:hueOff val="5756959"/>
                <a:satOff val="-30630"/>
                <a:lumOff val="-1745"/>
                <a:alphaOff val="0"/>
              </a:schemeClr>
            </a:fillRef>
            <a:effectRef idx="2">
              <a:schemeClr val="accent4">
                <a:tint val="40000"/>
                <a:alpha val="90000"/>
                <a:hueOff val="5756959"/>
                <a:satOff val="-30630"/>
                <a:lumOff val="-1745"/>
                <a:alphaOff val="0"/>
              </a:schemeClr>
            </a:effectRef>
            <a:fontRef idx="minor">
              <a:schemeClr val="dk1">
                <a:hueOff val="0"/>
                <a:satOff val="0"/>
                <a:lumOff val="0"/>
                <a:alphaOff val="0"/>
              </a:schemeClr>
            </a:fontRef>
          </p:style>
        </p:sp>
        <p:sp>
          <p:nvSpPr>
            <p:cNvPr id="8" name="Rectangle 7"/>
            <p:cNvSpPr/>
            <p:nvPr/>
          </p:nvSpPr>
          <p:spPr>
            <a:xfrm>
              <a:off x="2825750" y="821960"/>
              <a:ext cx="2476500" cy="282460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2014" tIns="112014" rIns="149352" bIns="168021" numCol="1" spcCol="1270" anchor="t" anchorCtr="0">
              <a:noAutofit/>
            </a:bodyPr>
            <a:lstStyle/>
            <a:p>
              <a:pPr indent="-257175" algn="just">
                <a:buFont typeface="Wingdings" panose="05000000000000000000" pitchFamily="2" charset="2"/>
                <a:buChar char="§"/>
              </a:pPr>
              <a:r>
                <a:rPr lang="en-US" sz="2400" dirty="0"/>
                <a:t>proses </a:t>
              </a:r>
              <a:r>
                <a:rPr lang="en-US" sz="2400" dirty="0" err="1"/>
                <a:t>mengembangkan</a:t>
              </a:r>
              <a:r>
                <a:rPr lang="en-US" sz="2400" dirty="0"/>
                <a:t> </a:t>
              </a:r>
              <a:r>
                <a:rPr lang="en-US" sz="2400" dirty="0" err="1"/>
                <a:t>perkiraan</a:t>
              </a:r>
              <a:r>
                <a:rPr lang="en-US" sz="2400" dirty="0"/>
                <a:t> </a:t>
              </a:r>
              <a:r>
                <a:rPr lang="en-US" sz="2400" dirty="0" err="1"/>
                <a:t>sumber</a:t>
              </a:r>
              <a:r>
                <a:rPr lang="en-US" sz="2400" dirty="0"/>
                <a:t> </a:t>
              </a:r>
              <a:r>
                <a:rPr lang="en-US" sz="2400" dirty="0" err="1"/>
                <a:t>daya</a:t>
              </a:r>
              <a:r>
                <a:rPr lang="en-US" sz="2400" dirty="0"/>
                <a:t> </a:t>
              </a:r>
              <a:r>
                <a:rPr lang="en-US" sz="2400" dirty="0" err="1"/>
                <a:t>keuangan</a:t>
              </a:r>
              <a:r>
                <a:rPr lang="en-US" sz="2400" dirty="0"/>
                <a:t> yang </a:t>
              </a:r>
              <a:r>
                <a:rPr lang="en-US" sz="2400" dirty="0" err="1"/>
                <a:t>diperlukan</a:t>
              </a:r>
              <a:r>
                <a:rPr lang="en-US" sz="2400" dirty="0"/>
                <a:t> </a:t>
              </a:r>
              <a:r>
                <a:rPr lang="en-US" sz="2400" dirty="0" err="1"/>
                <a:t>untuk</a:t>
              </a:r>
              <a:r>
                <a:rPr lang="en-US" sz="2400" dirty="0"/>
                <a:t> </a:t>
              </a:r>
              <a:r>
                <a:rPr lang="en-US" sz="2400" dirty="0" err="1"/>
                <a:t>menyelesaikan</a:t>
              </a:r>
              <a:r>
                <a:rPr lang="en-US" sz="2400" dirty="0"/>
                <a:t> </a:t>
              </a:r>
              <a:r>
                <a:rPr lang="en-US" sz="2400" dirty="0" err="1"/>
                <a:t>aktivitas</a:t>
              </a:r>
              <a:r>
                <a:rPr lang="en-US" sz="2400" dirty="0"/>
                <a:t> </a:t>
              </a:r>
              <a:r>
                <a:rPr lang="en-US" sz="2400" dirty="0" err="1"/>
                <a:t>proyek</a:t>
              </a:r>
              <a:r>
                <a:rPr lang="en-US" sz="2400" dirty="0"/>
                <a:t>.</a:t>
              </a:r>
            </a:p>
            <a:p>
              <a:pPr marL="10800" algn="just">
                <a:spcBef>
                  <a:spcPts val="0"/>
                </a:spcBef>
              </a:pPr>
              <a:endParaRPr lang="en-US" sz="2400" spc="-4" dirty="0">
                <a:solidFill>
                  <a:schemeClr val="tx2"/>
                </a:solidFill>
                <a:cs typeface="Comic Sans MS"/>
              </a:endParaRPr>
            </a:p>
          </p:txBody>
        </p:sp>
      </p:grpSp>
      <p:graphicFrame>
        <p:nvGraphicFramePr>
          <p:cNvPr id="2" name="Diagram 1"/>
          <p:cNvGraphicFramePr/>
          <p:nvPr>
            <p:extLst>
              <p:ext uri="{D42A27DB-BD31-4B8C-83A1-F6EECF244321}">
                <p14:modId xmlns:p14="http://schemas.microsoft.com/office/powerpoint/2010/main" val="1623771143"/>
              </p:ext>
            </p:extLst>
          </p:nvPr>
        </p:nvGraphicFramePr>
        <p:xfrm>
          <a:off x="2265527" y="2661312"/>
          <a:ext cx="9130353" cy="33982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0461" y="3266970"/>
            <a:ext cx="1267591" cy="1269575"/>
          </a:xfrm>
          <a:prstGeom prst="rect">
            <a:avLst/>
          </a:prstGeom>
        </p:spPr>
      </p:pic>
    </p:spTree>
    <p:extLst>
      <p:ext uri="{BB962C8B-B14F-4D97-AF65-F5344CB8AC3E}">
        <p14:creationId xmlns:p14="http://schemas.microsoft.com/office/powerpoint/2010/main" val="3660508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FF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eaLnBrk="1" hangingPunct="1"/>
            <a:r>
              <a:rPr kumimoji="0" lang="en-US" sz="1662" b="1" i="0" u="none" strike="noStrike" kern="1200" cap="none" spc="0" normalizeH="0" baseline="0" noProof="0" dirty="0">
                <a:ln>
                  <a:noFill/>
                </a:ln>
                <a:solidFill>
                  <a:prstClr val="white"/>
                </a:solidFill>
                <a:effectLst/>
                <a:uLnTx/>
                <a:uFillTx/>
                <a:latin typeface="Calibri Light" panose="020F0302020204030204"/>
                <a:ea typeface="ＭＳ Ｐゴシック" charset="0"/>
                <a:cs typeface="Century Gothic" charset="0"/>
              </a:rPr>
              <a:t> </a:t>
            </a:r>
            <a:r>
              <a:rPr lang="en-US" altLang="en-US" sz="3600" b="1" dirty="0"/>
              <a:t>SASARAN MATERI PERKULIAHAN</a:t>
            </a:r>
            <a:endParaRPr kumimoji="0" lang="id-ID" sz="3600" b="1" i="0" u="none" strike="noStrike" kern="1200" cap="none" spc="0" normalizeH="0" baseline="0" noProof="0" dirty="0">
              <a:ln>
                <a:noFill/>
              </a:ln>
              <a:solidFill>
                <a:prstClr val="black"/>
              </a:solidFill>
              <a:effectLst/>
              <a:uLnTx/>
              <a:uFillTx/>
              <a:latin typeface="Calibri Light" panose="020F0302020204030204"/>
              <a:ea typeface="ＭＳ Ｐゴシック" charset="0"/>
              <a:cs typeface="Century Gothic" charset="0"/>
            </a:endParaRPr>
          </a:p>
        </p:txBody>
      </p:sp>
      <p:pic>
        <p:nvPicPr>
          <p:cNvPr id="7" name="Picture 6"/>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5" name="Content Placeholder 2"/>
          <p:cNvSpPr txBox="1">
            <a:spLocks/>
          </p:cNvSpPr>
          <p:nvPr/>
        </p:nvSpPr>
        <p:spPr>
          <a:xfrm>
            <a:off x="457199" y="1600200"/>
            <a:ext cx="11170693" cy="3244755"/>
          </a:xfrm>
          <a:prstGeom prst="rect">
            <a:avLst/>
          </a:prstGeom>
          <a:solidFill>
            <a:schemeClr val="accent1">
              <a:lumMod val="40000"/>
              <a:lumOff val="60000"/>
            </a:schemeClr>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3200" dirty="0"/>
              <a:t>Pada </a:t>
            </a:r>
            <a:r>
              <a:rPr lang="en-US" altLang="en-US" sz="3200" dirty="0" err="1"/>
              <a:t>akhir</a:t>
            </a:r>
            <a:r>
              <a:rPr lang="en-US" altLang="en-US" sz="3200" dirty="0"/>
              <a:t> </a:t>
            </a:r>
            <a:r>
              <a:rPr lang="en-US" altLang="en-US" sz="3200" dirty="0" err="1"/>
              <a:t>pertemuan</a:t>
            </a:r>
            <a:r>
              <a:rPr lang="en-US" altLang="en-US" sz="3200" dirty="0"/>
              <a:t> </a:t>
            </a:r>
            <a:r>
              <a:rPr lang="en-US" altLang="en-US" sz="3200" dirty="0" err="1"/>
              <a:t>ini</a:t>
            </a:r>
            <a:r>
              <a:rPr lang="en-US" altLang="en-US" sz="3200" dirty="0"/>
              <a:t>, </a:t>
            </a:r>
            <a:r>
              <a:rPr lang="en-US" altLang="en-US" sz="3200" dirty="0" err="1"/>
              <a:t>diharapkan</a:t>
            </a:r>
            <a:r>
              <a:rPr lang="en-US" altLang="en-US" sz="3200" dirty="0"/>
              <a:t> :</a:t>
            </a:r>
          </a:p>
          <a:p>
            <a:pPr marL="514350" lvl="0" indent="-514350">
              <a:buFont typeface="+mj-lt"/>
              <a:buAutoNum type="arabicPeriod"/>
            </a:pPr>
            <a:r>
              <a:rPr lang="en-US" dirty="0" err="1"/>
              <a:t>Mahasiswa</a:t>
            </a:r>
            <a:r>
              <a:rPr lang="en-US" dirty="0"/>
              <a:t> </a:t>
            </a:r>
            <a:r>
              <a:rPr lang="en-US" dirty="0" err="1"/>
              <a:t>mampu</a:t>
            </a:r>
            <a:r>
              <a:rPr lang="en-US" dirty="0"/>
              <a:t> </a:t>
            </a:r>
            <a:r>
              <a:rPr lang="en-US" dirty="0" err="1"/>
              <a:t>mengestimasi</a:t>
            </a:r>
            <a:r>
              <a:rPr lang="en-US" dirty="0"/>
              <a:t> </a:t>
            </a:r>
            <a:r>
              <a:rPr lang="en-US" dirty="0" err="1"/>
              <a:t>kebutuhan</a:t>
            </a:r>
            <a:r>
              <a:rPr lang="en-US" dirty="0"/>
              <a:t> </a:t>
            </a:r>
            <a:r>
              <a:rPr lang="en-US" dirty="0" err="1"/>
              <a:t>biaya</a:t>
            </a:r>
            <a:r>
              <a:rPr lang="en-US" dirty="0"/>
              <a:t>.</a:t>
            </a:r>
          </a:p>
          <a:p>
            <a:pPr marL="514350" lvl="0" indent="-514350">
              <a:buFont typeface="+mj-lt"/>
              <a:buAutoNum type="arabicPeriod"/>
            </a:pPr>
            <a:r>
              <a:rPr lang="en-US" dirty="0" err="1"/>
              <a:t>Mahasiswa</a:t>
            </a:r>
            <a:r>
              <a:rPr lang="en-US" dirty="0"/>
              <a:t> </a:t>
            </a:r>
            <a:r>
              <a:rPr lang="en-US" dirty="0" err="1"/>
              <a:t>mampu</a:t>
            </a:r>
            <a:r>
              <a:rPr lang="en-US" dirty="0"/>
              <a:t> </a:t>
            </a:r>
            <a:r>
              <a:rPr lang="en-US" dirty="0" err="1"/>
              <a:t>menyusun</a:t>
            </a:r>
            <a:r>
              <a:rPr lang="en-US" dirty="0"/>
              <a:t> </a:t>
            </a:r>
            <a:r>
              <a:rPr lang="en-US" dirty="0" err="1"/>
              <a:t>anggaran</a:t>
            </a:r>
            <a:r>
              <a:rPr lang="en-US" dirty="0"/>
              <a:t> </a:t>
            </a:r>
            <a:r>
              <a:rPr lang="en-US" dirty="0" err="1"/>
              <a:t>biaya</a:t>
            </a:r>
            <a:r>
              <a:rPr lang="en-US" dirty="0"/>
              <a:t> </a:t>
            </a:r>
            <a:r>
              <a:rPr lang="en-US" dirty="0" err="1"/>
              <a:t>penyelesaian</a:t>
            </a:r>
            <a:r>
              <a:rPr lang="en-US" dirty="0"/>
              <a:t> </a:t>
            </a:r>
            <a:r>
              <a:rPr lang="en-US" dirty="0" err="1"/>
              <a:t>proyek</a:t>
            </a:r>
            <a:r>
              <a:rPr lang="en-US" dirty="0"/>
              <a:t>. </a:t>
            </a:r>
          </a:p>
          <a:p>
            <a:pPr marL="514350" lvl="0" indent="-514350">
              <a:buFont typeface="+mj-lt"/>
              <a:buAutoNum type="arabicPeriod"/>
            </a:pPr>
            <a:r>
              <a:rPr lang="en-US" dirty="0" err="1"/>
              <a:t>Mahasiswa</a:t>
            </a:r>
            <a:r>
              <a:rPr lang="en-US" dirty="0"/>
              <a:t> </a:t>
            </a:r>
            <a:r>
              <a:rPr lang="en-US" dirty="0" err="1"/>
              <a:t>mampu</a:t>
            </a:r>
            <a:r>
              <a:rPr lang="en-US" dirty="0"/>
              <a:t> </a:t>
            </a:r>
            <a:r>
              <a:rPr lang="en-US" dirty="0" err="1"/>
              <a:t>mengendalikan</a:t>
            </a:r>
            <a:r>
              <a:rPr lang="en-US" dirty="0"/>
              <a:t> </a:t>
            </a:r>
            <a:r>
              <a:rPr lang="en-US" dirty="0" err="1"/>
              <a:t>jadwal</a:t>
            </a:r>
            <a:r>
              <a:rPr lang="en-US" dirty="0"/>
              <a:t> dan </a:t>
            </a:r>
            <a:r>
              <a:rPr lang="en-US" dirty="0" err="1"/>
              <a:t>biaya</a:t>
            </a:r>
            <a:r>
              <a:rPr lang="en-US" dirty="0"/>
              <a:t> </a:t>
            </a:r>
            <a:r>
              <a:rPr lang="en-US" dirty="0" err="1"/>
              <a:t>penyelesaian</a:t>
            </a:r>
            <a:r>
              <a:rPr lang="en-US" dirty="0"/>
              <a:t> </a:t>
            </a:r>
            <a:r>
              <a:rPr lang="en-US" dirty="0" err="1"/>
              <a:t>proyek</a:t>
            </a:r>
            <a:r>
              <a:rPr lang="en-US" dirty="0"/>
              <a:t>.</a:t>
            </a: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endParaRPr kumimoji="0" lang="id-ID" sz="3000" b="0" i="0" u="none" strike="noStrike" kern="1200" cap="none" spc="0" normalizeH="0" baseline="0" noProof="0" dirty="0">
              <a:ln>
                <a:noFill/>
              </a:ln>
              <a:solidFill>
                <a:prstClr val="black"/>
              </a:solidFill>
              <a:effectLst/>
              <a:uLnTx/>
              <a:uFillTx/>
              <a:latin typeface="Calibri" pitchFamily="34" charset="0"/>
              <a:ea typeface="+mn-ea"/>
              <a:cs typeface="Calibri"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79359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Estimate Cost</a:t>
            </a:r>
            <a:endParaRPr lang="id-ID" sz="3600" b="1" dirty="0">
              <a:cs typeface="Century Gothic" charset="0"/>
            </a:endParaRPr>
          </a:p>
        </p:txBody>
      </p:sp>
      <p:pic>
        <p:nvPicPr>
          <p:cNvPr id="13" name="Picture 12"/>
          <p:cNvPicPr/>
          <p:nvPr/>
        </p:nvPicPr>
        <p:blipFill>
          <a:blip r:embed="rId2" cstate="print"/>
          <a:srcRect/>
          <a:stretch>
            <a:fillRect/>
          </a:stretch>
        </p:blipFill>
        <p:spPr bwMode="auto">
          <a:xfrm>
            <a:off x="11000095" y="75561"/>
            <a:ext cx="846161" cy="756952"/>
          </a:xfrm>
          <a:prstGeom prst="rect">
            <a:avLst/>
          </a:prstGeom>
          <a:noFill/>
          <a:ln w="9525">
            <a:noFill/>
            <a:miter lim="800000"/>
            <a:headEnd/>
            <a:tailEnd/>
          </a:ln>
        </p:spPr>
      </p:pic>
      <p:graphicFrame>
        <p:nvGraphicFramePr>
          <p:cNvPr id="2" name="Diagram 1"/>
          <p:cNvGraphicFramePr/>
          <p:nvPr>
            <p:extLst>
              <p:ext uri="{D42A27DB-BD31-4B8C-83A1-F6EECF244321}">
                <p14:modId xmlns:p14="http://schemas.microsoft.com/office/powerpoint/2010/main" val="3778133704"/>
              </p:ext>
            </p:extLst>
          </p:nvPr>
        </p:nvGraphicFramePr>
        <p:xfrm>
          <a:off x="368491" y="1050878"/>
          <a:ext cx="11027390" cy="50087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943923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Estimate Cost</a:t>
            </a:r>
            <a:endParaRPr lang="id-ID" sz="3600" b="1" dirty="0">
              <a:cs typeface="Century Gothic" charset="0"/>
            </a:endParaRPr>
          </a:p>
        </p:txBody>
      </p:sp>
      <p:pic>
        <p:nvPicPr>
          <p:cNvPr id="13" name="Picture 12"/>
          <p:cNvPicPr/>
          <p:nvPr/>
        </p:nvPicPr>
        <p:blipFill>
          <a:blip r:embed="rId2" cstate="print"/>
          <a:srcRect/>
          <a:stretch>
            <a:fillRect/>
          </a:stretch>
        </p:blipFill>
        <p:spPr bwMode="auto">
          <a:xfrm>
            <a:off x="11000095" y="75561"/>
            <a:ext cx="846161" cy="756952"/>
          </a:xfrm>
          <a:prstGeom prst="rect">
            <a:avLst/>
          </a:prstGeom>
          <a:noFill/>
          <a:ln w="9525">
            <a:noFill/>
            <a:miter lim="800000"/>
            <a:headEnd/>
            <a:tailEnd/>
          </a:ln>
        </p:spPr>
      </p:pic>
      <p:grpSp>
        <p:nvGrpSpPr>
          <p:cNvPr id="5" name="Group 4"/>
          <p:cNvGrpSpPr/>
          <p:nvPr/>
        </p:nvGrpSpPr>
        <p:grpSpPr>
          <a:xfrm>
            <a:off x="549603" y="984788"/>
            <a:ext cx="10846278" cy="4406078"/>
            <a:chOff x="2825750" y="821960"/>
            <a:chExt cx="2476500" cy="2824605"/>
          </a:xfrm>
          <a:scene3d>
            <a:camera prst="orthographicFront"/>
            <a:lightRig rig="threePt" dir="t">
              <a:rot lat="0" lon="0" rev="7500000"/>
            </a:lightRig>
          </a:scene3d>
        </p:grpSpPr>
        <p:sp>
          <p:nvSpPr>
            <p:cNvPr id="7" name="Rectangle 6"/>
            <p:cNvSpPr/>
            <p:nvPr/>
          </p:nvSpPr>
          <p:spPr>
            <a:xfrm>
              <a:off x="2825750" y="821960"/>
              <a:ext cx="2476500" cy="2824605"/>
            </a:xfrm>
            <a:prstGeom prst="rect">
              <a:avLst/>
            </a:prstGeom>
            <a:sp3d extrusionH="190500" prstMaterial="dkEdge">
              <a:bevelT w="120650" h="38100" prst="relaxedInset"/>
              <a:bevelB w="120650" h="57150" prst="relaxedInset"/>
              <a:contourClr>
                <a:schemeClr val="bg1"/>
              </a:contourClr>
            </a:sp3d>
          </p:spPr>
          <p:style>
            <a:lnRef idx="1">
              <a:schemeClr val="accent4">
                <a:tint val="40000"/>
                <a:alpha val="90000"/>
                <a:hueOff val="5756959"/>
                <a:satOff val="-30630"/>
                <a:lumOff val="-1745"/>
                <a:alphaOff val="0"/>
              </a:schemeClr>
            </a:lnRef>
            <a:fillRef idx="1">
              <a:schemeClr val="accent4">
                <a:tint val="40000"/>
                <a:alpha val="90000"/>
                <a:hueOff val="5756959"/>
                <a:satOff val="-30630"/>
                <a:lumOff val="-1745"/>
                <a:alphaOff val="0"/>
              </a:schemeClr>
            </a:fillRef>
            <a:effectRef idx="2">
              <a:schemeClr val="accent4">
                <a:tint val="40000"/>
                <a:alpha val="90000"/>
                <a:hueOff val="5756959"/>
                <a:satOff val="-30630"/>
                <a:lumOff val="-1745"/>
                <a:alphaOff val="0"/>
              </a:schemeClr>
            </a:effectRef>
            <a:fontRef idx="minor">
              <a:schemeClr val="dk1">
                <a:hueOff val="0"/>
                <a:satOff val="0"/>
                <a:lumOff val="0"/>
                <a:alphaOff val="0"/>
              </a:schemeClr>
            </a:fontRef>
          </p:style>
        </p:sp>
        <p:sp>
          <p:nvSpPr>
            <p:cNvPr id="8" name="Rectangle 7"/>
            <p:cNvSpPr/>
            <p:nvPr/>
          </p:nvSpPr>
          <p:spPr>
            <a:xfrm>
              <a:off x="2825750" y="821960"/>
              <a:ext cx="2476500" cy="282460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2014" tIns="112014" rIns="149352" bIns="168021" numCol="1" spcCol="1270" anchor="t" anchorCtr="0">
              <a:noAutofit/>
            </a:bodyPr>
            <a:lstStyle/>
            <a:p>
              <a:pPr indent="-257175" algn="just">
                <a:buFont typeface="Wingdings" panose="05000000000000000000" pitchFamily="2" charset="2"/>
                <a:buChar char="§"/>
              </a:pPr>
              <a:r>
                <a:rPr lang="en-US" sz="2400" dirty="0" err="1"/>
                <a:t>Estimasi</a:t>
              </a:r>
              <a:r>
                <a:rPr lang="en-US" sz="2400" dirty="0"/>
                <a:t> </a:t>
              </a:r>
              <a:r>
                <a:rPr lang="en-US" sz="2400" dirty="0" err="1"/>
                <a:t>biaya</a:t>
              </a:r>
              <a:r>
                <a:rPr lang="en-US" sz="2400" dirty="0"/>
                <a:t> </a:t>
              </a:r>
              <a:r>
                <a:rPr lang="en-US" sz="2400" dirty="0" err="1"/>
                <a:t>termasuk</a:t>
              </a:r>
              <a:r>
                <a:rPr lang="en-US" sz="2400" dirty="0"/>
                <a:t> </a:t>
              </a:r>
              <a:r>
                <a:rPr lang="en-US" sz="2400" dirty="0" err="1"/>
                <a:t>biaya</a:t>
              </a:r>
              <a:r>
                <a:rPr lang="en-US" sz="2400" dirty="0"/>
                <a:t> yang </a:t>
              </a:r>
              <a:r>
                <a:rPr lang="en-US" sz="2400" dirty="0" err="1"/>
                <a:t>terkait</a:t>
              </a:r>
              <a:r>
                <a:rPr lang="en-US" sz="2400" dirty="0"/>
                <a:t> </a:t>
              </a:r>
              <a:r>
                <a:rPr lang="en-US" sz="2400" dirty="0" err="1"/>
                <a:t>langsung</a:t>
              </a:r>
              <a:r>
                <a:rPr lang="en-US" sz="2400" dirty="0"/>
                <a:t> </a:t>
              </a:r>
              <a:r>
                <a:rPr lang="en-US" sz="2400" dirty="0" err="1"/>
                <a:t>dengan</a:t>
              </a:r>
              <a:r>
                <a:rPr lang="en-US" sz="2400" dirty="0"/>
                <a:t> </a:t>
              </a:r>
              <a:r>
                <a:rPr lang="en-US" sz="2400" dirty="0" err="1"/>
                <a:t>proyek</a:t>
              </a:r>
              <a:r>
                <a:rPr lang="en-US" sz="2400" dirty="0"/>
                <a:t>, </a:t>
              </a:r>
              <a:r>
                <a:rPr lang="en-US" sz="2400" dirty="0" err="1"/>
                <a:t>seperti</a:t>
              </a:r>
              <a:r>
                <a:rPr lang="en-US" sz="2400" dirty="0"/>
                <a:t> </a:t>
              </a:r>
              <a:r>
                <a:rPr lang="en-US" sz="2400" dirty="0" err="1"/>
                <a:t>tenaga</a:t>
              </a:r>
              <a:r>
                <a:rPr lang="en-US" sz="2400" dirty="0"/>
                <a:t> </a:t>
              </a:r>
              <a:r>
                <a:rPr lang="en-US" sz="2400" dirty="0" err="1"/>
                <a:t>kerja</a:t>
              </a:r>
              <a:r>
                <a:rPr lang="en-US" sz="2400" dirty="0"/>
                <a:t>, </a:t>
              </a:r>
              <a:r>
                <a:rPr lang="en-US" sz="2400" dirty="0" err="1"/>
                <a:t>peralatan</a:t>
              </a:r>
              <a:r>
                <a:rPr lang="en-US" sz="2400" dirty="0"/>
                <a:t>, material, dan </a:t>
              </a:r>
              <a:r>
                <a:rPr lang="en-US" sz="2400" dirty="0" err="1"/>
                <a:t>pelatihan</a:t>
              </a:r>
              <a:r>
                <a:rPr lang="en-US" sz="2400" dirty="0"/>
                <a:t> </a:t>
              </a:r>
              <a:r>
                <a:rPr lang="en-US" sz="2400" dirty="0" err="1"/>
                <a:t>untuk</a:t>
              </a:r>
              <a:r>
                <a:rPr lang="en-US" sz="2400" dirty="0"/>
                <a:t> </a:t>
              </a:r>
              <a:r>
                <a:rPr lang="en-US" sz="2400" dirty="0" err="1"/>
                <a:t>proyek</a:t>
              </a:r>
              <a:r>
                <a:rPr lang="en-US" sz="2400" dirty="0"/>
                <a:t>, </a:t>
              </a:r>
              <a:r>
                <a:rPr lang="en-US" sz="2400" dirty="0" err="1"/>
                <a:t>serta</a:t>
              </a:r>
              <a:r>
                <a:rPr lang="en-US" sz="2400" dirty="0"/>
                <a:t> yang </a:t>
              </a:r>
              <a:r>
                <a:rPr lang="en-US" sz="2400" dirty="0" err="1"/>
                <a:t>berikut</a:t>
              </a:r>
              <a:r>
                <a:rPr lang="en-US" sz="2400" dirty="0"/>
                <a:t>:</a:t>
              </a:r>
            </a:p>
            <a:p>
              <a:pPr lvl="1" algn="just"/>
              <a:r>
                <a:rPr lang="en-US" sz="2400" dirty="0"/>
                <a:t>• </a:t>
              </a:r>
              <a:r>
                <a:rPr lang="en-US" sz="2400" dirty="0" err="1"/>
                <a:t>Biaya</a:t>
              </a:r>
              <a:r>
                <a:rPr lang="en-US" sz="2400" dirty="0"/>
                <a:t> </a:t>
              </a:r>
              <a:r>
                <a:rPr lang="en-US" sz="2400" dirty="0" err="1"/>
                <a:t>upaya</a:t>
              </a:r>
              <a:r>
                <a:rPr lang="en-US" sz="2400" dirty="0"/>
                <a:t> </a:t>
              </a:r>
              <a:r>
                <a:rPr lang="en-US" sz="2400" dirty="0" err="1"/>
                <a:t>kualitas</a:t>
              </a:r>
              <a:endParaRPr lang="en-US" sz="2400" dirty="0"/>
            </a:p>
            <a:p>
              <a:pPr lvl="1" algn="just"/>
              <a:r>
                <a:rPr lang="en-US" sz="2400" dirty="0"/>
                <a:t>• </a:t>
              </a:r>
              <a:r>
                <a:rPr lang="en-US" sz="2400" dirty="0" err="1"/>
                <a:t>Biaya</a:t>
              </a:r>
              <a:r>
                <a:rPr lang="en-US" sz="2400" dirty="0"/>
                <a:t> </a:t>
              </a:r>
              <a:r>
                <a:rPr lang="en-US" sz="2400" dirty="0" err="1"/>
                <a:t>upaya</a:t>
              </a:r>
              <a:r>
                <a:rPr lang="en-US" sz="2400" dirty="0"/>
                <a:t> </a:t>
              </a:r>
              <a:r>
                <a:rPr lang="en-US" sz="2400" dirty="0" err="1"/>
                <a:t>risiko</a:t>
              </a:r>
              <a:endParaRPr lang="en-US" sz="2400" dirty="0"/>
            </a:p>
            <a:p>
              <a:pPr lvl="1" algn="just"/>
              <a:r>
                <a:rPr lang="en-US" sz="2400" dirty="0"/>
                <a:t>• </a:t>
              </a:r>
              <a:r>
                <a:rPr lang="en-US" sz="2400" dirty="0" err="1"/>
                <a:t>Biaya</a:t>
              </a:r>
              <a:r>
                <a:rPr lang="en-US" sz="2400" dirty="0"/>
                <a:t> </a:t>
              </a:r>
              <a:r>
                <a:rPr lang="en-US" sz="2400" dirty="0" err="1"/>
                <a:t>waktu</a:t>
              </a:r>
              <a:r>
                <a:rPr lang="en-US" sz="2400" dirty="0"/>
                <a:t> </a:t>
              </a:r>
              <a:r>
                <a:rPr lang="en-US" sz="2400" dirty="0" err="1"/>
                <a:t>manajer</a:t>
              </a:r>
              <a:r>
                <a:rPr lang="en-US" sz="2400" dirty="0"/>
                <a:t> </a:t>
              </a:r>
              <a:r>
                <a:rPr lang="en-US" sz="2400" dirty="0" err="1"/>
                <a:t>proyek</a:t>
              </a:r>
              <a:endParaRPr lang="en-US" sz="2400" dirty="0"/>
            </a:p>
            <a:p>
              <a:pPr lvl="1" algn="just"/>
              <a:r>
                <a:rPr lang="en-US" sz="2400" dirty="0"/>
                <a:t>• </a:t>
              </a:r>
              <a:r>
                <a:rPr lang="en-US" sz="2400" dirty="0" err="1"/>
                <a:t>Biaya</a:t>
              </a:r>
              <a:r>
                <a:rPr lang="en-US" sz="2400" dirty="0"/>
                <a:t> </a:t>
              </a:r>
              <a:r>
                <a:rPr lang="en-US" sz="2400" dirty="0" err="1"/>
                <a:t>kegiatan</a:t>
              </a:r>
              <a:r>
                <a:rPr lang="en-US" sz="2400" dirty="0"/>
                <a:t> </a:t>
              </a:r>
              <a:r>
                <a:rPr lang="en-US" sz="2400" dirty="0" err="1"/>
                <a:t>manajemen</a:t>
              </a:r>
              <a:r>
                <a:rPr lang="en-US" sz="2400" dirty="0"/>
                <a:t> </a:t>
              </a:r>
              <a:r>
                <a:rPr lang="en-US" sz="2400" dirty="0" err="1"/>
                <a:t>proyek</a:t>
              </a:r>
              <a:endParaRPr lang="en-US" sz="2400" dirty="0"/>
            </a:p>
            <a:p>
              <a:pPr lvl="1" algn="just"/>
              <a:r>
                <a:rPr lang="en-US" sz="2400" dirty="0"/>
                <a:t>• </a:t>
              </a:r>
              <a:r>
                <a:rPr lang="en-US" sz="2400" dirty="0" err="1"/>
                <a:t>Biaya</a:t>
              </a:r>
              <a:r>
                <a:rPr lang="en-US" sz="2400" dirty="0"/>
                <a:t> </a:t>
              </a:r>
              <a:r>
                <a:rPr lang="en-US" sz="2400" dirty="0" err="1"/>
                <a:t>untuk</a:t>
              </a:r>
              <a:r>
                <a:rPr lang="en-US" sz="2400" dirty="0"/>
                <a:t> </a:t>
              </a:r>
              <a:r>
                <a:rPr lang="en-US" sz="2400" dirty="0" err="1"/>
                <a:t>ruang</a:t>
              </a:r>
              <a:r>
                <a:rPr lang="en-US" sz="2400" dirty="0"/>
                <a:t> </a:t>
              </a:r>
              <a:r>
                <a:rPr lang="en-US" sz="2400" dirty="0" err="1"/>
                <a:t>kantor</a:t>
              </a:r>
              <a:r>
                <a:rPr lang="en-US" sz="2400" dirty="0"/>
                <a:t> </a:t>
              </a:r>
              <a:r>
                <a:rPr lang="en-US" sz="2400" dirty="0" err="1"/>
                <a:t>fisik</a:t>
              </a:r>
              <a:r>
                <a:rPr lang="en-US" sz="2400" dirty="0"/>
                <a:t> yang </a:t>
              </a:r>
              <a:r>
                <a:rPr lang="en-US" sz="2400" dirty="0" err="1"/>
                <a:t>digunakan</a:t>
              </a:r>
              <a:r>
                <a:rPr lang="en-US" sz="2400" dirty="0"/>
                <a:t> </a:t>
              </a:r>
              <a:r>
                <a:rPr lang="en-US" sz="2400" dirty="0" err="1"/>
                <a:t>langsung</a:t>
              </a:r>
              <a:r>
                <a:rPr lang="en-US" sz="2400" dirty="0"/>
                <a:t> </a:t>
              </a:r>
              <a:r>
                <a:rPr lang="en-US" sz="2400" dirty="0" err="1"/>
                <a:t>untuk</a:t>
              </a:r>
              <a:r>
                <a:rPr lang="en-US" sz="2400" dirty="0"/>
                <a:t> </a:t>
              </a:r>
              <a:r>
                <a:rPr lang="en-US" sz="2400" dirty="0" err="1"/>
                <a:t>proyek</a:t>
              </a:r>
              <a:endParaRPr lang="en-US" sz="2400" dirty="0"/>
            </a:p>
            <a:p>
              <a:pPr lvl="1" algn="just"/>
              <a:r>
                <a:rPr lang="en-US" sz="2400" dirty="0"/>
                <a:t>• </a:t>
              </a:r>
              <a:r>
                <a:rPr lang="en-US" sz="2400" dirty="0" err="1"/>
                <a:t>Biaya</a:t>
              </a:r>
              <a:r>
                <a:rPr lang="en-US" sz="2400" dirty="0"/>
                <a:t> overhead, </a:t>
              </a:r>
              <a:r>
                <a:rPr lang="en-US" sz="2400" dirty="0" err="1"/>
                <a:t>seperti</a:t>
              </a:r>
              <a:r>
                <a:rPr lang="en-US" sz="2400" dirty="0"/>
                <a:t> </a:t>
              </a:r>
              <a:r>
                <a:rPr lang="en-US" sz="2400" dirty="0" err="1"/>
                <a:t>gaji</a:t>
              </a:r>
              <a:r>
                <a:rPr lang="en-US" sz="2400" dirty="0"/>
                <a:t> </a:t>
              </a:r>
              <a:r>
                <a:rPr lang="en-US" sz="2400" dirty="0" err="1"/>
                <a:t>manajemen</a:t>
              </a:r>
              <a:r>
                <a:rPr lang="en-US" sz="2400" dirty="0"/>
                <a:t> </a:t>
              </a:r>
              <a:r>
                <a:rPr lang="en-US" sz="2400" dirty="0" err="1"/>
                <a:t>dan</a:t>
              </a:r>
              <a:r>
                <a:rPr lang="en-US" sz="2400" dirty="0"/>
                <a:t> </a:t>
              </a:r>
              <a:r>
                <a:rPr lang="en-US" sz="2400" dirty="0" err="1"/>
                <a:t>biaya</a:t>
              </a:r>
              <a:r>
                <a:rPr lang="en-US" sz="2400" dirty="0"/>
                <a:t> </a:t>
              </a:r>
              <a:r>
                <a:rPr lang="en-US" sz="2400" dirty="0" err="1"/>
                <a:t>kantor</a:t>
              </a:r>
              <a:r>
                <a:rPr lang="en-US" sz="2400" dirty="0"/>
                <a:t> </a:t>
              </a:r>
              <a:r>
                <a:rPr lang="en-US" sz="2400" dirty="0" err="1"/>
                <a:t>umum</a:t>
              </a:r>
              <a:endParaRPr lang="en-US" sz="2400" spc="-4" dirty="0">
                <a:solidFill>
                  <a:schemeClr val="tx2"/>
                </a:solidFill>
                <a:cs typeface="Comic Sans MS"/>
              </a:endParaRPr>
            </a:p>
          </p:txBody>
        </p:sp>
      </p:grpSp>
    </p:spTree>
    <p:extLst>
      <p:ext uri="{BB962C8B-B14F-4D97-AF65-F5344CB8AC3E}">
        <p14:creationId xmlns:p14="http://schemas.microsoft.com/office/powerpoint/2010/main" val="33060275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Estimate Cost</a:t>
            </a:r>
            <a:endParaRPr lang="id-ID" sz="3600" b="1" dirty="0">
              <a:cs typeface="Century Gothic" charset="0"/>
            </a:endParaRPr>
          </a:p>
        </p:txBody>
      </p:sp>
      <p:pic>
        <p:nvPicPr>
          <p:cNvPr id="13" name="Picture 12"/>
          <p:cNvPicPr/>
          <p:nvPr/>
        </p:nvPicPr>
        <p:blipFill>
          <a:blip r:embed="rId2" cstate="print"/>
          <a:srcRect/>
          <a:stretch>
            <a:fillRect/>
          </a:stretch>
        </p:blipFill>
        <p:spPr bwMode="auto">
          <a:xfrm>
            <a:off x="11000095" y="75561"/>
            <a:ext cx="846161" cy="756952"/>
          </a:xfrm>
          <a:prstGeom prst="rect">
            <a:avLst/>
          </a:prstGeom>
          <a:noFill/>
          <a:ln w="9525">
            <a:noFill/>
            <a:miter lim="800000"/>
            <a:headEnd/>
            <a:tailEnd/>
          </a:ln>
        </p:spPr>
      </p:pic>
      <p:grpSp>
        <p:nvGrpSpPr>
          <p:cNvPr id="5" name="Group 4"/>
          <p:cNvGrpSpPr/>
          <p:nvPr/>
        </p:nvGrpSpPr>
        <p:grpSpPr>
          <a:xfrm>
            <a:off x="549603" y="984788"/>
            <a:ext cx="10846278" cy="4406078"/>
            <a:chOff x="2825750" y="821960"/>
            <a:chExt cx="2476500" cy="2824605"/>
          </a:xfrm>
          <a:scene3d>
            <a:camera prst="orthographicFront"/>
            <a:lightRig rig="threePt" dir="t">
              <a:rot lat="0" lon="0" rev="7500000"/>
            </a:lightRig>
          </a:scene3d>
        </p:grpSpPr>
        <p:sp>
          <p:nvSpPr>
            <p:cNvPr id="7" name="Rectangle 6"/>
            <p:cNvSpPr/>
            <p:nvPr/>
          </p:nvSpPr>
          <p:spPr>
            <a:xfrm>
              <a:off x="2825750" y="821960"/>
              <a:ext cx="2476500" cy="2824605"/>
            </a:xfrm>
            <a:prstGeom prst="rect">
              <a:avLst/>
            </a:prstGeom>
            <a:sp3d extrusionH="190500" prstMaterial="dkEdge">
              <a:bevelT w="120650" h="38100" prst="relaxedInset"/>
              <a:bevelB w="120650" h="57150" prst="relaxedInset"/>
              <a:contourClr>
                <a:schemeClr val="bg1"/>
              </a:contourClr>
            </a:sp3d>
          </p:spPr>
          <p:style>
            <a:lnRef idx="1">
              <a:schemeClr val="accent4">
                <a:tint val="40000"/>
                <a:alpha val="90000"/>
                <a:hueOff val="5756959"/>
                <a:satOff val="-30630"/>
                <a:lumOff val="-1745"/>
                <a:alphaOff val="0"/>
              </a:schemeClr>
            </a:lnRef>
            <a:fillRef idx="1">
              <a:schemeClr val="accent4">
                <a:tint val="40000"/>
                <a:alpha val="90000"/>
                <a:hueOff val="5756959"/>
                <a:satOff val="-30630"/>
                <a:lumOff val="-1745"/>
                <a:alphaOff val="0"/>
              </a:schemeClr>
            </a:fillRef>
            <a:effectRef idx="2">
              <a:schemeClr val="accent4">
                <a:tint val="40000"/>
                <a:alpha val="90000"/>
                <a:hueOff val="5756959"/>
                <a:satOff val="-30630"/>
                <a:lumOff val="-1745"/>
                <a:alphaOff val="0"/>
              </a:schemeClr>
            </a:effectRef>
            <a:fontRef idx="minor">
              <a:schemeClr val="dk1">
                <a:hueOff val="0"/>
                <a:satOff val="0"/>
                <a:lumOff val="0"/>
                <a:alphaOff val="0"/>
              </a:schemeClr>
            </a:fontRef>
          </p:style>
        </p:sp>
        <p:sp>
          <p:nvSpPr>
            <p:cNvPr id="8" name="Rectangle 7"/>
            <p:cNvSpPr/>
            <p:nvPr/>
          </p:nvSpPr>
          <p:spPr>
            <a:xfrm>
              <a:off x="2825750" y="821960"/>
              <a:ext cx="2476500" cy="282460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2014" tIns="112014" rIns="149352" bIns="168021" numCol="1" spcCol="1270" anchor="t" anchorCtr="0">
              <a:noAutofit/>
            </a:bodyPr>
            <a:lstStyle/>
            <a:p>
              <a:pPr algn="just"/>
              <a:r>
                <a:rPr lang="en-US" sz="2400" spc="-4" dirty="0" err="1">
                  <a:solidFill>
                    <a:schemeClr val="tx1"/>
                  </a:solidFill>
                  <a:cs typeface="Comic Sans MS"/>
                </a:rPr>
                <a:t>Perkiraan</a:t>
              </a:r>
              <a:r>
                <a:rPr lang="en-US" sz="2400" spc="-4" dirty="0">
                  <a:solidFill>
                    <a:schemeClr val="tx1"/>
                  </a:solidFill>
                  <a:cs typeface="Comic Sans MS"/>
                </a:rPr>
                <a:t> </a:t>
              </a:r>
              <a:r>
                <a:rPr lang="en-US" sz="2400" spc="-4" dirty="0" err="1">
                  <a:solidFill>
                    <a:schemeClr val="tx1"/>
                  </a:solidFill>
                  <a:cs typeface="Comic Sans MS"/>
                </a:rPr>
                <a:t>biaya</a:t>
              </a:r>
              <a:r>
                <a:rPr lang="en-US" sz="2400" spc="-4" dirty="0">
                  <a:solidFill>
                    <a:schemeClr val="tx1"/>
                  </a:solidFill>
                  <a:cs typeface="Comic Sans MS"/>
                </a:rPr>
                <a:t> </a:t>
              </a:r>
              <a:r>
                <a:rPr lang="en-US" sz="2400" spc="-4" dirty="0" err="1">
                  <a:solidFill>
                    <a:schemeClr val="tx1"/>
                  </a:solidFill>
                  <a:cs typeface="Comic Sans MS"/>
                </a:rPr>
                <a:t>harus</a:t>
              </a:r>
              <a:r>
                <a:rPr lang="en-US" sz="2400" spc="-4" dirty="0">
                  <a:solidFill>
                    <a:schemeClr val="tx1"/>
                  </a:solidFill>
                  <a:cs typeface="Comic Sans MS"/>
                </a:rPr>
                <a:t> </a:t>
              </a:r>
              <a:r>
                <a:rPr lang="en-US" sz="2400" spc="-4" dirty="0" err="1">
                  <a:solidFill>
                    <a:schemeClr val="tx1"/>
                  </a:solidFill>
                  <a:cs typeface="Comic Sans MS"/>
                </a:rPr>
                <a:t>ditinjau</a:t>
              </a:r>
              <a:r>
                <a:rPr lang="en-US" sz="2400" spc="-4" dirty="0">
                  <a:solidFill>
                    <a:schemeClr val="tx1"/>
                  </a:solidFill>
                  <a:cs typeface="Comic Sans MS"/>
                </a:rPr>
                <a:t> </a:t>
              </a:r>
              <a:r>
                <a:rPr lang="en-US" sz="2400" spc="-4" dirty="0" err="1">
                  <a:solidFill>
                    <a:schemeClr val="tx1"/>
                  </a:solidFill>
                  <a:cs typeface="Comic Sans MS"/>
                </a:rPr>
                <a:t>dan</a:t>
              </a:r>
              <a:r>
                <a:rPr lang="en-US" sz="2400" spc="-4" dirty="0">
                  <a:solidFill>
                    <a:schemeClr val="tx1"/>
                  </a:solidFill>
                  <a:cs typeface="Comic Sans MS"/>
                </a:rPr>
                <a:t> </a:t>
              </a:r>
              <a:r>
                <a:rPr lang="en-US" sz="2400" spc="-4" dirty="0" err="1">
                  <a:solidFill>
                    <a:schemeClr val="tx1"/>
                  </a:solidFill>
                  <a:cs typeface="Comic Sans MS"/>
                </a:rPr>
                <a:t>disempurnakan</a:t>
              </a:r>
              <a:r>
                <a:rPr lang="en-US" sz="2400" spc="-4" dirty="0">
                  <a:solidFill>
                    <a:schemeClr val="tx1"/>
                  </a:solidFill>
                  <a:cs typeface="Comic Sans MS"/>
                </a:rPr>
                <a:t> </a:t>
              </a:r>
              <a:r>
                <a:rPr lang="en-US" sz="2400" spc="-4" dirty="0" err="1">
                  <a:solidFill>
                    <a:schemeClr val="tx1"/>
                  </a:solidFill>
                  <a:cs typeface="Comic Sans MS"/>
                </a:rPr>
                <a:t>selama</a:t>
              </a:r>
              <a:r>
                <a:rPr lang="en-US" sz="2400" spc="-4" dirty="0">
                  <a:solidFill>
                    <a:schemeClr val="tx1"/>
                  </a:solidFill>
                  <a:cs typeface="Comic Sans MS"/>
                </a:rPr>
                <a:t> </a:t>
              </a:r>
              <a:r>
                <a:rPr lang="en-US" sz="2400" spc="-4" dirty="0" err="1">
                  <a:solidFill>
                    <a:schemeClr val="tx1"/>
                  </a:solidFill>
                  <a:cs typeface="Comic Sans MS"/>
                </a:rPr>
                <a:t>proyek</a:t>
              </a:r>
              <a:r>
                <a:rPr lang="en-US" sz="2400" spc="-4" dirty="0">
                  <a:solidFill>
                    <a:schemeClr val="tx1"/>
                  </a:solidFill>
                  <a:cs typeface="Comic Sans MS"/>
                </a:rPr>
                <a:t> </a:t>
              </a:r>
              <a:r>
                <a:rPr lang="en-US" sz="2400" spc="-4" dirty="0" err="1">
                  <a:solidFill>
                    <a:schemeClr val="tx1"/>
                  </a:solidFill>
                  <a:cs typeface="Comic Sans MS"/>
                </a:rPr>
                <a:t>untuk</a:t>
              </a:r>
              <a:r>
                <a:rPr lang="en-US" sz="2400" spc="-4" dirty="0">
                  <a:solidFill>
                    <a:schemeClr val="tx1"/>
                  </a:solidFill>
                  <a:cs typeface="Comic Sans MS"/>
                </a:rPr>
                <a:t> </a:t>
              </a:r>
              <a:r>
                <a:rPr lang="en-US" sz="2400" spc="-4" dirty="0" err="1">
                  <a:solidFill>
                    <a:schemeClr val="tx1"/>
                  </a:solidFill>
                  <a:cs typeface="Comic Sans MS"/>
                </a:rPr>
                <a:t>mencerminkan</a:t>
              </a:r>
              <a:r>
                <a:rPr lang="en-US" sz="2400" spc="-4" dirty="0">
                  <a:solidFill>
                    <a:schemeClr val="tx1"/>
                  </a:solidFill>
                  <a:cs typeface="Comic Sans MS"/>
                </a:rPr>
                <a:t> detail </a:t>
              </a:r>
              <a:r>
                <a:rPr lang="en-US" sz="2400" spc="-4" dirty="0" err="1">
                  <a:solidFill>
                    <a:schemeClr val="tx1"/>
                  </a:solidFill>
                  <a:cs typeface="Comic Sans MS"/>
                </a:rPr>
                <a:t>tambahan</a:t>
              </a:r>
              <a:r>
                <a:rPr lang="en-US" sz="2400" spc="-4" dirty="0">
                  <a:solidFill>
                    <a:schemeClr val="tx1"/>
                  </a:solidFill>
                  <a:cs typeface="Comic Sans MS"/>
                </a:rPr>
                <a:t> yang </a:t>
              </a:r>
              <a:r>
                <a:rPr lang="en-US" sz="2400" spc="-4" dirty="0" err="1">
                  <a:solidFill>
                    <a:schemeClr val="tx1"/>
                  </a:solidFill>
                  <a:cs typeface="Comic Sans MS"/>
                </a:rPr>
                <a:t>tersedia</a:t>
              </a:r>
              <a:r>
                <a:rPr lang="en-US" sz="2400" spc="-4" dirty="0">
                  <a:solidFill>
                    <a:schemeClr val="tx1"/>
                  </a:solidFill>
                  <a:cs typeface="Comic Sans MS"/>
                </a:rPr>
                <a:t> </a:t>
              </a:r>
              <a:r>
                <a:rPr lang="en-US" sz="2400" spc="-4" dirty="0" err="1">
                  <a:solidFill>
                    <a:schemeClr val="tx1"/>
                  </a:solidFill>
                  <a:cs typeface="Comic Sans MS"/>
                </a:rPr>
                <a:t>dan</a:t>
              </a:r>
              <a:r>
                <a:rPr lang="en-US" sz="2400" spc="-4" dirty="0">
                  <a:solidFill>
                    <a:schemeClr val="tx1"/>
                  </a:solidFill>
                  <a:cs typeface="Comic Sans MS"/>
                </a:rPr>
                <a:t> </a:t>
              </a:r>
              <a:r>
                <a:rPr lang="en-US" sz="2400" spc="-4" dirty="0" err="1">
                  <a:solidFill>
                    <a:schemeClr val="tx1"/>
                  </a:solidFill>
                  <a:cs typeface="Comic Sans MS"/>
                </a:rPr>
                <a:t>asumsi</a:t>
              </a:r>
              <a:r>
                <a:rPr lang="en-US" sz="2400" spc="-4" dirty="0">
                  <a:solidFill>
                    <a:schemeClr val="tx1"/>
                  </a:solidFill>
                  <a:cs typeface="Comic Sans MS"/>
                </a:rPr>
                <a:t> yang </a:t>
              </a:r>
              <a:r>
                <a:rPr lang="en-US" sz="2400" spc="-4" dirty="0" err="1">
                  <a:solidFill>
                    <a:schemeClr val="tx1"/>
                  </a:solidFill>
                  <a:cs typeface="Comic Sans MS"/>
                </a:rPr>
                <a:t>diuji</a:t>
              </a:r>
              <a:r>
                <a:rPr lang="en-US" sz="2400" spc="-4" dirty="0">
                  <a:solidFill>
                    <a:schemeClr val="tx1"/>
                  </a:solidFill>
                  <a:cs typeface="Comic Sans MS"/>
                </a:rPr>
                <a:t>. </a:t>
              </a:r>
              <a:r>
                <a:rPr lang="en-US" sz="2400" spc="-4" dirty="0" err="1">
                  <a:solidFill>
                    <a:schemeClr val="tx1"/>
                  </a:solidFill>
                  <a:cs typeface="Comic Sans MS"/>
                </a:rPr>
                <a:t>Keakuratan</a:t>
              </a:r>
              <a:r>
                <a:rPr lang="en-US" sz="2400" spc="-4" dirty="0">
                  <a:solidFill>
                    <a:schemeClr val="tx1"/>
                  </a:solidFill>
                  <a:cs typeface="Comic Sans MS"/>
                </a:rPr>
                <a:t> </a:t>
              </a:r>
              <a:r>
                <a:rPr lang="en-US" sz="2400" spc="-4" dirty="0" err="1">
                  <a:solidFill>
                    <a:schemeClr val="tx1"/>
                  </a:solidFill>
                  <a:cs typeface="Comic Sans MS"/>
                </a:rPr>
                <a:t>estimasi</a:t>
              </a:r>
              <a:r>
                <a:rPr lang="en-US" sz="2400" spc="-4" dirty="0">
                  <a:solidFill>
                    <a:schemeClr val="tx1"/>
                  </a:solidFill>
                  <a:cs typeface="Comic Sans MS"/>
                </a:rPr>
                <a:t> </a:t>
              </a:r>
              <a:r>
                <a:rPr lang="en-US" sz="2400" spc="-4" dirty="0" err="1">
                  <a:solidFill>
                    <a:schemeClr val="tx1"/>
                  </a:solidFill>
                  <a:cs typeface="Comic Sans MS"/>
                </a:rPr>
                <a:t>proyek</a:t>
              </a:r>
              <a:r>
                <a:rPr lang="en-US" sz="2400" spc="-4" dirty="0">
                  <a:solidFill>
                    <a:schemeClr val="tx1"/>
                  </a:solidFill>
                  <a:cs typeface="Comic Sans MS"/>
                </a:rPr>
                <a:t> </a:t>
              </a:r>
              <a:r>
                <a:rPr lang="en-US" sz="2400" spc="-4" dirty="0" err="1">
                  <a:solidFill>
                    <a:schemeClr val="tx1"/>
                  </a:solidFill>
                  <a:cs typeface="Comic Sans MS"/>
                </a:rPr>
                <a:t>akan</a:t>
              </a:r>
              <a:r>
                <a:rPr lang="en-US" sz="2400" spc="-4" dirty="0">
                  <a:solidFill>
                    <a:schemeClr val="tx1"/>
                  </a:solidFill>
                  <a:cs typeface="Comic Sans MS"/>
                </a:rPr>
                <a:t> </a:t>
              </a:r>
              <a:r>
                <a:rPr lang="en-US" sz="2400" spc="-4" dirty="0" err="1">
                  <a:solidFill>
                    <a:schemeClr val="tx1"/>
                  </a:solidFill>
                  <a:cs typeface="Comic Sans MS"/>
                </a:rPr>
                <a:t>meningkat</a:t>
              </a:r>
              <a:r>
                <a:rPr lang="en-US" sz="2400" spc="-4" dirty="0">
                  <a:solidFill>
                    <a:schemeClr val="tx1"/>
                  </a:solidFill>
                  <a:cs typeface="Comic Sans MS"/>
                </a:rPr>
                <a:t> </a:t>
              </a:r>
              <a:r>
                <a:rPr lang="en-US" sz="2400" spc="-4" dirty="0" err="1">
                  <a:solidFill>
                    <a:schemeClr val="tx1"/>
                  </a:solidFill>
                  <a:cs typeface="Comic Sans MS"/>
                </a:rPr>
                <a:t>seiring</a:t>
              </a:r>
              <a:r>
                <a:rPr lang="en-US" sz="2400" spc="-4" dirty="0">
                  <a:solidFill>
                    <a:schemeClr val="tx1"/>
                  </a:solidFill>
                  <a:cs typeface="Comic Sans MS"/>
                </a:rPr>
                <a:t> </a:t>
              </a:r>
              <a:r>
                <a:rPr lang="en-US" sz="2400" spc="-4" dirty="0" err="1">
                  <a:solidFill>
                    <a:schemeClr val="tx1"/>
                  </a:solidFill>
                  <a:cs typeface="Comic Sans MS"/>
                </a:rPr>
                <a:t>kemajuan</a:t>
              </a:r>
              <a:r>
                <a:rPr lang="en-US" sz="2400" spc="-4" dirty="0">
                  <a:solidFill>
                    <a:schemeClr val="tx1"/>
                  </a:solidFill>
                  <a:cs typeface="Comic Sans MS"/>
                </a:rPr>
                <a:t> </a:t>
              </a:r>
              <a:r>
                <a:rPr lang="en-US" sz="2400" spc="-4" dirty="0" err="1">
                  <a:solidFill>
                    <a:schemeClr val="tx1"/>
                  </a:solidFill>
                  <a:cs typeface="Comic Sans MS"/>
                </a:rPr>
                <a:t>proyek</a:t>
              </a:r>
              <a:r>
                <a:rPr lang="en-US" sz="2400" spc="-4" dirty="0">
                  <a:solidFill>
                    <a:schemeClr val="tx1"/>
                  </a:solidFill>
                  <a:cs typeface="Comic Sans MS"/>
                </a:rPr>
                <a:t> </a:t>
              </a:r>
              <a:r>
                <a:rPr lang="en-US" sz="2400" spc="-4" dirty="0" err="1">
                  <a:solidFill>
                    <a:schemeClr val="tx1"/>
                  </a:solidFill>
                  <a:cs typeface="Comic Sans MS"/>
                </a:rPr>
                <a:t>melalui</a:t>
              </a:r>
              <a:r>
                <a:rPr lang="en-US" sz="2400" spc="-4" dirty="0">
                  <a:solidFill>
                    <a:schemeClr val="tx1"/>
                  </a:solidFill>
                  <a:cs typeface="Comic Sans MS"/>
                </a:rPr>
                <a:t> Project Life Cycle. </a:t>
              </a:r>
            </a:p>
            <a:p>
              <a:pPr algn="just"/>
              <a:endParaRPr lang="en-US" sz="2400" spc="-4" dirty="0">
                <a:solidFill>
                  <a:schemeClr val="tx1"/>
                </a:solidFill>
                <a:cs typeface="Comic Sans MS"/>
              </a:endParaRPr>
            </a:p>
            <a:p>
              <a:pPr algn="just"/>
              <a:r>
                <a:rPr lang="en-US" sz="2400" spc="-4" dirty="0" err="1">
                  <a:solidFill>
                    <a:schemeClr val="tx1"/>
                  </a:solidFill>
                  <a:cs typeface="Comic Sans MS"/>
                </a:rPr>
                <a:t>Sebagai</a:t>
              </a:r>
              <a:r>
                <a:rPr lang="en-US" sz="2400" spc="-4" dirty="0">
                  <a:solidFill>
                    <a:schemeClr val="tx1"/>
                  </a:solidFill>
                  <a:cs typeface="Comic Sans MS"/>
                </a:rPr>
                <a:t> </a:t>
              </a:r>
              <a:r>
                <a:rPr lang="en-US" sz="2400" spc="-4" dirty="0" err="1">
                  <a:solidFill>
                    <a:schemeClr val="tx1"/>
                  </a:solidFill>
                  <a:cs typeface="Comic Sans MS"/>
                </a:rPr>
                <a:t>contoh</a:t>
              </a:r>
              <a:r>
                <a:rPr lang="en-US" sz="2400" spc="-4" dirty="0">
                  <a:solidFill>
                    <a:schemeClr val="tx1"/>
                  </a:solidFill>
                  <a:cs typeface="Comic Sans MS"/>
                </a:rPr>
                <a:t>, </a:t>
              </a:r>
              <a:r>
                <a:rPr lang="en-US" sz="2400" spc="-4" dirty="0" err="1">
                  <a:solidFill>
                    <a:schemeClr val="tx1"/>
                  </a:solidFill>
                  <a:cs typeface="Comic Sans MS"/>
                </a:rPr>
                <a:t>sebuah</a:t>
              </a:r>
              <a:r>
                <a:rPr lang="en-US" sz="2400" spc="-4" dirty="0">
                  <a:solidFill>
                    <a:schemeClr val="tx1"/>
                  </a:solidFill>
                  <a:cs typeface="Comic Sans MS"/>
                </a:rPr>
                <a:t> </a:t>
              </a:r>
              <a:r>
                <a:rPr lang="en-US" sz="2400" spc="-4" dirty="0" err="1">
                  <a:solidFill>
                    <a:schemeClr val="tx1"/>
                  </a:solidFill>
                  <a:cs typeface="Comic Sans MS"/>
                </a:rPr>
                <a:t>proyek</a:t>
              </a:r>
              <a:r>
                <a:rPr lang="en-US" sz="2400" spc="-4" dirty="0">
                  <a:solidFill>
                    <a:schemeClr val="tx1"/>
                  </a:solidFill>
                  <a:cs typeface="Comic Sans MS"/>
                </a:rPr>
                <a:t> </a:t>
              </a:r>
              <a:r>
                <a:rPr lang="en-US" sz="2400" spc="-4" dirty="0" err="1">
                  <a:solidFill>
                    <a:schemeClr val="tx1"/>
                  </a:solidFill>
                  <a:cs typeface="Comic Sans MS"/>
                </a:rPr>
                <a:t>dalam</a:t>
              </a:r>
              <a:r>
                <a:rPr lang="en-US" sz="2400" spc="-4" dirty="0">
                  <a:solidFill>
                    <a:schemeClr val="tx1"/>
                  </a:solidFill>
                  <a:cs typeface="Comic Sans MS"/>
                </a:rPr>
                <a:t> </a:t>
              </a:r>
              <a:r>
                <a:rPr lang="en-US" sz="2400" spc="-4" dirty="0" err="1">
                  <a:solidFill>
                    <a:schemeClr val="tx1"/>
                  </a:solidFill>
                  <a:cs typeface="Comic Sans MS"/>
                </a:rPr>
                <a:t>fase</a:t>
              </a:r>
              <a:r>
                <a:rPr lang="en-US" sz="2400" spc="-4" dirty="0">
                  <a:solidFill>
                    <a:schemeClr val="tx1"/>
                  </a:solidFill>
                  <a:cs typeface="Comic Sans MS"/>
                </a:rPr>
                <a:t> </a:t>
              </a:r>
              <a:r>
                <a:rPr lang="en-US" sz="2400" spc="-4" dirty="0" err="1">
                  <a:solidFill>
                    <a:schemeClr val="tx1"/>
                  </a:solidFill>
                  <a:cs typeface="Comic Sans MS"/>
                </a:rPr>
                <a:t>inisiasi</a:t>
              </a:r>
              <a:r>
                <a:rPr lang="en-US" sz="2400" spc="-4" dirty="0">
                  <a:solidFill>
                    <a:schemeClr val="tx1"/>
                  </a:solidFill>
                  <a:cs typeface="Comic Sans MS"/>
                </a:rPr>
                <a:t> </a:t>
              </a:r>
              <a:r>
                <a:rPr lang="en-US" sz="2400" spc="-4" dirty="0" err="1">
                  <a:solidFill>
                    <a:schemeClr val="tx1"/>
                  </a:solidFill>
                  <a:cs typeface="Comic Sans MS"/>
                </a:rPr>
                <a:t>mungkin</a:t>
              </a:r>
              <a:r>
                <a:rPr lang="en-US" sz="2400" spc="-4" dirty="0">
                  <a:solidFill>
                    <a:schemeClr val="tx1"/>
                  </a:solidFill>
                  <a:cs typeface="Comic Sans MS"/>
                </a:rPr>
                <a:t> </a:t>
              </a:r>
              <a:r>
                <a:rPr lang="en-US" sz="2400" spc="-4" dirty="0" err="1">
                  <a:solidFill>
                    <a:schemeClr val="tx1"/>
                  </a:solidFill>
                  <a:cs typeface="Comic Sans MS"/>
                </a:rPr>
                <a:t>memiliki</a:t>
              </a:r>
              <a:r>
                <a:rPr lang="en-US" sz="2400" spc="-4" dirty="0">
                  <a:solidFill>
                    <a:schemeClr val="tx1"/>
                  </a:solidFill>
                  <a:cs typeface="Comic Sans MS"/>
                </a:rPr>
                <a:t> </a:t>
              </a:r>
              <a:r>
                <a:rPr lang="en-US" sz="2400" spc="-4" dirty="0" err="1">
                  <a:solidFill>
                    <a:schemeClr val="tx1"/>
                  </a:solidFill>
                  <a:cs typeface="Comic Sans MS"/>
                </a:rPr>
                <a:t>estimasi</a:t>
              </a:r>
              <a:r>
                <a:rPr lang="en-US" sz="2400" spc="-4" dirty="0">
                  <a:solidFill>
                    <a:schemeClr val="tx1"/>
                  </a:solidFill>
                  <a:cs typeface="Comic Sans MS"/>
                </a:rPr>
                <a:t> </a:t>
              </a:r>
              <a:r>
                <a:rPr lang="en-US" sz="2400" spc="-4" dirty="0" err="1">
                  <a:solidFill>
                    <a:schemeClr val="tx1"/>
                  </a:solidFill>
                  <a:cs typeface="Comic Sans MS"/>
                </a:rPr>
                <a:t>urutan</a:t>
              </a:r>
              <a:r>
                <a:rPr lang="en-US" sz="2400" spc="-4" dirty="0">
                  <a:solidFill>
                    <a:schemeClr val="tx1"/>
                  </a:solidFill>
                  <a:cs typeface="Comic Sans MS"/>
                </a:rPr>
                <a:t> </a:t>
              </a:r>
              <a:r>
                <a:rPr lang="en-US" sz="2400" spc="-4" dirty="0" err="1">
                  <a:solidFill>
                    <a:schemeClr val="tx1"/>
                  </a:solidFill>
                  <a:cs typeface="Comic Sans MS"/>
                </a:rPr>
                <a:t>kasar</a:t>
              </a:r>
              <a:r>
                <a:rPr lang="en-US" sz="2400" spc="-4" dirty="0">
                  <a:solidFill>
                    <a:schemeClr val="tx1"/>
                  </a:solidFill>
                  <a:cs typeface="Comic Sans MS"/>
                </a:rPr>
                <a:t> / rough order of magnitude (ROM) </a:t>
              </a:r>
              <a:r>
                <a:rPr lang="en-US" sz="2400" spc="-4" dirty="0" err="1">
                  <a:solidFill>
                    <a:schemeClr val="tx1"/>
                  </a:solidFill>
                  <a:cs typeface="Comic Sans MS"/>
                </a:rPr>
                <a:t>dalam</a:t>
              </a:r>
              <a:r>
                <a:rPr lang="en-US" sz="2400" spc="-4" dirty="0">
                  <a:solidFill>
                    <a:schemeClr val="tx1"/>
                  </a:solidFill>
                  <a:cs typeface="Comic Sans MS"/>
                </a:rPr>
                <a:t> </a:t>
              </a:r>
              <a:r>
                <a:rPr lang="en-US" sz="2400" spc="-4" dirty="0" err="1">
                  <a:solidFill>
                    <a:schemeClr val="tx1"/>
                  </a:solidFill>
                  <a:cs typeface="Comic Sans MS"/>
                </a:rPr>
                <a:t>kisaran</a:t>
              </a:r>
              <a:r>
                <a:rPr lang="en-US" sz="2400" spc="-4" dirty="0">
                  <a:solidFill>
                    <a:schemeClr val="tx1"/>
                  </a:solidFill>
                  <a:cs typeface="Comic Sans MS"/>
                </a:rPr>
                <a:t> −25% </a:t>
              </a:r>
              <a:r>
                <a:rPr lang="en-US" sz="2400" spc="-4" dirty="0" err="1">
                  <a:solidFill>
                    <a:schemeClr val="tx1"/>
                  </a:solidFill>
                  <a:cs typeface="Comic Sans MS"/>
                </a:rPr>
                <a:t>hingga</a:t>
              </a:r>
              <a:r>
                <a:rPr lang="en-US" sz="2400" spc="-4" dirty="0">
                  <a:solidFill>
                    <a:schemeClr val="tx1"/>
                  </a:solidFill>
                  <a:cs typeface="Comic Sans MS"/>
                </a:rPr>
                <a:t> + 75%. </a:t>
              </a:r>
              <a:r>
                <a:rPr lang="en-US" sz="2400" spc="-4" dirty="0" err="1">
                  <a:solidFill>
                    <a:schemeClr val="tx1"/>
                  </a:solidFill>
                  <a:cs typeface="Comic Sans MS"/>
                </a:rPr>
                <a:t>Kemudian</a:t>
              </a:r>
              <a:r>
                <a:rPr lang="en-US" sz="2400" spc="-4" dirty="0">
                  <a:solidFill>
                    <a:schemeClr val="tx1"/>
                  </a:solidFill>
                  <a:cs typeface="Comic Sans MS"/>
                </a:rPr>
                <a:t> </a:t>
              </a:r>
              <a:r>
                <a:rPr lang="en-US" sz="2400" spc="-4" dirty="0" err="1">
                  <a:solidFill>
                    <a:schemeClr val="tx1"/>
                  </a:solidFill>
                  <a:cs typeface="Comic Sans MS"/>
                </a:rPr>
                <a:t>setelah</a:t>
              </a:r>
              <a:r>
                <a:rPr lang="en-US" sz="2400" spc="-4" dirty="0">
                  <a:solidFill>
                    <a:schemeClr val="tx1"/>
                  </a:solidFill>
                  <a:cs typeface="Comic Sans MS"/>
                </a:rPr>
                <a:t> </a:t>
              </a:r>
              <a:r>
                <a:rPr lang="en-US" sz="2400" spc="-4" dirty="0" err="1">
                  <a:solidFill>
                    <a:schemeClr val="tx1"/>
                  </a:solidFill>
                  <a:cs typeface="Comic Sans MS"/>
                </a:rPr>
                <a:t>proyek</a:t>
              </a:r>
              <a:r>
                <a:rPr lang="en-US" sz="2400" spc="-4" dirty="0">
                  <a:solidFill>
                    <a:schemeClr val="tx1"/>
                  </a:solidFill>
                  <a:cs typeface="Comic Sans MS"/>
                </a:rPr>
                <a:t> </a:t>
              </a:r>
              <a:r>
                <a:rPr lang="en-US" sz="2400" spc="-4" dirty="0" err="1">
                  <a:solidFill>
                    <a:schemeClr val="tx1"/>
                  </a:solidFill>
                  <a:cs typeface="Comic Sans MS"/>
                </a:rPr>
                <a:t>berjalan</a:t>
              </a:r>
              <a:r>
                <a:rPr lang="en-US" sz="2400" spc="-4" dirty="0">
                  <a:solidFill>
                    <a:schemeClr val="tx1"/>
                  </a:solidFill>
                  <a:cs typeface="Comic Sans MS"/>
                </a:rPr>
                <a:t>, </a:t>
              </a:r>
              <a:r>
                <a:rPr lang="en-US" sz="2400" spc="-4" dirty="0" err="1">
                  <a:solidFill>
                    <a:schemeClr val="tx1"/>
                  </a:solidFill>
                  <a:cs typeface="Comic Sans MS"/>
                </a:rPr>
                <a:t>karena</a:t>
              </a:r>
              <a:r>
                <a:rPr lang="en-US" sz="2400" spc="-4" dirty="0">
                  <a:solidFill>
                    <a:schemeClr val="tx1"/>
                  </a:solidFill>
                  <a:cs typeface="Comic Sans MS"/>
                </a:rPr>
                <a:t> </a:t>
              </a:r>
              <a:r>
                <a:rPr lang="en-US" sz="2400" spc="-4" dirty="0" err="1">
                  <a:solidFill>
                    <a:schemeClr val="tx1"/>
                  </a:solidFill>
                  <a:cs typeface="Comic Sans MS"/>
                </a:rPr>
                <a:t>lebih</a:t>
              </a:r>
              <a:r>
                <a:rPr lang="en-US" sz="2400" spc="-4" dirty="0">
                  <a:solidFill>
                    <a:schemeClr val="tx1"/>
                  </a:solidFill>
                  <a:cs typeface="Comic Sans MS"/>
                </a:rPr>
                <a:t> </a:t>
              </a:r>
              <a:r>
                <a:rPr lang="en-US" sz="2400" spc="-4" dirty="0" err="1">
                  <a:solidFill>
                    <a:schemeClr val="tx1"/>
                  </a:solidFill>
                  <a:cs typeface="Comic Sans MS"/>
                </a:rPr>
                <a:t>banyak</a:t>
              </a:r>
              <a:r>
                <a:rPr lang="en-US" sz="2400" spc="-4" dirty="0">
                  <a:solidFill>
                    <a:schemeClr val="tx1"/>
                  </a:solidFill>
                  <a:cs typeface="Comic Sans MS"/>
                </a:rPr>
                <a:t> </a:t>
              </a:r>
              <a:r>
                <a:rPr lang="en-US" sz="2400" spc="-4" dirty="0" err="1">
                  <a:solidFill>
                    <a:schemeClr val="tx1"/>
                  </a:solidFill>
                  <a:cs typeface="Comic Sans MS"/>
                </a:rPr>
                <a:t>informasi</a:t>
              </a:r>
              <a:r>
                <a:rPr lang="en-US" sz="2400" spc="-4" dirty="0">
                  <a:solidFill>
                    <a:schemeClr val="tx1"/>
                  </a:solidFill>
                  <a:cs typeface="Comic Sans MS"/>
                </a:rPr>
                <a:t> </a:t>
              </a:r>
              <a:r>
                <a:rPr lang="en-US" sz="2400" spc="-4" dirty="0" err="1">
                  <a:solidFill>
                    <a:schemeClr val="tx1"/>
                  </a:solidFill>
                  <a:cs typeface="Comic Sans MS"/>
                </a:rPr>
                <a:t>diketahui</a:t>
              </a:r>
              <a:r>
                <a:rPr lang="en-US" sz="2400" spc="-4" dirty="0">
                  <a:solidFill>
                    <a:schemeClr val="tx1"/>
                  </a:solidFill>
                  <a:cs typeface="Comic Sans MS"/>
                </a:rPr>
                <a:t>, </a:t>
              </a:r>
              <a:r>
                <a:rPr lang="en-US" sz="2400" spc="-4" dirty="0" err="1">
                  <a:solidFill>
                    <a:schemeClr val="tx1"/>
                  </a:solidFill>
                  <a:cs typeface="Comic Sans MS"/>
                </a:rPr>
                <a:t>perkiraan</a:t>
              </a:r>
              <a:r>
                <a:rPr lang="en-US" sz="2400" spc="-4" dirty="0">
                  <a:solidFill>
                    <a:schemeClr val="tx1"/>
                  </a:solidFill>
                  <a:cs typeface="Comic Sans MS"/>
                </a:rPr>
                <a:t> </a:t>
              </a:r>
              <a:r>
                <a:rPr lang="en-US" sz="2400" spc="-4" dirty="0" err="1">
                  <a:solidFill>
                    <a:schemeClr val="tx1"/>
                  </a:solidFill>
                  <a:cs typeface="Comic Sans MS"/>
                </a:rPr>
                <a:t>pasti</a:t>
              </a:r>
              <a:r>
                <a:rPr lang="en-US" sz="2400" spc="-4" dirty="0">
                  <a:solidFill>
                    <a:schemeClr val="tx1"/>
                  </a:solidFill>
                  <a:cs typeface="Comic Sans MS"/>
                </a:rPr>
                <a:t> </a:t>
              </a:r>
              <a:r>
                <a:rPr lang="en-US" sz="2400" spc="-4" dirty="0" err="1">
                  <a:solidFill>
                    <a:schemeClr val="tx1"/>
                  </a:solidFill>
                  <a:cs typeface="Comic Sans MS"/>
                </a:rPr>
                <a:t>bisa</a:t>
              </a:r>
              <a:r>
                <a:rPr lang="en-US" sz="2400" spc="-4" dirty="0">
                  <a:solidFill>
                    <a:schemeClr val="tx1"/>
                  </a:solidFill>
                  <a:cs typeface="Comic Sans MS"/>
                </a:rPr>
                <a:t> </a:t>
              </a:r>
              <a:r>
                <a:rPr lang="en-US" sz="2400" spc="-4" dirty="0" err="1">
                  <a:solidFill>
                    <a:schemeClr val="tx1"/>
                  </a:solidFill>
                  <a:cs typeface="Comic Sans MS"/>
                </a:rPr>
                <a:t>mempersempit</a:t>
              </a:r>
              <a:r>
                <a:rPr lang="en-US" sz="2400" spc="-4" dirty="0">
                  <a:solidFill>
                    <a:schemeClr val="tx1"/>
                  </a:solidFill>
                  <a:cs typeface="Comic Sans MS"/>
                </a:rPr>
                <a:t> </a:t>
              </a:r>
              <a:r>
                <a:rPr lang="en-US" sz="2400" spc="-4" dirty="0" err="1">
                  <a:solidFill>
                    <a:schemeClr val="tx1"/>
                  </a:solidFill>
                  <a:cs typeface="Comic Sans MS"/>
                </a:rPr>
                <a:t>kisaran</a:t>
              </a:r>
              <a:r>
                <a:rPr lang="en-US" sz="2400" spc="-4" dirty="0">
                  <a:solidFill>
                    <a:schemeClr val="tx1"/>
                  </a:solidFill>
                  <a:cs typeface="Comic Sans MS"/>
                </a:rPr>
                <a:t> </a:t>
              </a:r>
              <a:r>
                <a:rPr lang="en-US" sz="2400" spc="-4" dirty="0" err="1">
                  <a:solidFill>
                    <a:schemeClr val="tx1"/>
                  </a:solidFill>
                  <a:cs typeface="Comic Sans MS"/>
                </a:rPr>
                <a:t>akurasi</a:t>
              </a:r>
              <a:r>
                <a:rPr lang="en-US" sz="2400" spc="-4" dirty="0">
                  <a:solidFill>
                    <a:schemeClr val="tx1"/>
                  </a:solidFill>
                  <a:cs typeface="Comic Sans MS"/>
                </a:rPr>
                <a:t> </a:t>
              </a:r>
              <a:r>
                <a:rPr lang="en-US" sz="2400" spc="-4" dirty="0" err="1">
                  <a:solidFill>
                    <a:schemeClr val="tx1"/>
                  </a:solidFill>
                  <a:cs typeface="Comic Sans MS"/>
                </a:rPr>
                <a:t>hingga</a:t>
              </a:r>
              <a:r>
                <a:rPr lang="en-US" sz="2400" spc="-4" dirty="0">
                  <a:solidFill>
                    <a:schemeClr val="tx1"/>
                  </a:solidFill>
                  <a:cs typeface="Comic Sans MS"/>
                </a:rPr>
                <a:t> −5% </a:t>
              </a:r>
              <a:r>
                <a:rPr lang="en-US" sz="2400" spc="-4" dirty="0" err="1">
                  <a:solidFill>
                    <a:schemeClr val="tx1"/>
                  </a:solidFill>
                  <a:cs typeface="Comic Sans MS"/>
                </a:rPr>
                <a:t>hingga</a:t>
              </a:r>
              <a:r>
                <a:rPr lang="en-US" sz="2400" spc="-4" dirty="0">
                  <a:solidFill>
                    <a:schemeClr val="tx1"/>
                  </a:solidFill>
                  <a:cs typeface="Comic Sans MS"/>
                </a:rPr>
                <a:t> + 10%. </a:t>
              </a:r>
            </a:p>
            <a:p>
              <a:pPr algn="just"/>
              <a:endParaRPr lang="en-US" sz="2400" spc="-4" dirty="0">
                <a:solidFill>
                  <a:schemeClr val="tx1"/>
                </a:solidFill>
                <a:cs typeface="Comic Sans MS"/>
              </a:endParaRPr>
            </a:p>
            <a:p>
              <a:pPr algn="just"/>
              <a:r>
                <a:rPr lang="en-US" sz="2400" spc="-4" dirty="0">
                  <a:solidFill>
                    <a:schemeClr val="tx1"/>
                  </a:solidFill>
                  <a:cs typeface="Comic Sans MS"/>
                </a:rPr>
                <a:t>Di </a:t>
              </a:r>
              <a:r>
                <a:rPr lang="en-US" sz="2400" spc="-4" dirty="0" err="1">
                  <a:solidFill>
                    <a:schemeClr val="tx1"/>
                  </a:solidFill>
                  <a:cs typeface="Comic Sans MS"/>
                </a:rPr>
                <a:t>beberapa</a:t>
              </a:r>
              <a:r>
                <a:rPr lang="en-US" sz="2400" spc="-4" dirty="0">
                  <a:solidFill>
                    <a:schemeClr val="tx1"/>
                  </a:solidFill>
                  <a:cs typeface="Comic Sans MS"/>
                </a:rPr>
                <a:t> </a:t>
              </a:r>
              <a:r>
                <a:rPr lang="en-US" sz="2400" spc="-4" dirty="0" err="1">
                  <a:solidFill>
                    <a:schemeClr val="tx1"/>
                  </a:solidFill>
                  <a:cs typeface="Comic Sans MS"/>
                </a:rPr>
                <a:t>organisasi</a:t>
              </a:r>
              <a:r>
                <a:rPr lang="en-US" sz="2400" spc="-4" dirty="0">
                  <a:solidFill>
                    <a:schemeClr val="tx1"/>
                  </a:solidFill>
                  <a:cs typeface="Comic Sans MS"/>
                </a:rPr>
                <a:t>, </a:t>
              </a:r>
              <a:r>
                <a:rPr lang="en-US" sz="2400" spc="-4" dirty="0" err="1">
                  <a:solidFill>
                    <a:schemeClr val="tx1"/>
                  </a:solidFill>
                  <a:cs typeface="Comic Sans MS"/>
                </a:rPr>
                <a:t>ada</a:t>
              </a:r>
              <a:r>
                <a:rPr lang="en-US" sz="2400" spc="-4" dirty="0">
                  <a:solidFill>
                    <a:schemeClr val="tx1"/>
                  </a:solidFill>
                  <a:cs typeface="Comic Sans MS"/>
                </a:rPr>
                <a:t> </a:t>
              </a:r>
              <a:r>
                <a:rPr lang="en-US" sz="2400" spc="-4" dirty="0" err="1">
                  <a:solidFill>
                    <a:schemeClr val="tx1"/>
                  </a:solidFill>
                  <a:cs typeface="Comic Sans MS"/>
                </a:rPr>
                <a:t>pedoman</a:t>
              </a:r>
              <a:r>
                <a:rPr lang="en-US" sz="2400" spc="-4" dirty="0">
                  <a:solidFill>
                    <a:schemeClr val="tx1"/>
                  </a:solidFill>
                  <a:cs typeface="Comic Sans MS"/>
                </a:rPr>
                <a:t> </a:t>
              </a:r>
              <a:r>
                <a:rPr lang="en-US" sz="2400" spc="-4" dirty="0" err="1">
                  <a:solidFill>
                    <a:schemeClr val="tx1"/>
                  </a:solidFill>
                  <a:cs typeface="Comic Sans MS"/>
                </a:rPr>
                <a:t>kapan</a:t>
              </a:r>
              <a:r>
                <a:rPr lang="en-US" sz="2400" spc="-4" dirty="0">
                  <a:solidFill>
                    <a:schemeClr val="tx1"/>
                  </a:solidFill>
                  <a:cs typeface="Comic Sans MS"/>
                </a:rPr>
                <a:t> </a:t>
              </a:r>
              <a:r>
                <a:rPr lang="en-US" sz="2400" spc="-4" dirty="0" err="1">
                  <a:solidFill>
                    <a:schemeClr val="tx1"/>
                  </a:solidFill>
                  <a:cs typeface="Comic Sans MS"/>
                </a:rPr>
                <a:t>perbaikan</a:t>
              </a:r>
              <a:r>
                <a:rPr lang="en-US" sz="2400" spc="-4" dirty="0">
                  <a:solidFill>
                    <a:schemeClr val="tx1"/>
                  </a:solidFill>
                  <a:cs typeface="Comic Sans MS"/>
                </a:rPr>
                <a:t> </a:t>
              </a:r>
              <a:r>
                <a:rPr lang="en-US" sz="2400" spc="-4" dirty="0" err="1">
                  <a:solidFill>
                    <a:schemeClr val="tx1"/>
                  </a:solidFill>
                  <a:cs typeface="Comic Sans MS"/>
                </a:rPr>
                <a:t>semacam</a:t>
              </a:r>
              <a:r>
                <a:rPr lang="en-US" sz="2400" spc="-4" dirty="0">
                  <a:solidFill>
                    <a:schemeClr val="tx1"/>
                  </a:solidFill>
                  <a:cs typeface="Comic Sans MS"/>
                </a:rPr>
                <a:t> </a:t>
              </a:r>
              <a:r>
                <a:rPr lang="en-US" sz="2400" spc="-4" dirty="0" err="1">
                  <a:solidFill>
                    <a:schemeClr val="tx1"/>
                  </a:solidFill>
                  <a:cs typeface="Comic Sans MS"/>
                </a:rPr>
                <a:t>itu</a:t>
              </a:r>
              <a:r>
                <a:rPr lang="en-US" sz="2400" spc="-4" dirty="0">
                  <a:solidFill>
                    <a:schemeClr val="tx1"/>
                  </a:solidFill>
                  <a:cs typeface="Comic Sans MS"/>
                </a:rPr>
                <a:t> </a:t>
              </a:r>
              <a:r>
                <a:rPr lang="en-US" sz="2400" spc="-4" dirty="0" err="1">
                  <a:solidFill>
                    <a:schemeClr val="tx1"/>
                  </a:solidFill>
                  <a:cs typeface="Comic Sans MS"/>
                </a:rPr>
                <a:t>bisa</a:t>
              </a:r>
              <a:r>
                <a:rPr lang="en-US" sz="2400" spc="-4" dirty="0">
                  <a:solidFill>
                    <a:schemeClr val="tx1"/>
                  </a:solidFill>
                  <a:cs typeface="Comic Sans MS"/>
                </a:rPr>
                <a:t> </a:t>
              </a:r>
              <a:r>
                <a:rPr lang="en-US" sz="2400" spc="-4" dirty="0" err="1">
                  <a:solidFill>
                    <a:schemeClr val="tx1"/>
                  </a:solidFill>
                  <a:cs typeface="Comic Sans MS"/>
                </a:rPr>
                <a:t>terjadi</a:t>
              </a:r>
              <a:endParaRPr lang="en-US" sz="2400" spc="-4" dirty="0">
                <a:solidFill>
                  <a:schemeClr val="tx1"/>
                </a:solidFill>
                <a:cs typeface="Comic Sans MS"/>
              </a:endParaRPr>
            </a:p>
            <a:p>
              <a:pPr algn="just"/>
              <a:r>
                <a:rPr lang="en-US" sz="2400" spc="-4" dirty="0" err="1">
                  <a:solidFill>
                    <a:schemeClr val="tx1"/>
                  </a:solidFill>
                  <a:cs typeface="Comic Sans MS"/>
                </a:rPr>
                <a:t>dibuat</a:t>
              </a:r>
              <a:r>
                <a:rPr lang="en-US" sz="2400" spc="-4" dirty="0">
                  <a:solidFill>
                    <a:schemeClr val="tx1"/>
                  </a:solidFill>
                  <a:cs typeface="Comic Sans MS"/>
                </a:rPr>
                <a:t> </a:t>
              </a:r>
              <a:r>
                <a:rPr lang="en-US" sz="2400" spc="-4" dirty="0" err="1">
                  <a:solidFill>
                    <a:schemeClr val="tx1"/>
                  </a:solidFill>
                  <a:cs typeface="Comic Sans MS"/>
                </a:rPr>
                <a:t>dan</a:t>
              </a:r>
              <a:r>
                <a:rPr lang="en-US" sz="2400" spc="-4" dirty="0">
                  <a:solidFill>
                    <a:schemeClr val="tx1"/>
                  </a:solidFill>
                  <a:cs typeface="Comic Sans MS"/>
                </a:rPr>
                <a:t> </a:t>
              </a:r>
              <a:r>
                <a:rPr lang="en-US" sz="2400" spc="-4" dirty="0" err="1">
                  <a:solidFill>
                    <a:schemeClr val="tx1"/>
                  </a:solidFill>
                  <a:cs typeface="Comic Sans MS"/>
                </a:rPr>
                <a:t>tingkat</a:t>
              </a:r>
              <a:r>
                <a:rPr lang="en-US" sz="2400" spc="-4" dirty="0">
                  <a:solidFill>
                    <a:schemeClr val="tx1"/>
                  </a:solidFill>
                  <a:cs typeface="Comic Sans MS"/>
                </a:rPr>
                <a:t> </a:t>
              </a:r>
              <a:r>
                <a:rPr lang="en-US" sz="2400" spc="-4" dirty="0" err="1">
                  <a:solidFill>
                    <a:schemeClr val="tx1"/>
                  </a:solidFill>
                  <a:cs typeface="Comic Sans MS"/>
                </a:rPr>
                <a:t>kepercayaan</a:t>
              </a:r>
              <a:r>
                <a:rPr lang="en-US" sz="2400" spc="-4" dirty="0">
                  <a:solidFill>
                    <a:schemeClr val="tx1"/>
                  </a:solidFill>
                  <a:cs typeface="Comic Sans MS"/>
                </a:rPr>
                <a:t> </a:t>
              </a:r>
              <a:r>
                <a:rPr lang="en-US" sz="2400" spc="-4" dirty="0" err="1">
                  <a:solidFill>
                    <a:schemeClr val="tx1"/>
                  </a:solidFill>
                  <a:cs typeface="Comic Sans MS"/>
                </a:rPr>
                <a:t>atau</a:t>
              </a:r>
              <a:r>
                <a:rPr lang="en-US" sz="2400" spc="-4" dirty="0">
                  <a:solidFill>
                    <a:schemeClr val="tx1"/>
                  </a:solidFill>
                  <a:cs typeface="Comic Sans MS"/>
                </a:rPr>
                <a:t> </a:t>
              </a:r>
              <a:r>
                <a:rPr lang="en-US" sz="2400" spc="-4" dirty="0" err="1">
                  <a:solidFill>
                    <a:schemeClr val="tx1"/>
                  </a:solidFill>
                  <a:cs typeface="Comic Sans MS"/>
                </a:rPr>
                <a:t>akurasi</a:t>
              </a:r>
              <a:r>
                <a:rPr lang="en-US" sz="2400" spc="-4" dirty="0">
                  <a:solidFill>
                    <a:schemeClr val="tx1"/>
                  </a:solidFill>
                  <a:cs typeface="Comic Sans MS"/>
                </a:rPr>
                <a:t> yang </a:t>
              </a:r>
              <a:r>
                <a:rPr lang="en-US" sz="2400" spc="-4" dirty="0" err="1">
                  <a:solidFill>
                    <a:schemeClr val="tx1"/>
                  </a:solidFill>
                  <a:cs typeface="Comic Sans MS"/>
                </a:rPr>
                <a:t>diharapkan</a:t>
              </a:r>
              <a:endParaRPr lang="en-US" sz="2400" spc="-4" dirty="0">
                <a:solidFill>
                  <a:schemeClr val="tx1"/>
                </a:solidFill>
                <a:cs typeface="Comic Sans MS"/>
              </a:endParaRPr>
            </a:p>
          </p:txBody>
        </p:sp>
      </p:grpSp>
    </p:spTree>
    <p:extLst>
      <p:ext uri="{BB962C8B-B14F-4D97-AF65-F5344CB8AC3E}">
        <p14:creationId xmlns:p14="http://schemas.microsoft.com/office/powerpoint/2010/main" val="2687184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t>Estimate Cost : Types of Cost </a:t>
            </a:r>
            <a:endParaRPr lang="id-ID" sz="3600" b="1" dirty="0">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graphicFrame>
        <p:nvGraphicFramePr>
          <p:cNvPr id="5" name="Diagram 4"/>
          <p:cNvGraphicFramePr/>
          <p:nvPr>
            <p:extLst>
              <p:ext uri="{D42A27DB-BD31-4B8C-83A1-F6EECF244321}">
                <p14:modId xmlns:p14="http://schemas.microsoft.com/office/powerpoint/2010/main" val="603640353"/>
              </p:ext>
            </p:extLst>
          </p:nvPr>
        </p:nvGraphicFramePr>
        <p:xfrm>
          <a:off x="2019869" y="968991"/>
          <a:ext cx="9635318" cy="57730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0" name="Picture 2" descr="25 Dollar Clipart #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639" y="2878426"/>
            <a:ext cx="1764513" cy="1954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0287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Estimate Cost</a:t>
            </a:r>
            <a:endParaRPr lang="id-ID" sz="3600" b="1" dirty="0">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pic>
        <p:nvPicPr>
          <p:cNvPr id="2" name="Picture 1"/>
          <p:cNvPicPr>
            <a:picLocks noChangeAspect="1"/>
          </p:cNvPicPr>
          <p:nvPr/>
        </p:nvPicPr>
        <p:blipFill>
          <a:blip r:embed="rId3"/>
          <a:stretch>
            <a:fillRect/>
          </a:stretch>
        </p:blipFill>
        <p:spPr>
          <a:xfrm>
            <a:off x="1856096" y="982994"/>
            <a:ext cx="7799980" cy="5501383"/>
          </a:xfrm>
          <a:prstGeom prst="rect">
            <a:avLst/>
          </a:prstGeom>
        </p:spPr>
      </p:pic>
    </p:spTree>
    <p:extLst>
      <p:ext uri="{BB962C8B-B14F-4D97-AF65-F5344CB8AC3E}">
        <p14:creationId xmlns:p14="http://schemas.microsoft.com/office/powerpoint/2010/main" val="18500756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t>Estimate Cost</a:t>
            </a:r>
            <a:endParaRPr lang="id-ID" sz="3600" b="1" dirty="0">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3" name="Freeform 2"/>
          <p:cNvSpPr/>
          <p:nvPr/>
        </p:nvSpPr>
        <p:spPr>
          <a:xfrm>
            <a:off x="738370" y="1061602"/>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Input</a:t>
            </a:r>
            <a:endParaRPr lang="en-US" sz="1600" b="0" kern="1200" dirty="0">
              <a:latin typeface="+mn-lt"/>
            </a:endParaRPr>
          </a:p>
        </p:txBody>
      </p:sp>
      <p:sp>
        <p:nvSpPr>
          <p:cNvPr id="4" name="Freeform 3"/>
          <p:cNvSpPr/>
          <p:nvPr/>
        </p:nvSpPr>
        <p:spPr>
          <a:xfrm>
            <a:off x="1114736" y="1522401"/>
            <a:ext cx="2478482" cy="4919342"/>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tx2">
              <a:lumMod val="20000"/>
              <a:lumOff val="80000"/>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600" dirty="0"/>
              <a:t>1. Project management plan</a:t>
            </a:r>
          </a:p>
          <a:p>
            <a:pPr lvl="1"/>
            <a:r>
              <a:rPr lang="en-US" sz="1600" dirty="0"/>
              <a:t>• Cost management plan</a:t>
            </a:r>
          </a:p>
          <a:p>
            <a:pPr lvl="1"/>
            <a:r>
              <a:rPr lang="en-US" sz="1600" dirty="0"/>
              <a:t>• Quality management plan</a:t>
            </a:r>
          </a:p>
          <a:p>
            <a:pPr lvl="1"/>
            <a:r>
              <a:rPr lang="en-US" sz="1600" dirty="0"/>
              <a:t>• Scope baseline</a:t>
            </a:r>
          </a:p>
          <a:p>
            <a:r>
              <a:rPr lang="en-US" sz="1600" dirty="0"/>
              <a:t>2. Project documents</a:t>
            </a:r>
          </a:p>
          <a:p>
            <a:pPr lvl="1"/>
            <a:r>
              <a:rPr lang="en-US" sz="1600" dirty="0"/>
              <a:t>• Lessons learned register</a:t>
            </a:r>
          </a:p>
          <a:p>
            <a:pPr lvl="1"/>
            <a:r>
              <a:rPr lang="en-US" sz="1600" dirty="0"/>
              <a:t>• Project schedule</a:t>
            </a:r>
          </a:p>
          <a:p>
            <a:pPr lvl="1"/>
            <a:r>
              <a:rPr lang="en-US" sz="1600" dirty="0"/>
              <a:t>• Resources requirements</a:t>
            </a:r>
          </a:p>
          <a:p>
            <a:pPr lvl="1"/>
            <a:r>
              <a:rPr lang="en-US" sz="1600" dirty="0"/>
              <a:t>• Risk register</a:t>
            </a:r>
          </a:p>
          <a:p>
            <a:r>
              <a:rPr lang="en-US" sz="1600" dirty="0"/>
              <a:t>3. Enterprise environmental</a:t>
            </a:r>
          </a:p>
          <a:p>
            <a:r>
              <a:rPr lang="en-US" sz="1600" dirty="0"/>
              <a:t>factors</a:t>
            </a:r>
          </a:p>
          <a:p>
            <a:r>
              <a:rPr lang="en-US" sz="1600" dirty="0"/>
              <a:t>4. Organizational process assets</a:t>
            </a:r>
            <a:endParaRPr lang="en-US" sz="4000" b="0" kern="1200" dirty="0">
              <a:latin typeface="+mn-lt"/>
            </a:endParaRPr>
          </a:p>
        </p:txBody>
      </p:sp>
      <p:sp>
        <p:nvSpPr>
          <p:cNvPr id="5" name="Freeform 4"/>
          <p:cNvSpPr/>
          <p:nvPr/>
        </p:nvSpPr>
        <p:spPr>
          <a:xfrm>
            <a:off x="3349042" y="1061602"/>
            <a:ext cx="590732" cy="457630"/>
          </a:xfrm>
          <a:custGeom>
            <a:avLst/>
            <a:gdLst>
              <a:gd name="connsiteX0" fmla="*/ 0 w 590732"/>
              <a:gd name="connsiteY0" fmla="*/ 91526 h 457630"/>
              <a:gd name="connsiteX1" fmla="*/ 361917 w 590732"/>
              <a:gd name="connsiteY1" fmla="*/ 91526 h 457630"/>
              <a:gd name="connsiteX2" fmla="*/ 361917 w 590732"/>
              <a:gd name="connsiteY2" fmla="*/ 0 h 457630"/>
              <a:gd name="connsiteX3" fmla="*/ 590732 w 590732"/>
              <a:gd name="connsiteY3" fmla="*/ 228815 h 457630"/>
              <a:gd name="connsiteX4" fmla="*/ 361917 w 590732"/>
              <a:gd name="connsiteY4" fmla="*/ 457630 h 457630"/>
              <a:gd name="connsiteX5" fmla="*/ 361917 w 590732"/>
              <a:gd name="connsiteY5" fmla="*/ 366104 h 457630"/>
              <a:gd name="connsiteX6" fmla="*/ 0 w 590732"/>
              <a:gd name="connsiteY6" fmla="*/ 366104 h 457630"/>
              <a:gd name="connsiteX7" fmla="*/ 0 w 590732"/>
              <a:gd name="connsiteY7" fmla="*/ 91526 h 45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0732" h="457630">
                <a:moveTo>
                  <a:pt x="0" y="91526"/>
                </a:moveTo>
                <a:lnTo>
                  <a:pt x="361917" y="91526"/>
                </a:lnTo>
                <a:lnTo>
                  <a:pt x="361917" y="0"/>
                </a:lnTo>
                <a:lnTo>
                  <a:pt x="590732" y="228815"/>
                </a:lnTo>
                <a:lnTo>
                  <a:pt x="361917" y="457630"/>
                </a:lnTo>
                <a:lnTo>
                  <a:pt x="361917" y="366104"/>
                </a:lnTo>
                <a:lnTo>
                  <a:pt x="0" y="366104"/>
                </a:lnTo>
                <a:lnTo>
                  <a:pt x="0" y="91526"/>
                </a:lnTo>
                <a:close/>
              </a:path>
            </a:pathLst>
          </a:custGeom>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0" tIns="91526" rIns="137289" bIns="91526" numCol="1" spcCol="1270" anchor="ctr" anchorCtr="0">
            <a:noAutofit/>
          </a:bodyPr>
          <a:lstStyle/>
          <a:p>
            <a:pPr lvl="0" algn="ctr" defTabSz="577850">
              <a:lnSpc>
                <a:spcPct val="90000"/>
              </a:lnSpc>
              <a:spcBef>
                <a:spcPct val="0"/>
              </a:spcBef>
              <a:spcAft>
                <a:spcPct val="35000"/>
              </a:spcAft>
            </a:pPr>
            <a:endParaRPr lang="en-US" sz="1300" kern="1200"/>
          </a:p>
        </p:txBody>
      </p:sp>
      <p:sp>
        <p:nvSpPr>
          <p:cNvPr id="7" name="Freeform 6"/>
          <p:cNvSpPr/>
          <p:nvPr/>
        </p:nvSpPr>
        <p:spPr>
          <a:xfrm>
            <a:off x="4233926" y="1058679"/>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Tools &amp; Techniques</a:t>
            </a:r>
            <a:endParaRPr lang="en-US" sz="1600" b="0" kern="1200" dirty="0">
              <a:latin typeface="+mn-lt"/>
            </a:endParaRPr>
          </a:p>
        </p:txBody>
      </p:sp>
      <p:sp>
        <p:nvSpPr>
          <p:cNvPr id="8" name="Freeform 7"/>
          <p:cNvSpPr/>
          <p:nvPr/>
        </p:nvSpPr>
        <p:spPr>
          <a:xfrm>
            <a:off x="4558352" y="1522401"/>
            <a:ext cx="2402006" cy="4919341"/>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5197846"/>
              <a:satOff val="-23984"/>
              <a:lumOff val="883"/>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600" dirty="0"/>
              <a:t>1 Expert judgment</a:t>
            </a:r>
          </a:p>
          <a:p>
            <a:r>
              <a:rPr lang="en-US" sz="1600" dirty="0"/>
              <a:t>2 Analogous estimating</a:t>
            </a:r>
          </a:p>
          <a:p>
            <a:r>
              <a:rPr lang="en-US" sz="1600" dirty="0"/>
              <a:t>3 Parametric estimating</a:t>
            </a:r>
          </a:p>
          <a:p>
            <a:r>
              <a:rPr lang="en-US" sz="1600" dirty="0"/>
              <a:t>4 Bottom-up estimating</a:t>
            </a:r>
          </a:p>
          <a:p>
            <a:r>
              <a:rPr lang="en-US" sz="1600" dirty="0"/>
              <a:t>5 Three-point estimating</a:t>
            </a:r>
          </a:p>
          <a:p>
            <a:r>
              <a:rPr lang="en-US" sz="1600" dirty="0"/>
              <a:t>6 Data analysis</a:t>
            </a:r>
          </a:p>
          <a:p>
            <a:pPr lvl="1"/>
            <a:r>
              <a:rPr lang="en-US" sz="1600" dirty="0"/>
              <a:t>• Alternatives analysis</a:t>
            </a:r>
          </a:p>
          <a:p>
            <a:pPr lvl="1"/>
            <a:r>
              <a:rPr lang="en-US" sz="1600" dirty="0"/>
              <a:t>• Reserve analysis</a:t>
            </a:r>
          </a:p>
          <a:p>
            <a:pPr lvl="1"/>
            <a:r>
              <a:rPr lang="en-US" sz="1600" dirty="0"/>
              <a:t>• Cost of quality</a:t>
            </a:r>
          </a:p>
          <a:p>
            <a:r>
              <a:rPr lang="en-US" sz="1600" dirty="0"/>
              <a:t>7 Project management</a:t>
            </a:r>
          </a:p>
          <a:p>
            <a:r>
              <a:rPr lang="en-US" sz="1600" dirty="0"/>
              <a:t>information system</a:t>
            </a:r>
          </a:p>
          <a:p>
            <a:r>
              <a:rPr lang="en-US" sz="1600" dirty="0"/>
              <a:t>8 Decision making</a:t>
            </a:r>
          </a:p>
          <a:p>
            <a:pPr lvl="1"/>
            <a:r>
              <a:rPr lang="en-US" sz="1600" dirty="0"/>
              <a:t>• Voting</a:t>
            </a:r>
            <a:endParaRPr lang="en-US" sz="4000" b="0" kern="1200" dirty="0">
              <a:latin typeface="+mn-lt"/>
            </a:endParaRPr>
          </a:p>
        </p:txBody>
      </p:sp>
      <p:sp>
        <p:nvSpPr>
          <p:cNvPr id="9" name="Freeform 8"/>
          <p:cNvSpPr/>
          <p:nvPr/>
        </p:nvSpPr>
        <p:spPr>
          <a:xfrm>
            <a:off x="6545894" y="1063187"/>
            <a:ext cx="590732" cy="457630"/>
          </a:xfrm>
          <a:custGeom>
            <a:avLst/>
            <a:gdLst>
              <a:gd name="connsiteX0" fmla="*/ 0 w 590732"/>
              <a:gd name="connsiteY0" fmla="*/ 91526 h 457630"/>
              <a:gd name="connsiteX1" fmla="*/ 361917 w 590732"/>
              <a:gd name="connsiteY1" fmla="*/ 91526 h 457630"/>
              <a:gd name="connsiteX2" fmla="*/ 361917 w 590732"/>
              <a:gd name="connsiteY2" fmla="*/ 0 h 457630"/>
              <a:gd name="connsiteX3" fmla="*/ 590732 w 590732"/>
              <a:gd name="connsiteY3" fmla="*/ 228815 h 457630"/>
              <a:gd name="connsiteX4" fmla="*/ 361917 w 590732"/>
              <a:gd name="connsiteY4" fmla="*/ 457630 h 457630"/>
              <a:gd name="connsiteX5" fmla="*/ 361917 w 590732"/>
              <a:gd name="connsiteY5" fmla="*/ 366104 h 457630"/>
              <a:gd name="connsiteX6" fmla="*/ 0 w 590732"/>
              <a:gd name="connsiteY6" fmla="*/ 366104 h 457630"/>
              <a:gd name="connsiteX7" fmla="*/ 0 w 590732"/>
              <a:gd name="connsiteY7" fmla="*/ 91526 h 45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0732" h="457630">
                <a:moveTo>
                  <a:pt x="0" y="91526"/>
                </a:moveTo>
                <a:lnTo>
                  <a:pt x="361917" y="91526"/>
                </a:lnTo>
                <a:lnTo>
                  <a:pt x="361917" y="0"/>
                </a:lnTo>
                <a:lnTo>
                  <a:pt x="590732" y="228815"/>
                </a:lnTo>
                <a:lnTo>
                  <a:pt x="361917" y="457630"/>
                </a:lnTo>
                <a:lnTo>
                  <a:pt x="361917" y="366104"/>
                </a:lnTo>
                <a:lnTo>
                  <a:pt x="0" y="366104"/>
                </a:lnTo>
                <a:lnTo>
                  <a:pt x="0" y="91526"/>
                </a:lnTo>
                <a:close/>
              </a:path>
            </a:pathLst>
          </a:custGeom>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hemeClr val="accent4">
              <a:hueOff val="10395692"/>
              <a:satOff val="-47968"/>
              <a:lumOff val="1765"/>
              <a:alphaOff val="0"/>
            </a:schemeClr>
          </a:fillRef>
          <a:effectRef idx="2">
            <a:schemeClr val="accent4">
              <a:hueOff val="10395692"/>
              <a:satOff val="-47968"/>
              <a:lumOff val="1765"/>
              <a:alphaOff val="0"/>
            </a:schemeClr>
          </a:effectRef>
          <a:fontRef idx="minor">
            <a:schemeClr val="lt1"/>
          </a:fontRef>
        </p:style>
        <p:txBody>
          <a:bodyPr spcFirstLastPara="0" vert="horz" wrap="square" lIns="0" tIns="91526" rIns="137289" bIns="91526" numCol="1" spcCol="1270" anchor="ctr" anchorCtr="0">
            <a:noAutofit/>
          </a:bodyPr>
          <a:lstStyle/>
          <a:p>
            <a:pPr lvl="0" algn="ctr" defTabSz="577850">
              <a:lnSpc>
                <a:spcPct val="90000"/>
              </a:lnSpc>
              <a:spcBef>
                <a:spcPct val="0"/>
              </a:spcBef>
              <a:spcAft>
                <a:spcPct val="35000"/>
              </a:spcAft>
            </a:pPr>
            <a:endParaRPr lang="en-US" sz="1300" kern="1200"/>
          </a:p>
        </p:txBody>
      </p:sp>
      <p:sp>
        <p:nvSpPr>
          <p:cNvPr id="10" name="Freeform 9"/>
          <p:cNvSpPr/>
          <p:nvPr/>
        </p:nvSpPr>
        <p:spPr>
          <a:xfrm>
            <a:off x="7381836" y="1061602"/>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10395692"/>
              <a:satOff val="-47968"/>
              <a:lumOff val="1765"/>
              <a:alphaOff val="0"/>
            </a:schemeClr>
          </a:fillRef>
          <a:effectRef idx="2">
            <a:schemeClr val="accent4">
              <a:hueOff val="10395692"/>
              <a:satOff val="-47968"/>
              <a:lumOff val="1765"/>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Outputs</a:t>
            </a:r>
            <a:endParaRPr lang="en-US" sz="1600" b="0" kern="1200" dirty="0">
              <a:latin typeface="+mn-lt"/>
            </a:endParaRPr>
          </a:p>
        </p:txBody>
      </p:sp>
      <p:sp>
        <p:nvSpPr>
          <p:cNvPr id="11" name="Freeform 10"/>
          <p:cNvSpPr/>
          <p:nvPr/>
        </p:nvSpPr>
        <p:spPr>
          <a:xfrm>
            <a:off x="7758311" y="1522402"/>
            <a:ext cx="2368327" cy="4919340"/>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10395692"/>
              <a:satOff val="-47968"/>
              <a:lumOff val="1765"/>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600" dirty="0"/>
              <a:t>1 Cost estimates</a:t>
            </a:r>
          </a:p>
          <a:p>
            <a:r>
              <a:rPr lang="en-US" sz="1600" dirty="0"/>
              <a:t>2 Basis of estimates</a:t>
            </a:r>
          </a:p>
          <a:p>
            <a:r>
              <a:rPr lang="en-US" sz="1600" dirty="0"/>
              <a:t>3 Project documents updates</a:t>
            </a:r>
          </a:p>
          <a:p>
            <a:pPr lvl="1"/>
            <a:r>
              <a:rPr lang="en-US" sz="1600" dirty="0"/>
              <a:t>• Assumption log</a:t>
            </a:r>
          </a:p>
          <a:p>
            <a:pPr lvl="1"/>
            <a:r>
              <a:rPr lang="en-US" sz="1600" dirty="0"/>
              <a:t>• Lessons learned register</a:t>
            </a:r>
          </a:p>
          <a:p>
            <a:pPr lvl="1"/>
            <a:r>
              <a:rPr lang="en-US" sz="1600" dirty="0"/>
              <a:t>• Risk register</a:t>
            </a:r>
            <a:endParaRPr lang="en-US" sz="1600" b="0" kern="1200" dirty="0"/>
          </a:p>
        </p:txBody>
      </p:sp>
    </p:spTree>
    <p:extLst>
      <p:ext uri="{BB962C8B-B14F-4D97-AF65-F5344CB8AC3E}">
        <p14:creationId xmlns:p14="http://schemas.microsoft.com/office/powerpoint/2010/main" val="1503224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Estimate Cost </a:t>
            </a:r>
            <a:r>
              <a:rPr lang="en-US" sz="3600" b="1" dirty="0">
                <a:latin typeface="+mn-lt"/>
              </a:rPr>
              <a:t>: </a:t>
            </a:r>
            <a:r>
              <a:rPr lang="en-US" sz="3600" b="1" dirty="0">
                <a:solidFill>
                  <a:srgbClr val="FF0000"/>
                </a:solidFill>
                <a:latin typeface="+mn-lt"/>
              </a:rPr>
              <a:t>INPUT</a:t>
            </a:r>
            <a:endParaRPr lang="id-ID" sz="3600" b="1" dirty="0">
              <a:solidFill>
                <a:srgbClr val="FF0000"/>
              </a:solidFill>
              <a:latin typeface="+mn-lt"/>
              <a:cs typeface="Century Gothic" charset="0"/>
            </a:endParaRPr>
          </a:p>
        </p:txBody>
      </p:sp>
      <p:pic>
        <p:nvPicPr>
          <p:cNvPr id="13" name="Picture 12"/>
          <p:cNvPicPr/>
          <p:nvPr/>
        </p:nvPicPr>
        <p:blipFill>
          <a:blip r:embed="rId2" cstate="print"/>
          <a:srcRect/>
          <a:stretch>
            <a:fillRect/>
          </a:stretch>
        </p:blipFill>
        <p:spPr bwMode="auto">
          <a:xfrm>
            <a:off x="11095630" y="75561"/>
            <a:ext cx="955343" cy="639228"/>
          </a:xfrm>
          <a:prstGeom prst="rect">
            <a:avLst/>
          </a:prstGeom>
          <a:noFill/>
          <a:ln w="9525">
            <a:noFill/>
            <a:miter lim="800000"/>
            <a:headEnd/>
            <a:tailEnd/>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2489" y="5568286"/>
            <a:ext cx="1303398" cy="1289713"/>
          </a:xfrm>
          <a:prstGeom prst="rect">
            <a:avLst/>
          </a:prstGeom>
        </p:spPr>
      </p:pic>
      <p:sp>
        <p:nvSpPr>
          <p:cNvPr id="23" name="Rectangle 22"/>
          <p:cNvSpPr/>
          <p:nvPr/>
        </p:nvSpPr>
        <p:spPr>
          <a:xfrm>
            <a:off x="3002508" y="846628"/>
            <a:ext cx="8215952" cy="5395323"/>
          </a:xfrm>
          <a:prstGeom prst="rect">
            <a:avLst/>
          </a:prstGeom>
          <a:solidFill>
            <a:schemeClr val="tx2">
              <a:lumMod val="40000"/>
              <a:lumOff val="60000"/>
            </a:schemeClr>
          </a:solidFill>
        </p:spPr>
        <p:txBody>
          <a:bodyPr wrap="square">
            <a:spAutoFit/>
          </a:bodyPr>
          <a:lstStyle/>
          <a:p>
            <a:pPr marL="9525" marR="0" lvl="0" indent="0" algn="just"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4" normalizeH="0" baseline="0" noProof="0" dirty="0">
                <a:ln>
                  <a:noFill/>
                </a:ln>
                <a:effectLst/>
                <a:uLnTx/>
                <a:uFillTx/>
                <a:latin typeface="Calibri"/>
                <a:ea typeface="+mn-ea"/>
                <a:cs typeface="Comic Sans MS"/>
              </a:rPr>
              <a:t>1. Project</a:t>
            </a:r>
            <a:r>
              <a:rPr kumimoji="0" lang="en-US" b="1" i="0" u="none" strike="noStrike" kern="1200" cap="none" spc="-4" normalizeH="0" noProof="0" dirty="0">
                <a:ln>
                  <a:noFill/>
                </a:ln>
                <a:effectLst/>
                <a:uLnTx/>
                <a:uFillTx/>
                <a:latin typeface="Calibri"/>
                <a:ea typeface="+mn-ea"/>
                <a:cs typeface="Comic Sans MS"/>
              </a:rPr>
              <a:t> Management Plan</a:t>
            </a:r>
            <a:endParaRPr kumimoji="0" lang="en-US" b="1" i="0" u="none" strike="noStrike" kern="1200" cap="none" spc="-4" normalizeH="0" baseline="0" noProof="0" dirty="0">
              <a:ln>
                <a:noFill/>
              </a:ln>
              <a:effectLst/>
              <a:uLnTx/>
              <a:uFillTx/>
              <a:latin typeface="Calibri"/>
              <a:ea typeface="+mn-ea"/>
              <a:cs typeface="Comic Sans MS"/>
            </a:endParaRPr>
          </a:p>
          <a:p>
            <a:pPr marL="9525" marR="0" lvl="0" indent="0" algn="just"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4" normalizeH="0" baseline="0" noProof="0" dirty="0">
                <a:ln>
                  <a:noFill/>
                </a:ln>
                <a:effectLst/>
                <a:uLnTx/>
                <a:uFillTx/>
                <a:latin typeface="Calibri"/>
                <a:ea typeface="+mn-ea"/>
                <a:cs typeface="Comic Sans MS"/>
              </a:rPr>
              <a:t>Cost </a:t>
            </a:r>
            <a:r>
              <a:rPr kumimoji="0" lang="en-US" b="1" i="0" u="none" strike="noStrike" kern="1200" cap="none" spc="0" normalizeH="0" baseline="0" noProof="0" dirty="0">
                <a:ln>
                  <a:noFill/>
                </a:ln>
                <a:effectLst/>
                <a:uLnTx/>
                <a:uFillTx/>
                <a:latin typeface="Calibri"/>
                <a:ea typeface="+mn-ea"/>
                <a:cs typeface="Comic Sans MS"/>
              </a:rPr>
              <a:t>Management</a:t>
            </a:r>
            <a:r>
              <a:rPr kumimoji="0" lang="en-US" b="1" i="0" u="none" strike="noStrike" kern="1200" cap="none" spc="-83" normalizeH="0" baseline="0" noProof="0" dirty="0">
                <a:ln>
                  <a:noFill/>
                </a:ln>
                <a:effectLst/>
                <a:uLnTx/>
                <a:uFillTx/>
                <a:latin typeface="Calibri"/>
                <a:ea typeface="+mn-ea"/>
                <a:cs typeface="Comic Sans MS"/>
              </a:rPr>
              <a:t> </a:t>
            </a:r>
            <a:r>
              <a:rPr kumimoji="0" lang="en-US" b="1" i="0" u="none" strike="noStrike" kern="1200" cap="none" spc="0" normalizeH="0" baseline="0" noProof="0" dirty="0">
                <a:ln>
                  <a:noFill/>
                </a:ln>
                <a:effectLst/>
                <a:uLnTx/>
                <a:uFillTx/>
                <a:latin typeface="Calibri"/>
                <a:ea typeface="+mn-ea"/>
                <a:cs typeface="Comic Sans MS"/>
              </a:rPr>
              <a:t>Plan</a:t>
            </a:r>
            <a:endParaRPr kumimoji="0" lang="en-US" b="0" i="0" u="none" strike="noStrike" kern="1200" cap="none" spc="0" normalizeH="0" baseline="0" noProof="0" dirty="0">
              <a:ln>
                <a:noFill/>
              </a:ln>
              <a:effectLst/>
              <a:uLnTx/>
              <a:uFillTx/>
              <a:latin typeface="Calibri"/>
              <a:ea typeface="+mn-ea"/>
              <a:cs typeface="Comic Sans MS"/>
            </a:endParaRPr>
          </a:p>
          <a:p>
            <a:pPr algn="just">
              <a:lnSpc>
                <a:spcPct val="150000"/>
              </a:lnSpc>
            </a:pPr>
            <a:r>
              <a:rPr lang="id-ID" dirty="0"/>
              <a:t>Cost Management Plan bertujuan untuk mendefinisikan bagaimana biaya proyek akan dikelola dan dikontrol.</a:t>
            </a:r>
          </a:p>
          <a:p>
            <a:pPr algn="just">
              <a:lnSpc>
                <a:spcPct val="150000"/>
              </a:lnSpc>
            </a:pPr>
            <a:r>
              <a:rPr lang="id-ID" dirty="0"/>
              <a:t>Hal ini termasuk metode yang digunakan untuk megetahui tingkat akurasi yang diperlukan untuk memperkirakan biaya aktivitas.</a:t>
            </a:r>
          </a:p>
          <a:p>
            <a:pPr marL="0" marR="3810" lvl="0" indent="0" algn="just" defTabSz="914400" rtl="0" eaLnBrk="1" fontAlgn="auto" latinLnBrk="0" hangingPunct="1">
              <a:lnSpc>
                <a:spcPct val="140000"/>
              </a:lnSpc>
              <a:spcBef>
                <a:spcPts val="0"/>
              </a:spcBef>
              <a:spcAft>
                <a:spcPts val="0"/>
              </a:spcAft>
              <a:buClrTx/>
              <a:buSzTx/>
              <a:buFontTx/>
              <a:buNone/>
              <a:tabLst/>
              <a:defRPr/>
            </a:pPr>
            <a:endParaRPr kumimoji="0" lang="en-US" b="0" i="0" u="none" strike="noStrike" kern="1200" cap="none" spc="-4" normalizeH="0" baseline="0" noProof="0" dirty="0">
              <a:ln>
                <a:noFill/>
              </a:ln>
              <a:effectLst/>
              <a:uLnTx/>
              <a:uFillTx/>
              <a:latin typeface="Calibri"/>
              <a:ea typeface="+mn-ea"/>
              <a:cs typeface="Comic Sans MS"/>
            </a:endParaRPr>
          </a:p>
          <a:p>
            <a:pPr lvl="0"/>
            <a:r>
              <a:rPr lang="en-US" b="1" spc="-4" dirty="0"/>
              <a:t>Quality management plan</a:t>
            </a:r>
          </a:p>
          <a:p>
            <a:pPr algn="just">
              <a:lnSpc>
                <a:spcPct val="150000"/>
              </a:lnSpc>
            </a:pPr>
            <a:r>
              <a:rPr lang="id-ID" dirty="0"/>
              <a:t>Human Resource Management Plan digunakan untuk merencanakan  pengelolaan sumber daya manusia. Pengelolaan tersebut meliputi pemberian</a:t>
            </a:r>
            <a:r>
              <a:rPr lang="en-US" dirty="0"/>
              <a:t> </a:t>
            </a:r>
            <a:r>
              <a:rPr lang="id-ID" dirty="0"/>
              <a:t>atribut staf proyek, tarif personil, dan terkait imbalan / pengakuan, yang merupakan komponen yang diperlukan untuk mengembangkan atau memperkirakan biaya yang dikeluarkan untuk proyek.</a:t>
            </a:r>
            <a:endParaRPr kumimoji="0" lang="en-US" sz="1600" b="0" i="0" u="none" strike="noStrike" kern="1200" cap="none" spc="-4" normalizeH="0" baseline="0" noProof="0" dirty="0">
              <a:ln>
                <a:noFill/>
              </a:ln>
              <a:effectLst/>
              <a:uLnTx/>
              <a:uFillTx/>
              <a:latin typeface="Calibri"/>
              <a:ea typeface="+mn-ea"/>
              <a:cs typeface="Comic Sans MS"/>
            </a:endParaRPr>
          </a:p>
          <a:p>
            <a:pPr marL="0" marR="3810" lvl="0" indent="0" algn="just" defTabSz="914400" rtl="0" eaLnBrk="1" fontAlgn="auto" latinLnBrk="0" hangingPunct="1">
              <a:lnSpc>
                <a:spcPct val="14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Calibri"/>
              <a:ea typeface="+mn-ea"/>
              <a:cs typeface="Comic Sans MS"/>
            </a:endParaRPr>
          </a:p>
        </p:txBody>
      </p:sp>
      <p:sp>
        <p:nvSpPr>
          <p:cNvPr id="14" name="Freeform 13"/>
          <p:cNvSpPr/>
          <p:nvPr/>
        </p:nvSpPr>
        <p:spPr>
          <a:xfrm>
            <a:off x="174956" y="846628"/>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Input</a:t>
            </a:r>
            <a:endParaRPr lang="en-US" sz="1600" b="0" kern="1200" dirty="0">
              <a:latin typeface="+mn-lt"/>
            </a:endParaRPr>
          </a:p>
        </p:txBody>
      </p:sp>
      <p:sp>
        <p:nvSpPr>
          <p:cNvPr id="15" name="Freeform 14"/>
          <p:cNvSpPr/>
          <p:nvPr/>
        </p:nvSpPr>
        <p:spPr>
          <a:xfrm>
            <a:off x="188604" y="1293801"/>
            <a:ext cx="2478482" cy="4919342"/>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tx2">
              <a:lumMod val="20000"/>
              <a:lumOff val="80000"/>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600" dirty="0"/>
              <a:t>1. Project management plan</a:t>
            </a:r>
          </a:p>
          <a:p>
            <a:pPr lvl="1"/>
            <a:r>
              <a:rPr lang="en-US" sz="1600" dirty="0"/>
              <a:t>• Cost management plan</a:t>
            </a:r>
          </a:p>
          <a:p>
            <a:pPr lvl="1"/>
            <a:r>
              <a:rPr lang="en-US" sz="1600" dirty="0"/>
              <a:t>• Quality management plan</a:t>
            </a:r>
          </a:p>
          <a:p>
            <a:pPr lvl="1"/>
            <a:r>
              <a:rPr lang="en-US" sz="1600" dirty="0"/>
              <a:t>• Scope baseline</a:t>
            </a:r>
          </a:p>
          <a:p>
            <a:r>
              <a:rPr lang="en-US" sz="1600" dirty="0"/>
              <a:t>2. Project documents</a:t>
            </a:r>
          </a:p>
          <a:p>
            <a:pPr lvl="1"/>
            <a:r>
              <a:rPr lang="en-US" sz="1600" dirty="0"/>
              <a:t>• Lessons learned register</a:t>
            </a:r>
          </a:p>
          <a:p>
            <a:pPr lvl="1"/>
            <a:r>
              <a:rPr lang="en-US" sz="1600" dirty="0"/>
              <a:t>• Project schedule</a:t>
            </a:r>
          </a:p>
          <a:p>
            <a:pPr lvl="1"/>
            <a:r>
              <a:rPr lang="en-US" sz="1600" dirty="0"/>
              <a:t>• Resources requirements</a:t>
            </a:r>
          </a:p>
          <a:p>
            <a:pPr lvl="1"/>
            <a:r>
              <a:rPr lang="en-US" sz="1600" dirty="0"/>
              <a:t>• Risk register</a:t>
            </a:r>
          </a:p>
          <a:p>
            <a:r>
              <a:rPr lang="en-US" sz="1600" dirty="0"/>
              <a:t>3. Enterprise environmental</a:t>
            </a:r>
          </a:p>
          <a:p>
            <a:r>
              <a:rPr lang="en-US" sz="1600" dirty="0"/>
              <a:t>factors</a:t>
            </a:r>
          </a:p>
          <a:p>
            <a:r>
              <a:rPr lang="en-US" sz="1600" dirty="0"/>
              <a:t>4. Organizational process assets</a:t>
            </a:r>
            <a:endParaRPr lang="en-US" sz="4000" b="0" kern="1200" dirty="0">
              <a:latin typeface="+mn-lt"/>
            </a:endParaRPr>
          </a:p>
        </p:txBody>
      </p:sp>
    </p:spTree>
    <p:extLst>
      <p:ext uri="{BB962C8B-B14F-4D97-AF65-F5344CB8AC3E}">
        <p14:creationId xmlns:p14="http://schemas.microsoft.com/office/powerpoint/2010/main" val="18943296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Estimate Cost </a:t>
            </a:r>
            <a:r>
              <a:rPr lang="en-US" sz="3600" b="1" dirty="0">
                <a:latin typeface="+mn-lt"/>
              </a:rPr>
              <a:t>: </a:t>
            </a:r>
            <a:r>
              <a:rPr lang="en-US" sz="3600" b="1" dirty="0">
                <a:solidFill>
                  <a:srgbClr val="FF0000"/>
                </a:solidFill>
                <a:latin typeface="+mn-lt"/>
              </a:rPr>
              <a:t>INPUT</a:t>
            </a:r>
            <a:endParaRPr lang="id-ID" sz="3600" b="1" dirty="0">
              <a:solidFill>
                <a:srgbClr val="FF0000"/>
              </a:solidFill>
              <a:latin typeface="+mn-lt"/>
              <a:cs typeface="Century Gothic" charset="0"/>
            </a:endParaRPr>
          </a:p>
        </p:txBody>
      </p:sp>
      <p:pic>
        <p:nvPicPr>
          <p:cNvPr id="13" name="Picture 12"/>
          <p:cNvPicPr/>
          <p:nvPr/>
        </p:nvPicPr>
        <p:blipFill>
          <a:blip r:embed="rId2" cstate="print"/>
          <a:srcRect/>
          <a:stretch>
            <a:fillRect/>
          </a:stretch>
        </p:blipFill>
        <p:spPr bwMode="auto">
          <a:xfrm>
            <a:off x="11095630" y="75561"/>
            <a:ext cx="955343" cy="639228"/>
          </a:xfrm>
          <a:prstGeom prst="rect">
            <a:avLst/>
          </a:prstGeom>
          <a:noFill/>
          <a:ln w="9525">
            <a:noFill/>
            <a:miter lim="800000"/>
            <a:headEnd/>
            <a:tailEnd/>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2489" y="5568286"/>
            <a:ext cx="1303398" cy="1289713"/>
          </a:xfrm>
          <a:prstGeom prst="rect">
            <a:avLst/>
          </a:prstGeom>
        </p:spPr>
      </p:pic>
      <p:sp>
        <p:nvSpPr>
          <p:cNvPr id="23" name="Rectangle 22"/>
          <p:cNvSpPr/>
          <p:nvPr/>
        </p:nvSpPr>
        <p:spPr>
          <a:xfrm>
            <a:off x="3002508" y="846628"/>
            <a:ext cx="8215952" cy="4247317"/>
          </a:xfrm>
          <a:prstGeom prst="rect">
            <a:avLst/>
          </a:prstGeom>
          <a:solidFill>
            <a:schemeClr val="tx2">
              <a:lumMod val="40000"/>
              <a:lumOff val="60000"/>
            </a:schemeClr>
          </a:solidFill>
        </p:spPr>
        <p:txBody>
          <a:bodyPr wrap="square">
            <a:spAutoFit/>
          </a:bodyPr>
          <a:lstStyle/>
          <a:p>
            <a:pPr marL="9525" marR="0" lvl="0" indent="0" algn="just"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4" normalizeH="0" baseline="0" noProof="0" dirty="0">
                <a:ln>
                  <a:noFill/>
                </a:ln>
                <a:effectLst/>
                <a:uLnTx/>
                <a:uFillTx/>
                <a:latin typeface="Calibri"/>
                <a:ea typeface="+mn-ea"/>
                <a:cs typeface="Comic Sans MS"/>
              </a:rPr>
              <a:t>1. Project</a:t>
            </a:r>
            <a:r>
              <a:rPr kumimoji="0" lang="en-US" b="1" i="0" u="none" strike="noStrike" kern="1200" cap="none" spc="-4" normalizeH="0" noProof="0" dirty="0">
                <a:ln>
                  <a:noFill/>
                </a:ln>
                <a:effectLst/>
                <a:uLnTx/>
                <a:uFillTx/>
                <a:latin typeface="Calibri"/>
                <a:ea typeface="+mn-ea"/>
                <a:cs typeface="Comic Sans MS"/>
              </a:rPr>
              <a:t> Management Plan</a:t>
            </a:r>
            <a:endParaRPr kumimoji="0" lang="en-US" b="1" i="0" u="none" strike="noStrike" kern="1200" cap="none" spc="-4" normalizeH="0" baseline="0" noProof="0" dirty="0">
              <a:ln>
                <a:noFill/>
              </a:ln>
              <a:effectLst/>
              <a:uLnTx/>
              <a:uFillTx/>
              <a:latin typeface="Calibri"/>
              <a:ea typeface="+mn-ea"/>
              <a:cs typeface="Comic Sans MS"/>
            </a:endParaRPr>
          </a:p>
          <a:p>
            <a:pPr marL="9525" marR="0" lvl="0" indent="0" algn="just"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4" normalizeH="0" baseline="0" noProof="0" dirty="0">
                <a:ln>
                  <a:noFill/>
                </a:ln>
                <a:effectLst/>
                <a:uLnTx/>
                <a:uFillTx/>
                <a:latin typeface="Calibri"/>
                <a:ea typeface="+mn-ea"/>
                <a:cs typeface="Comic Sans MS"/>
              </a:rPr>
              <a:t>Scope Baseline</a:t>
            </a:r>
          </a:p>
          <a:p>
            <a:pPr marL="9525" marR="0" lvl="0" indent="0" algn="just" defTabSz="914400" rtl="0" eaLnBrk="1" fontAlgn="auto" latinLnBrk="0" hangingPunct="1">
              <a:lnSpc>
                <a:spcPct val="100000"/>
              </a:lnSpc>
              <a:spcBef>
                <a:spcPts val="0"/>
              </a:spcBef>
              <a:spcAft>
                <a:spcPts val="0"/>
              </a:spcAft>
              <a:buClrTx/>
              <a:buSzTx/>
              <a:buFontTx/>
              <a:buNone/>
              <a:tabLst/>
              <a:defRPr/>
            </a:pPr>
            <a:r>
              <a:rPr lang="en-US" spc="-4" noProof="0" dirty="0">
                <a:latin typeface="Calibri"/>
                <a:cs typeface="Comic Sans MS"/>
              </a:rPr>
              <a:t>Yang </a:t>
            </a:r>
            <a:r>
              <a:rPr lang="en-US" spc="-4" noProof="0" dirty="0" err="1">
                <a:latin typeface="Calibri"/>
                <a:cs typeface="Comic Sans MS"/>
              </a:rPr>
              <a:t>terdiri</a:t>
            </a:r>
            <a:r>
              <a:rPr lang="en-US" spc="-4" noProof="0" dirty="0">
                <a:latin typeface="Calibri"/>
                <a:cs typeface="Comic Sans MS"/>
              </a:rPr>
              <a:t> :</a:t>
            </a:r>
          </a:p>
          <a:p>
            <a:pPr marL="9525" lvl="0" algn="just">
              <a:defRPr/>
            </a:pPr>
            <a:r>
              <a:rPr lang="en-US" b="1" i="1" dirty="0"/>
              <a:t>Project scope statement.</a:t>
            </a:r>
          </a:p>
          <a:p>
            <a:pPr marL="9525" lvl="0" algn="just">
              <a:defRPr/>
            </a:pPr>
            <a:r>
              <a:rPr lang="sv-SE" dirty="0">
                <a:cs typeface="Comic Sans MS"/>
              </a:rPr>
              <a:t>mencerminkan kendala pendanaan berdasarkan periode untuk</a:t>
            </a:r>
          </a:p>
          <a:p>
            <a:pPr marL="9525" lvl="0" algn="just">
              <a:defRPr/>
            </a:pPr>
            <a:r>
              <a:rPr lang="sv-SE" dirty="0">
                <a:cs typeface="Comic Sans MS"/>
              </a:rPr>
              <a:t>pengeluaran dana proyek atau asumsi dan kendala keuangan lainnya.</a:t>
            </a:r>
            <a:endParaRPr kumimoji="0" lang="en-US" u="none" strike="noStrike" kern="1200" cap="none" spc="0" normalizeH="0" baseline="0" noProof="0" dirty="0">
              <a:ln>
                <a:noFill/>
              </a:ln>
              <a:effectLst/>
              <a:uLnTx/>
              <a:uFillTx/>
              <a:latin typeface="Calibri"/>
              <a:cs typeface="Comic Sans MS"/>
            </a:endParaRPr>
          </a:p>
          <a:p>
            <a:pPr marL="9525" lvl="0" algn="just">
              <a:defRPr/>
            </a:pPr>
            <a:endParaRPr kumimoji="0" lang="en-US" i="1" u="none" strike="noStrike" kern="1200" cap="none" spc="0" normalizeH="0" baseline="0" noProof="0" dirty="0">
              <a:ln>
                <a:noFill/>
              </a:ln>
              <a:effectLst/>
              <a:uLnTx/>
              <a:uFillTx/>
              <a:latin typeface="Calibri"/>
              <a:ea typeface="+mn-ea"/>
              <a:cs typeface="Comic Sans MS"/>
            </a:endParaRPr>
          </a:p>
          <a:p>
            <a:pPr marL="9525" lvl="0" algn="just">
              <a:defRPr/>
            </a:pPr>
            <a:r>
              <a:rPr lang="en-US" b="1" i="1" dirty="0"/>
              <a:t>Work breakdown structure.</a:t>
            </a:r>
          </a:p>
          <a:p>
            <a:pPr marL="9525" lvl="0" algn="just">
              <a:defRPr/>
            </a:pPr>
            <a:r>
              <a:rPr lang="sv-SE" dirty="0">
                <a:cs typeface="Comic Sans MS"/>
              </a:rPr>
              <a:t>menyediakan hubungan di antara semua deliverable proyek dan berbagai komponennya.</a:t>
            </a:r>
            <a:endParaRPr kumimoji="0" lang="en-US" u="none" strike="noStrike" kern="1200" cap="none" spc="0" normalizeH="0" baseline="0" noProof="0" dirty="0">
              <a:ln>
                <a:noFill/>
              </a:ln>
              <a:effectLst/>
              <a:uLnTx/>
              <a:uFillTx/>
              <a:latin typeface="Calibri"/>
              <a:cs typeface="Comic Sans MS"/>
            </a:endParaRPr>
          </a:p>
          <a:p>
            <a:pPr marL="9525" lvl="0" algn="just">
              <a:defRPr/>
            </a:pPr>
            <a:endParaRPr kumimoji="0" lang="en-US" i="1" u="none" strike="noStrike" kern="1200" cap="none" spc="0" normalizeH="0" baseline="0" noProof="0" dirty="0">
              <a:ln>
                <a:noFill/>
              </a:ln>
              <a:effectLst/>
              <a:uLnTx/>
              <a:uFillTx/>
              <a:latin typeface="Calibri"/>
              <a:ea typeface="+mn-ea"/>
              <a:cs typeface="Comic Sans MS"/>
            </a:endParaRPr>
          </a:p>
          <a:p>
            <a:pPr marL="9525" lvl="0" algn="just">
              <a:defRPr/>
            </a:pPr>
            <a:r>
              <a:rPr lang="en-US" b="1" i="1" dirty="0"/>
              <a:t>WBS dictionary.</a:t>
            </a:r>
          </a:p>
          <a:p>
            <a:pPr algn="just"/>
            <a:r>
              <a:rPr lang="sv-SE" i="1" dirty="0">
                <a:cs typeface="Comic Sans MS"/>
              </a:rPr>
              <a:t>Pernyataan </a:t>
            </a:r>
            <a:r>
              <a:rPr lang="id-ID" dirty="0"/>
              <a:t>kerja terperinci yang terkait menyediakan suatu</a:t>
            </a:r>
            <a:r>
              <a:rPr lang="en-US" dirty="0"/>
              <a:t> </a:t>
            </a:r>
            <a:r>
              <a:rPr lang="id-ID" dirty="0"/>
              <a:t>identifikasi </a:t>
            </a:r>
            <a:r>
              <a:rPr lang="en-US" dirty="0"/>
              <a:t>deliverable</a:t>
            </a:r>
            <a:r>
              <a:rPr lang="id-ID" dirty="0"/>
              <a:t> dan deskripsi pekerjaan di setiap komponen WBS yang diperlukan untuk menghasilkan</a:t>
            </a:r>
          </a:p>
          <a:p>
            <a:pPr algn="just"/>
            <a:r>
              <a:rPr lang="id-ID" dirty="0"/>
              <a:t>masing-masing </a:t>
            </a:r>
            <a:r>
              <a:rPr lang="en-US" dirty="0"/>
              <a:t>deliverable</a:t>
            </a:r>
            <a:endParaRPr kumimoji="0" lang="en-US" i="1" u="none" strike="noStrike" kern="1200" cap="none" spc="0" normalizeH="0" baseline="0" noProof="0" dirty="0">
              <a:ln>
                <a:noFill/>
              </a:ln>
              <a:effectLst/>
              <a:uLnTx/>
              <a:uFillTx/>
              <a:latin typeface="Calibri"/>
              <a:ea typeface="+mn-ea"/>
              <a:cs typeface="Comic Sans MS"/>
            </a:endParaRPr>
          </a:p>
        </p:txBody>
      </p:sp>
      <p:sp>
        <p:nvSpPr>
          <p:cNvPr id="14" name="Freeform 13"/>
          <p:cNvSpPr/>
          <p:nvPr/>
        </p:nvSpPr>
        <p:spPr>
          <a:xfrm>
            <a:off x="174956" y="846628"/>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Input</a:t>
            </a:r>
            <a:endParaRPr lang="en-US" sz="1600" b="0" kern="1200" dirty="0">
              <a:latin typeface="+mn-lt"/>
            </a:endParaRPr>
          </a:p>
        </p:txBody>
      </p:sp>
      <p:sp>
        <p:nvSpPr>
          <p:cNvPr id="15" name="Freeform 14"/>
          <p:cNvSpPr/>
          <p:nvPr/>
        </p:nvSpPr>
        <p:spPr>
          <a:xfrm>
            <a:off x="188604" y="1293801"/>
            <a:ext cx="2478482" cy="4919342"/>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tx2">
              <a:lumMod val="20000"/>
              <a:lumOff val="80000"/>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600" dirty="0"/>
              <a:t>1. Project management plan</a:t>
            </a:r>
          </a:p>
          <a:p>
            <a:pPr lvl="1"/>
            <a:r>
              <a:rPr lang="en-US" sz="1600" dirty="0"/>
              <a:t>• Cost management plan</a:t>
            </a:r>
          </a:p>
          <a:p>
            <a:pPr lvl="1"/>
            <a:r>
              <a:rPr lang="en-US" sz="1600" dirty="0"/>
              <a:t>• Quality management plan</a:t>
            </a:r>
          </a:p>
          <a:p>
            <a:pPr lvl="1"/>
            <a:r>
              <a:rPr lang="en-US" sz="1600" dirty="0"/>
              <a:t>• Scope baseline</a:t>
            </a:r>
          </a:p>
          <a:p>
            <a:r>
              <a:rPr lang="en-US" sz="1600" dirty="0"/>
              <a:t>2. Project documents</a:t>
            </a:r>
          </a:p>
          <a:p>
            <a:pPr lvl="1"/>
            <a:r>
              <a:rPr lang="en-US" sz="1600" dirty="0"/>
              <a:t>• Lessons learned register</a:t>
            </a:r>
          </a:p>
          <a:p>
            <a:pPr lvl="1"/>
            <a:r>
              <a:rPr lang="en-US" sz="1600" dirty="0"/>
              <a:t>• Project schedule</a:t>
            </a:r>
          </a:p>
          <a:p>
            <a:pPr lvl="1"/>
            <a:r>
              <a:rPr lang="en-US" sz="1600" dirty="0"/>
              <a:t>• Resources requirements</a:t>
            </a:r>
          </a:p>
          <a:p>
            <a:pPr lvl="1"/>
            <a:r>
              <a:rPr lang="en-US" sz="1600" dirty="0"/>
              <a:t>• Risk register</a:t>
            </a:r>
          </a:p>
          <a:p>
            <a:r>
              <a:rPr lang="en-US" sz="1600" dirty="0"/>
              <a:t>3. Enterprise environmental</a:t>
            </a:r>
          </a:p>
          <a:p>
            <a:r>
              <a:rPr lang="en-US" sz="1600" dirty="0"/>
              <a:t>factors</a:t>
            </a:r>
          </a:p>
          <a:p>
            <a:r>
              <a:rPr lang="en-US" sz="1600" dirty="0"/>
              <a:t>4. Organizational process assets</a:t>
            </a:r>
            <a:endParaRPr lang="en-US" sz="4000" b="0" kern="1200" dirty="0">
              <a:latin typeface="+mn-lt"/>
            </a:endParaRPr>
          </a:p>
        </p:txBody>
      </p:sp>
    </p:spTree>
    <p:extLst>
      <p:ext uri="{BB962C8B-B14F-4D97-AF65-F5344CB8AC3E}">
        <p14:creationId xmlns:p14="http://schemas.microsoft.com/office/powerpoint/2010/main" val="1060814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Estimate Cost </a:t>
            </a:r>
            <a:r>
              <a:rPr lang="en-US" sz="3600" b="1" dirty="0">
                <a:latin typeface="+mn-lt"/>
              </a:rPr>
              <a:t>: </a:t>
            </a:r>
            <a:r>
              <a:rPr lang="en-US" sz="3600" b="1" dirty="0">
                <a:solidFill>
                  <a:srgbClr val="FF0000"/>
                </a:solidFill>
                <a:latin typeface="+mn-lt"/>
              </a:rPr>
              <a:t>INPUT</a:t>
            </a:r>
            <a:endParaRPr lang="id-ID" sz="3600" b="1" dirty="0">
              <a:solidFill>
                <a:srgbClr val="FF0000"/>
              </a:solidFill>
              <a:latin typeface="+mn-lt"/>
              <a:cs typeface="Century Gothic" charset="0"/>
            </a:endParaRPr>
          </a:p>
        </p:txBody>
      </p:sp>
      <p:pic>
        <p:nvPicPr>
          <p:cNvPr id="13" name="Picture 12"/>
          <p:cNvPicPr/>
          <p:nvPr/>
        </p:nvPicPr>
        <p:blipFill>
          <a:blip r:embed="rId2" cstate="print"/>
          <a:srcRect/>
          <a:stretch>
            <a:fillRect/>
          </a:stretch>
        </p:blipFill>
        <p:spPr bwMode="auto">
          <a:xfrm>
            <a:off x="11095630" y="75561"/>
            <a:ext cx="955343" cy="639228"/>
          </a:xfrm>
          <a:prstGeom prst="rect">
            <a:avLst/>
          </a:prstGeom>
          <a:noFill/>
          <a:ln w="9525">
            <a:noFill/>
            <a:miter lim="800000"/>
            <a:headEnd/>
            <a:tailEnd/>
          </a:ln>
        </p:spPr>
      </p:pic>
      <p:sp>
        <p:nvSpPr>
          <p:cNvPr id="16" name="object 3"/>
          <p:cNvSpPr txBox="1"/>
          <p:nvPr/>
        </p:nvSpPr>
        <p:spPr>
          <a:xfrm>
            <a:off x="3318861" y="2182819"/>
            <a:ext cx="6574248" cy="313547"/>
          </a:xfrm>
          <a:prstGeom prst="rect">
            <a:avLst/>
          </a:prstGeom>
        </p:spPr>
        <p:txBody>
          <a:bodyPr vert="horz" wrap="square" lIns="0" tIns="81915" rIns="0" bIns="0" rtlCol="0">
            <a:spAutoFit/>
          </a:bodyPr>
          <a:lstStyle/>
          <a:p>
            <a:pPr marL="9525" marR="0" lvl="0" indent="0" algn="just" defTabSz="914400" rtl="0" eaLnBrk="1" fontAlgn="auto" latinLnBrk="0" hangingPunct="1">
              <a:lnSpc>
                <a:spcPct val="100000"/>
              </a:lnSpc>
              <a:spcBef>
                <a:spcPts val="645"/>
              </a:spcBef>
              <a:spcAft>
                <a:spcPts val="0"/>
              </a:spcAft>
              <a:buClrTx/>
              <a:buSzTx/>
              <a:buFontTx/>
              <a:buNone/>
              <a:tabLst>
                <a:tab pos="266700" algn="l"/>
              </a:tabLst>
              <a:defRPr/>
            </a:pPr>
            <a:r>
              <a:rPr kumimoji="0" lang="en-US" sz="1500" b="0" i="0" u="none" strike="noStrike" kern="1200" cap="none" spc="0" normalizeH="0" baseline="0" noProof="0" dirty="0">
                <a:ln>
                  <a:noFill/>
                </a:ln>
                <a:solidFill>
                  <a:srgbClr val="675E47"/>
                </a:solidFill>
                <a:effectLst/>
                <a:uLnTx/>
                <a:uFillTx/>
                <a:latin typeface="Calibri"/>
                <a:ea typeface="+mn-ea"/>
                <a:cs typeface="Comic Sans MS"/>
              </a:rPr>
              <a:t>.</a:t>
            </a:r>
            <a:endParaRPr kumimoji="0" sz="1500" b="0" i="0" u="none" strike="noStrike" kern="1200" cap="none" spc="0" normalizeH="0" baseline="0" noProof="0" dirty="0">
              <a:ln>
                <a:noFill/>
              </a:ln>
              <a:solidFill>
                <a:srgbClr val="675E47"/>
              </a:solidFill>
              <a:effectLst/>
              <a:uLnTx/>
              <a:uFillTx/>
              <a:latin typeface="Calibri"/>
              <a:ea typeface="+mn-ea"/>
              <a:cs typeface="Comic Sans MS"/>
            </a:endParaRPr>
          </a:p>
        </p:txBody>
      </p:sp>
      <p:sp>
        <p:nvSpPr>
          <p:cNvPr id="24" name="Content Placeholder 2"/>
          <p:cNvSpPr txBox="1">
            <a:spLocks/>
          </p:cNvSpPr>
          <p:nvPr/>
        </p:nvSpPr>
        <p:spPr>
          <a:xfrm>
            <a:off x="2928990" y="3823932"/>
            <a:ext cx="8644311" cy="1931919"/>
          </a:xfrm>
          <a:prstGeom prst="rect">
            <a:avLst/>
          </a:prstGeom>
          <a:solidFill>
            <a:schemeClr val="accent6">
              <a:lumMod val="60000"/>
              <a:lumOff val="4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US" sz="2000" b="1" spc="-4" dirty="0"/>
              <a:t>Project schedule</a:t>
            </a:r>
          </a:p>
          <a:p>
            <a:pPr marL="0" indent="0" algn="just">
              <a:lnSpc>
                <a:spcPct val="150000"/>
              </a:lnSpc>
              <a:buFont typeface="Arial" panose="020B0604020202020204" pitchFamily="34" charset="0"/>
              <a:buNone/>
            </a:pPr>
            <a:r>
              <a:rPr lang="id-ID" sz="1800" dirty="0"/>
              <a:t>Jenis dan kuantitas sumber daya</a:t>
            </a:r>
            <a:r>
              <a:rPr lang="en-US" sz="1800" dirty="0"/>
              <a:t> (</a:t>
            </a:r>
            <a:r>
              <a:rPr lang="sv-SE" sz="1800" dirty="0"/>
              <a:t>tenaga kerja, material, dan peralatan) </a:t>
            </a:r>
            <a:r>
              <a:rPr lang="id-ID" sz="1800" dirty="0"/>
              <a:t>dan jumlah waktu yang di</a:t>
            </a:r>
            <a:r>
              <a:rPr lang="en-US" sz="1800" dirty="0" err="1"/>
              <a:t>perlukan</a:t>
            </a:r>
            <a:r>
              <a:rPr lang="id-ID" sz="1800" dirty="0"/>
              <a:t> untuk menyelesaikan suatu pekerjaan proyek </a:t>
            </a:r>
            <a:r>
              <a:rPr lang="en-US" sz="1800" dirty="0"/>
              <a:t>yang </a:t>
            </a:r>
            <a:r>
              <a:rPr lang="en-US" sz="1800" dirty="0" err="1"/>
              <a:t>dinyatakan</a:t>
            </a:r>
            <a:r>
              <a:rPr lang="en-US" sz="1800" dirty="0"/>
              <a:t> </a:t>
            </a:r>
            <a:r>
              <a:rPr lang="en-US" sz="1800" dirty="0" err="1"/>
              <a:t>dalam</a:t>
            </a:r>
            <a:r>
              <a:rPr lang="en-US" sz="1800" dirty="0"/>
              <a:t> </a:t>
            </a:r>
            <a:r>
              <a:rPr lang="en-US" sz="1800" dirty="0" err="1"/>
              <a:t>bentuk</a:t>
            </a:r>
            <a:r>
              <a:rPr lang="en-US" sz="1800" dirty="0"/>
              <a:t> Schedule Activity Resources </a:t>
            </a:r>
            <a:r>
              <a:rPr lang="id-ID" sz="1800" dirty="0"/>
              <a:t>adalah faktor utama dalam menentukan biaya proyek.</a:t>
            </a:r>
            <a:endParaRPr lang="en-US" sz="1800" dirty="0"/>
          </a:p>
        </p:txBody>
      </p:sp>
      <p:sp>
        <p:nvSpPr>
          <p:cNvPr id="15" name="Freeform 14"/>
          <p:cNvSpPr/>
          <p:nvPr/>
        </p:nvSpPr>
        <p:spPr>
          <a:xfrm>
            <a:off x="174956" y="846628"/>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Input</a:t>
            </a:r>
            <a:endParaRPr lang="en-US" sz="1600" b="0" kern="1200" dirty="0">
              <a:latin typeface="+mn-lt"/>
            </a:endParaRPr>
          </a:p>
        </p:txBody>
      </p:sp>
      <p:sp>
        <p:nvSpPr>
          <p:cNvPr id="25" name="Freeform 24"/>
          <p:cNvSpPr/>
          <p:nvPr/>
        </p:nvSpPr>
        <p:spPr>
          <a:xfrm>
            <a:off x="188604" y="1293801"/>
            <a:ext cx="2478482" cy="4919342"/>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tx2">
              <a:lumMod val="20000"/>
              <a:lumOff val="80000"/>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600" dirty="0"/>
              <a:t>1. Project management plan</a:t>
            </a:r>
          </a:p>
          <a:p>
            <a:pPr lvl="1"/>
            <a:r>
              <a:rPr lang="en-US" sz="1600" dirty="0"/>
              <a:t>• Cost management plan</a:t>
            </a:r>
          </a:p>
          <a:p>
            <a:pPr lvl="1"/>
            <a:r>
              <a:rPr lang="en-US" sz="1600" dirty="0"/>
              <a:t>• Quality management plan</a:t>
            </a:r>
          </a:p>
          <a:p>
            <a:pPr lvl="1"/>
            <a:r>
              <a:rPr lang="en-US" sz="1600" dirty="0"/>
              <a:t>• Scope baseline</a:t>
            </a:r>
          </a:p>
          <a:p>
            <a:r>
              <a:rPr lang="en-US" sz="1600" dirty="0"/>
              <a:t>2. Project documents</a:t>
            </a:r>
          </a:p>
          <a:p>
            <a:pPr lvl="1"/>
            <a:r>
              <a:rPr lang="en-US" sz="1600" dirty="0"/>
              <a:t>• Lessons learned register</a:t>
            </a:r>
          </a:p>
          <a:p>
            <a:pPr lvl="1"/>
            <a:r>
              <a:rPr lang="en-US" sz="1600" dirty="0"/>
              <a:t>• Project schedule</a:t>
            </a:r>
          </a:p>
          <a:p>
            <a:pPr lvl="1"/>
            <a:r>
              <a:rPr lang="en-US" sz="1600" dirty="0"/>
              <a:t>• Resources requirements</a:t>
            </a:r>
          </a:p>
          <a:p>
            <a:pPr lvl="1"/>
            <a:r>
              <a:rPr lang="en-US" sz="1600" dirty="0"/>
              <a:t>• Risk register</a:t>
            </a:r>
          </a:p>
          <a:p>
            <a:r>
              <a:rPr lang="en-US" sz="1600" dirty="0"/>
              <a:t>3. Enterprise environmental</a:t>
            </a:r>
          </a:p>
          <a:p>
            <a:r>
              <a:rPr lang="en-US" sz="1600" dirty="0"/>
              <a:t>factors</a:t>
            </a:r>
          </a:p>
          <a:p>
            <a:r>
              <a:rPr lang="en-US" sz="1600" dirty="0"/>
              <a:t>4. Organizational process assets</a:t>
            </a:r>
            <a:endParaRPr lang="en-US" sz="4000" b="0" kern="1200" dirty="0">
              <a:latin typeface="+mn-lt"/>
            </a:endParaRPr>
          </a:p>
        </p:txBody>
      </p:sp>
      <p:sp>
        <p:nvSpPr>
          <p:cNvPr id="4" name="Rectangle 3"/>
          <p:cNvSpPr/>
          <p:nvPr/>
        </p:nvSpPr>
        <p:spPr>
          <a:xfrm>
            <a:off x="2667086" y="799468"/>
            <a:ext cx="3448123" cy="369332"/>
          </a:xfrm>
          <a:prstGeom prst="rect">
            <a:avLst/>
          </a:prstGeom>
          <a:solidFill>
            <a:schemeClr val="accent1"/>
          </a:solidFill>
        </p:spPr>
        <p:txBody>
          <a:bodyPr wrap="none">
            <a:spAutoFit/>
          </a:bodyPr>
          <a:lstStyle/>
          <a:p>
            <a:r>
              <a:rPr lang="en-US" dirty="0"/>
              <a:t>2. Project documents, </a:t>
            </a:r>
            <a:r>
              <a:rPr lang="en-US" dirty="0" err="1"/>
              <a:t>terdiri</a:t>
            </a:r>
            <a:r>
              <a:rPr lang="en-US" dirty="0"/>
              <a:t> </a:t>
            </a:r>
            <a:r>
              <a:rPr lang="en-US" dirty="0" err="1"/>
              <a:t>dari</a:t>
            </a:r>
            <a:r>
              <a:rPr lang="en-US" dirty="0"/>
              <a:t> : </a:t>
            </a:r>
          </a:p>
        </p:txBody>
      </p:sp>
      <p:sp>
        <p:nvSpPr>
          <p:cNvPr id="26" name="Content Placeholder 2"/>
          <p:cNvSpPr>
            <a:spLocks noGrp="1"/>
          </p:cNvSpPr>
          <p:nvPr>
            <p:ph idx="1"/>
          </p:nvPr>
        </p:nvSpPr>
        <p:spPr>
          <a:xfrm>
            <a:off x="2932786" y="1467414"/>
            <a:ext cx="8640515" cy="2057904"/>
          </a:xfrm>
          <a:solidFill>
            <a:schemeClr val="accent4">
              <a:lumMod val="20000"/>
              <a:lumOff val="80000"/>
            </a:schemeClr>
          </a:solidFill>
        </p:spPr>
        <p:txBody>
          <a:bodyPr>
            <a:noAutofit/>
          </a:bodyPr>
          <a:lstStyle/>
          <a:p>
            <a:pPr marL="0" indent="0" algn="just">
              <a:lnSpc>
                <a:spcPct val="150000"/>
              </a:lnSpc>
              <a:buNone/>
            </a:pPr>
            <a:r>
              <a:rPr lang="en-US" sz="2000" b="1" spc="-4" dirty="0"/>
              <a:t>Lesson Learned Register</a:t>
            </a:r>
            <a:endParaRPr lang="id-ID" sz="1600" dirty="0"/>
          </a:p>
          <a:p>
            <a:pPr marL="0" indent="0" algn="just">
              <a:lnSpc>
                <a:spcPct val="150000"/>
              </a:lnSpc>
              <a:buNone/>
            </a:pPr>
            <a:r>
              <a:rPr lang="id-ID" sz="1600" dirty="0"/>
              <a:t>Pelajaran yang dipelajari sebelumnya dalam proyek sehubungan dengan</a:t>
            </a:r>
            <a:r>
              <a:rPr lang="en-US" sz="1600" dirty="0"/>
              <a:t> </a:t>
            </a:r>
            <a:r>
              <a:rPr lang="id-ID" sz="1600" dirty="0"/>
              <a:t>mengembangkan estimasi biaya dapat diterapkan pada fase selanjutnya dalam proyek untuk meningkatkan akurasi dan ketepatan</a:t>
            </a:r>
          </a:p>
          <a:p>
            <a:pPr marL="0" indent="0" algn="just">
              <a:lnSpc>
                <a:spcPct val="150000"/>
              </a:lnSpc>
              <a:buNone/>
            </a:pPr>
            <a:r>
              <a:rPr lang="id-ID" sz="1600" dirty="0"/>
              <a:t>perkiraan biaya.</a:t>
            </a:r>
            <a:endParaRPr lang="id-ID" sz="1600" dirty="0">
              <a:solidFill>
                <a:schemeClr val="tx1">
                  <a:lumMod val="75000"/>
                  <a:lumOff val="25000"/>
                </a:schemeClr>
              </a:solidFill>
            </a:endParaRPr>
          </a:p>
        </p:txBody>
      </p:sp>
    </p:spTree>
    <p:extLst>
      <p:ext uri="{BB962C8B-B14F-4D97-AF65-F5344CB8AC3E}">
        <p14:creationId xmlns:p14="http://schemas.microsoft.com/office/powerpoint/2010/main" val="16674625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Estimate Cost </a:t>
            </a:r>
            <a:r>
              <a:rPr lang="en-US" sz="3600" b="1" dirty="0">
                <a:latin typeface="+mn-lt"/>
              </a:rPr>
              <a:t>: </a:t>
            </a:r>
            <a:r>
              <a:rPr lang="en-US" sz="3600" b="1" dirty="0">
                <a:solidFill>
                  <a:srgbClr val="FF0000"/>
                </a:solidFill>
                <a:latin typeface="+mn-lt"/>
              </a:rPr>
              <a:t>INPUT</a:t>
            </a:r>
            <a:endParaRPr lang="id-ID" sz="3600" b="1" dirty="0">
              <a:solidFill>
                <a:srgbClr val="FF0000"/>
              </a:solidFill>
              <a:latin typeface="+mn-lt"/>
              <a:cs typeface="Century Gothic" charset="0"/>
            </a:endParaRPr>
          </a:p>
        </p:txBody>
      </p:sp>
      <p:pic>
        <p:nvPicPr>
          <p:cNvPr id="13" name="Picture 12"/>
          <p:cNvPicPr/>
          <p:nvPr/>
        </p:nvPicPr>
        <p:blipFill>
          <a:blip r:embed="rId2" cstate="print"/>
          <a:srcRect/>
          <a:stretch>
            <a:fillRect/>
          </a:stretch>
        </p:blipFill>
        <p:spPr bwMode="auto">
          <a:xfrm>
            <a:off x="11095630" y="75561"/>
            <a:ext cx="955343" cy="639228"/>
          </a:xfrm>
          <a:prstGeom prst="rect">
            <a:avLst/>
          </a:prstGeom>
          <a:noFill/>
          <a:ln w="9525">
            <a:noFill/>
            <a:miter lim="800000"/>
            <a:headEnd/>
            <a:tailEnd/>
          </a:ln>
        </p:spPr>
      </p:pic>
      <p:sp>
        <p:nvSpPr>
          <p:cNvPr id="16" name="object 3"/>
          <p:cNvSpPr txBox="1"/>
          <p:nvPr/>
        </p:nvSpPr>
        <p:spPr>
          <a:xfrm>
            <a:off x="3318861" y="2182819"/>
            <a:ext cx="6574248" cy="313547"/>
          </a:xfrm>
          <a:prstGeom prst="rect">
            <a:avLst/>
          </a:prstGeom>
        </p:spPr>
        <p:txBody>
          <a:bodyPr vert="horz" wrap="square" lIns="0" tIns="81915" rIns="0" bIns="0" rtlCol="0">
            <a:spAutoFit/>
          </a:bodyPr>
          <a:lstStyle/>
          <a:p>
            <a:pPr marL="9525" marR="0" lvl="0" indent="0" algn="just" defTabSz="914400" rtl="0" eaLnBrk="1" fontAlgn="auto" latinLnBrk="0" hangingPunct="1">
              <a:lnSpc>
                <a:spcPct val="100000"/>
              </a:lnSpc>
              <a:spcBef>
                <a:spcPts val="645"/>
              </a:spcBef>
              <a:spcAft>
                <a:spcPts val="0"/>
              </a:spcAft>
              <a:buClrTx/>
              <a:buSzTx/>
              <a:buFontTx/>
              <a:buNone/>
              <a:tabLst>
                <a:tab pos="266700" algn="l"/>
              </a:tabLst>
              <a:defRPr/>
            </a:pPr>
            <a:r>
              <a:rPr kumimoji="0" lang="en-US" sz="1500" b="0" i="0" u="none" strike="noStrike" kern="1200" cap="none" spc="0" normalizeH="0" baseline="0" noProof="0" dirty="0">
                <a:ln>
                  <a:noFill/>
                </a:ln>
                <a:solidFill>
                  <a:srgbClr val="675E47"/>
                </a:solidFill>
                <a:effectLst/>
                <a:uLnTx/>
                <a:uFillTx/>
                <a:latin typeface="Calibri"/>
                <a:ea typeface="+mn-ea"/>
                <a:cs typeface="Comic Sans MS"/>
              </a:rPr>
              <a:t>.</a:t>
            </a:r>
            <a:endParaRPr kumimoji="0" sz="1500" b="0" i="0" u="none" strike="noStrike" kern="1200" cap="none" spc="0" normalizeH="0" baseline="0" noProof="0" dirty="0">
              <a:ln>
                <a:noFill/>
              </a:ln>
              <a:solidFill>
                <a:srgbClr val="675E47"/>
              </a:solidFill>
              <a:effectLst/>
              <a:uLnTx/>
              <a:uFillTx/>
              <a:latin typeface="Calibri"/>
              <a:ea typeface="+mn-ea"/>
              <a:cs typeface="Comic Sans MS"/>
            </a:endParaRPr>
          </a:p>
        </p:txBody>
      </p:sp>
      <p:sp>
        <p:nvSpPr>
          <p:cNvPr id="24" name="Content Placeholder 2"/>
          <p:cNvSpPr txBox="1">
            <a:spLocks/>
          </p:cNvSpPr>
          <p:nvPr/>
        </p:nvSpPr>
        <p:spPr>
          <a:xfrm>
            <a:off x="2833455" y="1373632"/>
            <a:ext cx="8644311" cy="1931919"/>
          </a:xfrm>
          <a:prstGeom prst="rect">
            <a:avLst/>
          </a:prstGeom>
          <a:solidFill>
            <a:schemeClr val="accent6">
              <a:lumMod val="60000"/>
              <a:lumOff val="4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US" sz="2000" b="1" dirty="0"/>
              <a:t>Resources requirements </a:t>
            </a:r>
          </a:p>
          <a:p>
            <a:pPr marL="0" indent="0" algn="just">
              <a:lnSpc>
                <a:spcPct val="150000"/>
              </a:lnSpc>
              <a:buNone/>
            </a:pPr>
            <a:r>
              <a:rPr lang="id-ID" sz="1800" dirty="0"/>
              <a:t>mengidentifikasi jenis dan jumlah</a:t>
            </a:r>
            <a:r>
              <a:rPr lang="en-US" sz="1800" dirty="0"/>
              <a:t> </a:t>
            </a:r>
            <a:r>
              <a:rPr lang="id-ID" sz="1800" dirty="0"/>
              <a:t>sumber daya yang dibutuhkan untuk setiap paket kerja atau kegiatan..</a:t>
            </a:r>
            <a:endParaRPr lang="en-US" sz="1800" dirty="0"/>
          </a:p>
        </p:txBody>
      </p:sp>
      <p:sp>
        <p:nvSpPr>
          <p:cNvPr id="15" name="Freeform 14"/>
          <p:cNvSpPr/>
          <p:nvPr/>
        </p:nvSpPr>
        <p:spPr>
          <a:xfrm>
            <a:off x="174956" y="846628"/>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Input</a:t>
            </a:r>
            <a:endParaRPr lang="en-US" sz="1600" b="0" kern="1200" dirty="0">
              <a:latin typeface="+mn-lt"/>
            </a:endParaRPr>
          </a:p>
        </p:txBody>
      </p:sp>
      <p:sp>
        <p:nvSpPr>
          <p:cNvPr id="25" name="Freeform 24"/>
          <p:cNvSpPr/>
          <p:nvPr/>
        </p:nvSpPr>
        <p:spPr>
          <a:xfrm>
            <a:off x="188604" y="1293801"/>
            <a:ext cx="2478482" cy="4919342"/>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tx2">
              <a:lumMod val="20000"/>
              <a:lumOff val="80000"/>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600" dirty="0"/>
              <a:t>1. Project management plan</a:t>
            </a:r>
          </a:p>
          <a:p>
            <a:pPr lvl="1"/>
            <a:r>
              <a:rPr lang="en-US" sz="1600" dirty="0"/>
              <a:t>• Cost management plan</a:t>
            </a:r>
          </a:p>
          <a:p>
            <a:pPr lvl="1"/>
            <a:r>
              <a:rPr lang="en-US" sz="1600" dirty="0"/>
              <a:t>• Quality management plan</a:t>
            </a:r>
          </a:p>
          <a:p>
            <a:pPr lvl="1"/>
            <a:r>
              <a:rPr lang="en-US" sz="1600" dirty="0"/>
              <a:t>• Scope baseline</a:t>
            </a:r>
          </a:p>
          <a:p>
            <a:r>
              <a:rPr lang="en-US" sz="1600" dirty="0"/>
              <a:t>2. Project documents</a:t>
            </a:r>
          </a:p>
          <a:p>
            <a:pPr lvl="1"/>
            <a:r>
              <a:rPr lang="en-US" sz="1600" dirty="0"/>
              <a:t>• Lessons learned register</a:t>
            </a:r>
          </a:p>
          <a:p>
            <a:pPr lvl="1"/>
            <a:r>
              <a:rPr lang="en-US" sz="1600" dirty="0"/>
              <a:t>• Project schedule</a:t>
            </a:r>
          </a:p>
          <a:p>
            <a:pPr lvl="1"/>
            <a:r>
              <a:rPr lang="en-US" sz="1600" dirty="0"/>
              <a:t>• Resources requirements</a:t>
            </a:r>
          </a:p>
          <a:p>
            <a:pPr lvl="1"/>
            <a:r>
              <a:rPr lang="en-US" sz="1600" dirty="0"/>
              <a:t>• Risk register</a:t>
            </a:r>
          </a:p>
          <a:p>
            <a:r>
              <a:rPr lang="en-US" sz="1600" dirty="0"/>
              <a:t>3. Enterprise environmental</a:t>
            </a:r>
          </a:p>
          <a:p>
            <a:r>
              <a:rPr lang="en-US" sz="1600" dirty="0"/>
              <a:t>factors</a:t>
            </a:r>
          </a:p>
          <a:p>
            <a:r>
              <a:rPr lang="en-US" sz="1600" dirty="0"/>
              <a:t>4. Organizational process assets</a:t>
            </a:r>
            <a:endParaRPr lang="en-US" sz="4000" b="0" kern="1200" dirty="0">
              <a:latin typeface="+mn-lt"/>
            </a:endParaRPr>
          </a:p>
        </p:txBody>
      </p:sp>
      <p:sp>
        <p:nvSpPr>
          <p:cNvPr id="4" name="Rectangle 3"/>
          <p:cNvSpPr/>
          <p:nvPr/>
        </p:nvSpPr>
        <p:spPr>
          <a:xfrm>
            <a:off x="2667086" y="799468"/>
            <a:ext cx="3448123" cy="369332"/>
          </a:xfrm>
          <a:prstGeom prst="rect">
            <a:avLst/>
          </a:prstGeom>
          <a:solidFill>
            <a:schemeClr val="accent1"/>
          </a:solidFill>
        </p:spPr>
        <p:txBody>
          <a:bodyPr wrap="none">
            <a:spAutoFit/>
          </a:bodyPr>
          <a:lstStyle/>
          <a:p>
            <a:r>
              <a:rPr lang="en-US" dirty="0"/>
              <a:t>2. Project documents, </a:t>
            </a:r>
            <a:r>
              <a:rPr lang="en-US" dirty="0" err="1"/>
              <a:t>terdiri</a:t>
            </a:r>
            <a:r>
              <a:rPr lang="en-US" dirty="0"/>
              <a:t> </a:t>
            </a:r>
            <a:r>
              <a:rPr lang="en-US" dirty="0" err="1"/>
              <a:t>dari</a:t>
            </a:r>
            <a:r>
              <a:rPr lang="en-US" dirty="0"/>
              <a:t> : </a:t>
            </a:r>
          </a:p>
        </p:txBody>
      </p:sp>
      <p:sp>
        <p:nvSpPr>
          <p:cNvPr id="26" name="Content Placeholder 2"/>
          <p:cNvSpPr>
            <a:spLocks noGrp="1"/>
          </p:cNvSpPr>
          <p:nvPr>
            <p:ph idx="1"/>
          </p:nvPr>
        </p:nvSpPr>
        <p:spPr>
          <a:xfrm>
            <a:off x="2833455" y="3510383"/>
            <a:ext cx="8640515" cy="3231727"/>
          </a:xfrm>
          <a:solidFill>
            <a:schemeClr val="accent4">
              <a:lumMod val="20000"/>
              <a:lumOff val="80000"/>
            </a:schemeClr>
          </a:solidFill>
        </p:spPr>
        <p:txBody>
          <a:bodyPr>
            <a:noAutofit/>
          </a:bodyPr>
          <a:lstStyle/>
          <a:p>
            <a:pPr marL="0" indent="0" algn="just">
              <a:lnSpc>
                <a:spcPct val="150000"/>
              </a:lnSpc>
              <a:buNone/>
            </a:pPr>
            <a:r>
              <a:rPr lang="en-US" sz="2000" b="1" spc="-4" dirty="0"/>
              <a:t>Risk register </a:t>
            </a:r>
            <a:r>
              <a:rPr lang="id-ID" sz="1600" dirty="0"/>
              <a:t>terdiri dari :</a:t>
            </a:r>
          </a:p>
          <a:p>
            <a:pPr marL="0" indent="0" algn="just">
              <a:lnSpc>
                <a:spcPct val="150000"/>
              </a:lnSpc>
              <a:buNone/>
            </a:pPr>
            <a:r>
              <a:rPr lang="id-ID" sz="1600" dirty="0"/>
              <a:t>Risk Register harus ditinjau untuk mempertimbangkan biaya respon risiko. Risiko tersebut </a:t>
            </a:r>
            <a:br>
              <a:rPr lang="id-ID" sz="1600" dirty="0"/>
            </a:br>
            <a:r>
              <a:rPr lang="id-ID" sz="1600" dirty="0"/>
              <a:t>yang dapat berupa ancaman atau peluang, biasanya berdampak pada aktivitas dan biaya proyek secara keseluruhan. Sebagai aturan umum, ketika proyek mengalami kejadian risiko negatif, biaya jangka pendek proyek biasanya akan meningkat, dan kadang-kadang akan keterlambatan dalam jadwal proyek. Dalam cara yang sama, tim proyek harus</a:t>
            </a:r>
            <a:br>
              <a:rPr lang="id-ID" sz="1600" dirty="0"/>
            </a:br>
            <a:r>
              <a:rPr lang="id-ID" sz="1600" dirty="0"/>
              <a:t>peka terhadap peluang potensial yang dapat menguntungkan bisnis baik dengan langsung mengurangi biaya kegiatan atau oleh mempercepat jadwal.</a:t>
            </a:r>
            <a:endParaRPr lang="id-ID" sz="1600" dirty="0">
              <a:solidFill>
                <a:schemeClr val="tx1">
                  <a:lumMod val="75000"/>
                  <a:lumOff val="25000"/>
                </a:schemeClr>
              </a:solidFill>
            </a:endParaRPr>
          </a:p>
        </p:txBody>
      </p:sp>
    </p:spTree>
    <p:extLst>
      <p:ext uri="{BB962C8B-B14F-4D97-AF65-F5344CB8AC3E}">
        <p14:creationId xmlns:p14="http://schemas.microsoft.com/office/powerpoint/2010/main" val="3272579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577673"/>
          </a:xfrm>
          <a:prstGeom prst="rect">
            <a:avLst/>
          </a:prstGeom>
          <a:solidFill>
            <a:srgbClr val="FFFF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eaLnBrk="1" hangingPunct="1"/>
            <a:r>
              <a:rPr lang="en-US" sz="3200" b="1" dirty="0">
                <a:cs typeface="Century Gothic" charset="0"/>
              </a:rPr>
              <a:t>PROJECT COST MANAGEMENT</a:t>
            </a:r>
            <a:endParaRPr lang="id-ID" sz="3200" b="1" dirty="0">
              <a:cs typeface="Century Gothic" charset="0"/>
            </a:endParaRPr>
          </a:p>
        </p:txBody>
      </p:sp>
      <p:sp>
        <p:nvSpPr>
          <p:cNvPr id="21" name="Rounded Rectangle 20"/>
          <p:cNvSpPr/>
          <p:nvPr/>
        </p:nvSpPr>
        <p:spPr>
          <a:xfrm>
            <a:off x="319649" y="2240548"/>
            <a:ext cx="1778127" cy="1602720"/>
          </a:xfrm>
          <a:prstGeom prst="roundRect">
            <a:avLst>
              <a:gd name="adj" fmla="val 10000"/>
            </a:avLst>
          </a:prstGeom>
          <a:blipFill>
            <a:blip r:embed="rId2" cstate="print">
              <a:extLst>
                <a:ext uri="{28A0092B-C50C-407E-A947-70E740481C1C}">
                  <a14:useLocalDpi xmlns:a14="http://schemas.microsoft.com/office/drawing/2010/main" val="0"/>
                </a:ext>
              </a:extLst>
            </a:blip>
            <a:srcRect/>
            <a:stretch>
              <a:fillRect l="-26000" r="-26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22" name="Freeform 21"/>
          <p:cNvSpPr/>
          <p:nvPr/>
        </p:nvSpPr>
        <p:spPr>
          <a:xfrm>
            <a:off x="658736" y="3249031"/>
            <a:ext cx="1468237" cy="771374"/>
          </a:xfrm>
          <a:custGeom>
            <a:avLst/>
            <a:gdLst>
              <a:gd name="connsiteX0" fmla="*/ 0 w 1468237"/>
              <a:gd name="connsiteY0" fmla="*/ 88313 h 883125"/>
              <a:gd name="connsiteX1" fmla="*/ 88313 w 1468237"/>
              <a:gd name="connsiteY1" fmla="*/ 0 h 883125"/>
              <a:gd name="connsiteX2" fmla="*/ 1379925 w 1468237"/>
              <a:gd name="connsiteY2" fmla="*/ 0 h 883125"/>
              <a:gd name="connsiteX3" fmla="*/ 1468238 w 1468237"/>
              <a:gd name="connsiteY3" fmla="*/ 88313 h 883125"/>
              <a:gd name="connsiteX4" fmla="*/ 1468237 w 1468237"/>
              <a:gd name="connsiteY4" fmla="*/ 794813 h 883125"/>
              <a:gd name="connsiteX5" fmla="*/ 1379924 w 1468237"/>
              <a:gd name="connsiteY5" fmla="*/ 883126 h 883125"/>
              <a:gd name="connsiteX6" fmla="*/ 88313 w 1468237"/>
              <a:gd name="connsiteY6" fmla="*/ 883125 h 883125"/>
              <a:gd name="connsiteX7" fmla="*/ 0 w 1468237"/>
              <a:gd name="connsiteY7" fmla="*/ 794812 h 883125"/>
              <a:gd name="connsiteX8" fmla="*/ 0 w 1468237"/>
              <a:gd name="connsiteY8" fmla="*/ 88313 h 88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8237" h="883125">
                <a:moveTo>
                  <a:pt x="0" y="88313"/>
                </a:moveTo>
                <a:cubicBezTo>
                  <a:pt x="0" y="39539"/>
                  <a:pt x="39539" y="0"/>
                  <a:pt x="88313" y="0"/>
                </a:cubicBezTo>
                <a:lnTo>
                  <a:pt x="1379925" y="0"/>
                </a:lnTo>
                <a:cubicBezTo>
                  <a:pt x="1428699" y="0"/>
                  <a:pt x="1468238" y="39539"/>
                  <a:pt x="1468238" y="88313"/>
                </a:cubicBezTo>
                <a:cubicBezTo>
                  <a:pt x="1468238" y="323813"/>
                  <a:pt x="1468237" y="559313"/>
                  <a:pt x="1468237" y="794813"/>
                </a:cubicBezTo>
                <a:cubicBezTo>
                  <a:pt x="1468237" y="843587"/>
                  <a:pt x="1428698" y="883126"/>
                  <a:pt x="1379924" y="883126"/>
                </a:cubicBezTo>
                <a:lnTo>
                  <a:pt x="88313" y="883125"/>
                </a:lnTo>
                <a:cubicBezTo>
                  <a:pt x="39539" y="883125"/>
                  <a:pt x="0" y="843586"/>
                  <a:pt x="0" y="794812"/>
                </a:cubicBezTo>
                <a:lnTo>
                  <a:pt x="0" y="88313"/>
                </a:lnTo>
                <a:close/>
              </a:path>
            </a:pathLst>
          </a:custGeom>
          <a:solidFill>
            <a:srgbClr val="FF0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2066" tIns="102066" rIns="102066" bIns="102066" numCol="1" spcCol="1270" anchor="ctr" anchorCtr="0">
            <a:noAutofit/>
          </a:bodyPr>
          <a:lstStyle/>
          <a:p>
            <a:pPr lvl="0" algn="ctr" defTabSz="889000">
              <a:lnSpc>
                <a:spcPct val="90000"/>
              </a:lnSpc>
              <a:spcBef>
                <a:spcPct val="0"/>
              </a:spcBef>
              <a:spcAft>
                <a:spcPct val="35000"/>
              </a:spcAft>
            </a:pPr>
            <a:r>
              <a:rPr lang="en-US" sz="2000" kern="1200" dirty="0"/>
              <a:t>Initiating</a:t>
            </a:r>
          </a:p>
        </p:txBody>
      </p:sp>
      <p:sp>
        <p:nvSpPr>
          <p:cNvPr id="23" name="Freeform 22"/>
          <p:cNvSpPr/>
          <p:nvPr/>
        </p:nvSpPr>
        <p:spPr>
          <a:xfrm rot="21596787">
            <a:off x="2261431" y="2922279"/>
            <a:ext cx="163654" cy="237406"/>
          </a:xfrm>
          <a:custGeom>
            <a:avLst/>
            <a:gdLst>
              <a:gd name="connsiteX0" fmla="*/ 0 w 163654"/>
              <a:gd name="connsiteY0" fmla="*/ 54360 h 271800"/>
              <a:gd name="connsiteX1" fmla="*/ 81827 w 163654"/>
              <a:gd name="connsiteY1" fmla="*/ 54360 h 271800"/>
              <a:gd name="connsiteX2" fmla="*/ 81827 w 163654"/>
              <a:gd name="connsiteY2" fmla="*/ 0 h 271800"/>
              <a:gd name="connsiteX3" fmla="*/ 163654 w 163654"/>
              <a:gd name="connsiteY3" fmla="*/ 135900 h 271800"/>
              <a:gd name="connsiteX4" fmla="*/ 81827 w 163654"/>
              <a:gd name="connsiteY4" fmla="*/ 271800 h 271800"/>
              <a:gd name="connsiteX5" fmla="*/ 81827 w 163654"/>
              <a:gd name="connsiteY5" fmla="*/ 217440 h 271800"/>
              <a:gd name="connsiteX6" fmla="*/ 0 w 163654"/>
              <a:gd name="connsiteY6" fmla="*/ 217440 h 271800"/>
              <a:gd name="connsiteX7" fmla="*/ 0 w 163654"/>
              <a:gd name="connsiteY7" fmla="*/ 54360 h 2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654" h="271800">
                <a:moveTo>
                  <a:pt x="0" y="54360"/>
                </a:moveTo>
                <a:lnTo>
                  <a:pt x="81827" y="54360"/>
                </a:lnTo>
                <a:lnTo>
                  <a:pt x="81827" y="0"/>
                </a:lnTo>
                <a:lnTo>
                  <a:pt x="163654" y="135900"/>
                </a:lnTo>
                <a:lnTo>
                  <a:pt x="81827" y="271800"/>
                </a:lnTo>
                <a:lnTo>
                  <a:pt x="81827" y="217440"/>
                </a:lnTo>
                <a:lnTo>
                  <a:pt x="0" y="217440"/>
                </a:lnTo>
                <a:lnTo>
                  <a:pt x="0" y="54360"/>
                </a:lnTo>
                <a:close/>
              </a:path>
            </a:pathLst>
          </a:custGeom>
          <a:solidFill>
            <a:schemeClr val="tx2"/>
          </a:solidFill>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1" tIns="54360" rIns="49096" bIns="54359" numCol="1" spcCol="1270" anchor="ctr" anchorCtr="0">
            <a:noAutofit/>
          </a:bodyPr>
          <a:lstStyle/>
          <a:p>
            <a:pPr lvl="0" algn="ctr" defTabSz="488950">
              <a:lnSpc>
                <a:spcPct val="90000"/>
              </a:lnSpc>
              <a:spcBef>
                <a:spcPct val="0"/>
              </a:spcBef>
              <a:spcAft>
                <a:spcPct val="35000"/>
              </a:spcAft>
            </a:pPr>
            <a:endParaRPr lang="en-US" sz="1100" kern="1200"/>
          </a:p>
        </p:txBody>
      </p:sp>
      <p:sp>
        <p:nvSpPr>
          <p:cNvPr id="24" name="Rounded Rectangle 23"/>
          <p:cNvSpPr/>
          <p:nvPr/>
        </p:nvSpPr>
        <p:spPr>
          <a:xfrm>
            <a:off x="2565361" y="2271893"/>
            <a:ext cx="1825670" cy="1536326"/>
          </a:xfrm>
          <a:prstGeom prst="roundRect">
            <a:avLst>
              <a:gd name="adj" fmla="val 10000"/>
            </a:avLst>
          </a:prstGeom>
          <a:blipFill>
            <a:blip r:embed="rId3">
              <a:extLst>
                <a:ext uri="{28A0092B-C50C-407E-A947-70E740481C1C}">
                  <a14:useLocalDpi xmlns:a14="http://schemas.microsoft.com/office/drawing/2010/main" val="0"/>
                </a:ext>
              </a:extLst>
            </a:blip>
            <a:srcRect/>
            <a:stretch>
              <a:fillRect l="-4000" r="-4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25" name="Freeform 24"/>
          <p:cNvSpPr/>
          <p:nvPr/>
        </p:nvSpPr>
        <p:spPr>
          <a:xfrm>
            <a:off x="2738501" y="3285266"/>
            <a:ext cx="1827401" cy="712389"/>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rgbClr val="FF0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sz="2000" kern="1200" dirty="0"/>
              <a:t>Planning</a:t>
            </a:r>
          </a:p>
        </p:txBody>
      </p:sp>
      <p:sp>
        <p:nvSpPr>
          <p:cNvPr id="26" name="Freeform 25"/>
          <p:cNvSpPr/>
          <p:nvPr/>
        </p:nvSpPr>
        <p:spPr>
          <a:xfrm rot="28475">
            <a:off x="4609215" y="2930325"/>
            <a:ext cx="218195" cy="237406"/>
          </a:xfrm>
          <a:custGeom>
            <a:avLst/>
            <a:gdLst>
              <a:gd name="connsiteX0" fmla="*/ 0 w 218195"/>
              <a:gd name="connsiteY0" fmla="*/ 54360 h 271800"/>
              <a:gd name="connsiteX1" fmla="*/ 109098 w 218195"/>
              <a:gd name="connsiteY1" fmla="*/ 54360 h 271800"/>
              <a:gd name="connsiteX2" fmla="*/ 109098 w 218195"/>
              <a:gd name="connsiteY2" fmla="*/ 0 h 271800"/>
              <a:gd name="connsiteX3" fmla="*/ 218195 w 218195"/>
              <a:gd name="connsiteY3" fmla="*/ 135900 h 271800"/>
              <a:gd name="connsiteX4" fmla="*/ 109098 w 218195"/>
              <a:gd name="connsiteY4" fmla="*/ 271800 h 271800"/>
              <a:gd name="connsiteX5" fmla="*/ 109098 w 218195"/>
              <a:gd name="connsiteY5" fmla="*/ 217440 h 271800"/>
              <a:gd name="connsiteX6" fmla="*/ 0 w 218195"/>
              <a:gd name="connsiteY6" fmla="*/ 217440 h 271800"/>
              <a:gd name="connsiteX7" fmla="*/ 0 w 218195"/>
              <a:gd name="connsiteY7" fmla="*/ 54360 h 2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195" h="271800">
                <a:moveTo>
                  <a:pt x="0" y="54360"/>
                </a:moveTo>
                <a:lnTo>
                  <a:pt x="109098" y="54360"/>
                </a:lnTo>
                <a:lnTo>
                  <a:pt x="109098" y="0"/>
                </a:lnTo>
                <a:lnTo>
                  <a:pt x="218195" y="135900"/>
                </a:lnTo>
                <a:lnTo>
                  <a:pt x="109098" y="271800"/>
                </a:lnTo>
                <a:lnTo>
                  <a:pt x="109098" y="217440"/>
                </a:lnTo>
                <a:lnTo>
                  <a:pt x="0" y="217440"/>
                </a:lnTo>
                <a:lnTo>
                  <a:pt x="0" y="54360"/>
                </a:lnTo>
                <a:close/>
              </a:path>
            </a:pathLst>
          </a:custGeom>
          <a:solidFill>
            <a:schemeClr val="tx2"/>
          </a:solidFill>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1" tIns="54360" rIns="65458" bIns="54359" numCol="1" spcCol="1270" anchor="ctr" anchorCtr="0">
            <a:noAutofit/>
          </a:bodyPr>
          <a:lstStyle/>
          <a:p>
            <a:pPr lvl="0" algn="ctr" defTabSz="488950">
              <a:lnSpc>
                <a:spcPct val="90000"/>
              </a:lnSpc>
              <a:spcBef>
                <a:spcPct val="0"/>
              </a:spcBef>
              <a:spcAft>
                <a:spcPct val="35000"/>
              </a:spcAft>
            </a:pPr>
            <a:endParaRPr lang="en-US" sz="1100" kern="1200"/>
          </a:p>
        </p:txBody>
      </p:sp>
      <p:sp>
        <p:nvSpPr>
          <p:cNvPr id="27" name="Rounded Rectangle 26"/>
          <p:cNvSpPr/>
          <p:nvPr/>
        </p:nvSpPr>
        <p:spPr>
          <a:xfrm>
            <a:off x="5014425" y="2253215"/>
            <a:ext cx="1608873" cy="1607552"/>
          </a:xfrm>
          <a:prstGeom prst="roundRect">
            <a:avLst>
              <a:gd name="adj" fmla="val 10000"/>
            </a:avLst>
          </a:prstGeom>
          <a:blipFill>
            <a:blip r:embed="rId4">
              <a:extLst>
                <a:ext uri="{28A0092B-C50C-407E-A947-70E740481C1C}">
                  <a14:useLocalDpi xmlns:a14="http://schemas.microsoft.com/office/drawing/2010/main" val="0"/>
                </a:ext>
              </a:extLst>
            </a:blip>
            <a:srcRect/>
            <a:stretch>
              <a:fillRect l="-43000" r="-43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28" name="Freeform 27"/>
          <p:cNvSpPr/>
          <p:nvPr/>
        </p:nvSpPr>
        <p:spPr>
          <a:xfrm>
            <a:off x="5123667" y="3291862"/>
            <a:ext cx="1758672" cy="715877"/>
          </a:xfrm>
          <a:custGeom>
            <a:avLst/>
            <a:gdLst>
              <a:gd name="connsiteX0" fmla="*/ 0 w 1758672"/>
              <a:gd name="connsiteY0" fmla="*/ 81959 h 819588"/>
              <a:gd name="connsiteX1" fmla="*/ 81959 w 1758672"/>
              <a:gd name="connsiteY1" fmla="*/ 0 h 819588"/>
              <a:gd name="connsiteX2" fmla="*/ 1676713 w 1758672"/>
              <a:gd name="connsiteY2" fmla="*/ 0 h 819588"/>
              <a:gd name="connsiteX3" fmla="*/ 1758672 w 1758672"/>
              <a:gd name="connsiteY3" fmla="*/ 81959 h 819588"/>
              <a:gd name="connsiteX4" fmla="*/ 1758672 w 1758672"/>
              <a:gd name="connsiteY4" fmla="*/ 737629 h 819588"/>
              <a:gd name="connsiteX5" fmla="*/ 1676713 w 1758672"/>
              <a:gd name="connsiteY5" fmla="*/ 819588 h 819588"/>
              <a:gd name="connsiteX6" fmla="*/ 81959 w 1758672"/>
              <a:gd name="connsiteY6" fmla="*/ 819588 h 819588"/>
              <a:gd name="connsiteX7" fmla="*/ 0 w 1758672"/>
              <a:gd name="connsiteY7" fmla="*/ 737629 h 819588"/>
              <a:gd name="connsiteX8" fmla="*/ 0 w 1758672"/>
              <a:gd name="connsiteY8" fmla="*/ 81959 h 819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672" h="819588">
                <a:moveTo>
                  <a:pt x="0" y="81959"/>
                </a:moveTo>
                <a:cubicBezTo>
                  <a:pt x="0" y="36694"/>
                  <a:pt x="36694" y="0"/>
                  <a:pt x="81959" y="0"/>
                </a:cubicBezTo>
                <a:lnTo>
                  <a:pt x="1676713" y="0"/>
                </a:lnTo>
                <a:cubicBezTo>
                  <a:pt x="1721978" y="0"/>
                  <a:pt x="1758672" y="36694"/>
                  <a:pt x="1758672" y="81959"/>
                </a:cubicBezTo>
                <a:lnTo>
                  <a:pt x="1758672" y="737629"/>
                </a:lnTo>
                <a:cubicBezTo>
                  <a:pt x="1758672" y="782894"/>
                  <a:pt x="1721978" y="819588"/>
                  <a:pt x="1676713" y="819588"/>
                </a:cubicBezTo>
                <a:lnTo>
                  <a:pt x="81959" y="819588"/>
                </a:lnTo>
                <a:cubicBezTo>
                  <a:pt x="36694" y="819588"/>
                  <a:pt x="0" y="782894"/>
                  <a:pt x="0" y="737629"/>
                </a:cubicBezTo>
                <a:lnTo>
                  <a:pt x="0" y="81959"/>
                </a:lnTo>
                <a:close/>
              </a:path>
            </a:pathLst>
          </a:custGeom>
          <a:solidFill>
            <a:srgbClr val="FF0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6395" tIns="96395" rIns="96395" bIns="96395" numCol="1" spcCol="1270" anchor="ctr" anchorCtr="0">
            <a:noAutofit/>
          </a:bodyPr>
          <a:lstStyle/>
          <a:p>
            <a:pPr lvl="0" algn="ctr" defTabSz="844550">
              <a:lnSpc>
                <a:spcPct val="90000"/>
              </a:lnSpc>
              <a:spcBef>
                <a:spcPct val="0"/>
              </a:spcBef>
              <a:spcAft>
                <a:spcPct val="35000"/>
              </a:spcAft>
            </a:pPr>
            <a:r>
              <a:rPr lang="en-US" sz="1900" kern="1200" dirty="0"/>
              <a:t>Executing</a:t>
            </a:r>
          </a:p>
        </p:txBody>
      </p:sp>
      <p:sp>
        <p:nvSpPr>
          <p:cNvPr id="29" name="Freeform 28"/>
          <p:cNvSpPr/>
          <p:nvPr/>
        </p:nvSpPr>
        <p:spPr>
          <a:xfrm rot="21586502">
            <a:off x="6867398" y="2934273"/>
            <a:ext cx="244101" cy="237406"/>
          </a:xfrm>
          <a:custGeom>
            <a:avLst/>
            <a:gdLst>
              <a:gd name="connsiteX0" fmla="*/ 0 w 244101"/>
              <a:gd name="connsiteY0" fmla="*/ 54360 h 271800"/>
              <a:gd name="connsiteX1" fmla="*/ 122051 w 244101"/>
              <a:gd name="connsiteY1" fmla="*/ 54360 h 271800"/>
              <a:gd name="connsiteX2" fmla="*/ 122051 w 244101"/>
              <a:gd name="connsiteY2" fmla="*/ 0 h 271800"/>
              <a:gd name="connsiteX3" fmla="*/ 244101 w 244101"/>
              <a:gd name="connsiteY3" fmla="*/ 135900 h 271800"/>
              <a:gd name="connsiteX4" fmla="*/ 122051 w 244101"/>
              <a:gd name="connsiteY4" fmla="*/ 271800 h 271800"/>
              <a:gd name="connsiteX5" fmla="*/ 122051 w 244101"/>
              <a:gd name="connsiteY5" fmla="*/ 217440 h 271800"/>
              <a:gd name="connsiteX6" fmla="*/ 0 w 244101"/>
              <a:gd name="connsiteY6" fmla="*/ 217440 h 271800"/>
              <a:gd name="connsiteX7" fmla="*/ 0 w 244101"/>
              <a:gd name="connsiteY7" fmla="*/ 54360 h 2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101" h="271800">
                <a:moveTo>
                  <a:pt x="0" y="54360"/>
                </a:moveTo>
                <a:lnTo>
                  <a:pt x="122051" y="54360"/>
                </a:lnTo>
                <a:lnTo>
                  <a:pt x="122051" y="0"/>
                </a:lnTo>
                <a:lnTo>
                  <a:pt x="244101" y="135900"/>
                </a:lnTo>
                <a:lnTo>
                  <a:pt x="122051" y="271800"/>
                </a:lnTo>
                <a:lnTo>
                  <a:pt x="122051" y="217440"/>
                </a:lnTo>
                <a:lnTo>
                  <a:pt x="0" y="217440"/>
                </a:lnTo>
                <a:lnTo>
                  <a:pt x="0" y="54360"/>
                </a:lnTo>
                <a:close/>
              </a:path>
            </a:pathLst>
          </a:custGeom>
          <a:solidFill>
            <a:schemeClr val="tx2"/>
          </a:solidFill>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1" tIns="54360" rIns="73230" bIns="54359" numCol="1" spcCol="1270" anchor="ctr" anchorCtr="0">
            <a:noAutofit/>
          </a:bodyPr>
          <a:lstStyle/>
          <a:p>
            <a:pPr lvl="0" algn="ctr" defTabSz="488950">
              <a:lnSpc>
                <a:spcPct val="90000"/>
              </a:lnSpc>
              <a:spcBef>
                <a:spcPct val="0"/>
              </a:spcBef>
              <a:spcAft>
                <a:spcPct val="35000"/>
              </a:spcAft>
            </a:pPr>
            <a:endParaRPr lang="en-US" sz="1100" kern="1200"/>
          </a:p>
        </p:txBody>
      </p:sp>
      <p:sp>
        <p:nvSpPr>
          <p:cNvPr id="30" name="Rounded Rectangle 29"/>
          <p:cNvSpPr/>
          <p:nvPr/>
        </p:nvSpPr>
        <p:spPr>
          <a:xfrm>
            <a:off x="7320727" y="2276946"/>
            <a:ext cx="1859254" cy="1543410"/>
          </a:xfrm>
          <a:prstGeom prst="roundRect">
            <a:avLst>
              <a:gd name="adj" fmla="val 10000"/>
            </a:avLst>
          </a:prstGeom>
          <a:blipFill>
            <a:blip r:embed="rId5" cstate="print">
              <a:extLst>
                <a:ext uri="{28A0092B-C50C-407E-A947-70E740481C1C}">
                  <a14:useLocalDpi xmlns:a14="http://schemas.microsoft.com/office/drawing/2010/main" val="0"/>
                </a:ext>
              </a:extLst>
            </a:blip>
            <a:srcRect/>
            <a:stretch>
              <a:fillRect l="-50000" r="-50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31" name="Freeform 30"/>
          <p:cNvSpPr/>
          <p:nvPr/>
        </p:nvSpPr>
        <p:spPr>
          <a:xfrm>
            <a:off x="7440104" y="3298916"/>
            <a:ext cx="1988782" cy="685090"/>
          </a:xfrm>
          <a:custGeom>
            <a:avLst/>
            <a:gdLst>
              <a:gd name="connsiteX0" fmla="*/ 0 w 1988782"/>
              <a:gd name="connsiteY0" fmla="*/ 78434 h 784341"/>
              <a:gd name="connsiteX1" fmla="*/ 78434 w 1988782"/>
              <a:gd name="connsiteY1" fmla="*/ 0 h 784341"/>
              <a:gd name="connsiteX2" fmla="*/ 1910348 w 1988782"/>
              <a:gd name="connsiteY2" fmla="*/ 0 h 784341"/>
              <a:gd name="connsiteX3" fmla="*/ 1988782 w 1988782"/>
              <a:gd name="connsiteY3" fmla="*/ 78434 h 784341"/>
              <a:gd name="connsiteX4" fmla="*/ 1988782 w 1988782"/>
              <a:gd name="connsiteY4" fmla="*/ 705907 h 784341"/>
              <a:gd name="connsiteX5" fmla="*/ 1910348 w 1988782"/>
              <a:gd name="connsiteY5" fmla="*/ 784341 h 784341"/>
              <a:gd name="connsiteX6" fmla="*/ 78434 w 1988782"/>
              <a:gd name="connsiteY6" fmla="*/ 784341 h 784341"/>
              <a:gd name="connsiteX7" fmla="*/ 0 w 1988782"/>
              <a:gd name="connsiteY7" fmla="*/ 705907 h 784341"/>
              <a:gd name="connsiteX8" fmla="*/ 0 w 1988782"/>
              <a:gd name="connsiteY8" fmla="*/ 78434 h 784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8782" h="784341">
                <a:moveTo>
                  <a:pt x="0" y="78434"/>
                </a:moveTo>
                <a:cubicBezTo>
                  <a:pt x="0" y="35116"/>
                  <a:pt x="35116" y="0"/>
                  <a:pt x="78434" y="0"/>
                </a:cubicBezTo>
                <a:lnTo>
                  <a:pt x="1910348" y="0"/>
                </a:lnTo>
                <a:cubicBezTo>
                  <a:pt x="1953666" y="0"/>
                  <a:pt x="1988782" y="35116"/>
                  <a:pt x="1988782" y="78434"/>
                </a:cubicBezTo>
                <a:lnTo>
                  <a:pt x="1988782" y="705907"/>
                </a:lnTo>
                <a:cubicBezTo>
                  <a:pt x="1988782" y="749225"/>
                  <a:pt x="1953666" y="784341"/>
                  <a:pt x="1910348" y="784341"/>
                </a:cubicBezTo>
                <a:lnTo>
                  <a:pt x="78434" y="784341"/>
                </a:lnTo>
                <a:cubicBezTo>
                  <a:pt x="35116" y="784341"/>
                  <a:pt x="0" y="749225"/>
                  <a:pt x="0" y="705907"/>
                </a:cubicBezTo>
                <a:lnTo>
                  <a:pt x="0" y="78434"/>
                </a:lnTo>
                <a:close/>
              </a:path>
            </a:pathLst>
          </a:custGeom>
          <a:solidFill>
            <a:srgbClr val="FF0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1553" tIns="91553" rIns="91553" bIns="91553" numCol="1" spcCol="1270" anchor="ctr" anchorCtr="0">
            <a:noAutofit/>
          </a:bodyPr>
          <a:lstStyle/>
          <a:p>
            <a:pPr lvl="0" algn="ctr" defTabSz="800100">
              <a:lnSpc>
                <a:spcPct val="90000"/>
              </a:lnSpc>
              <a:spcBef>
                <a:spcPct val="0"/>
              </a:spcBef>
              <a:spcAft>
                <a:spcPct val="35000"/>
              </a:spcAft>
            </a:pPr>
            <a:r>
              <a:rPr lang="en-US" sz="1800" kern="1200" dirty="0"/>
              <a:t>Monitoring &amp; Controlling</a:t>
            </a:r>
          </a:p>
        </p:txBody>
      </p:sp>
      <p:sp>
        <p:nvSpPr>
          <p:cNvPr id="32" name="Freeform 31"/>
          <p:cNvSpPr/>
          <p:nvPr/>
        </p:nvSpPr>
        <p:spPr>
          <a:xfrm rot="83072">
            <a:off x="9420499" y="2957191"/>
            <a:ext cx="240622" cy="237406"/>
          </a:xfrm>
          <a:custGeom>
            <a:avLst/>
            <a:gdLst>
              <a:gd name="connsiteX0" fmla="*/ 0 w 240622"/>
              <a:gd name="connsiteY0" fmla="*/ 54360 h 271800"/>
              <a:gd name="connsiteX1" fmla="*/ 120311 w 240622"/>
              <a:gd name="connsiteY1" fmla="*/ 54360 h 271800"/>
              <a:gd name="connsiteX2" fmla="*/ 120311 w 240622"/>
              <a:gd name="connsiteY2" fmla="*/ 0 h 271800"/>
              <a:gd name="connsiteX3" fmla="*/ 240622 w 240622"/>
              <a:gd name="connsiteY3" fmla="*/ 135900 h 271800"/>
              <a:gd name="connsiteX4" fmla="*/ 120311 w 240622"/>
              <a:gd name="connsiteY4" fmla="*/ 271800 h 271800"/>
              <a:gd name="connsiteX5" fmla="*/ 120311 w 240622"/>
              <a:gd name="connsiteY5" fmla="*/ 217440 h 271800"/>
              <a:gd name="connsiteX6" fmla="*/ 0 w 240622"/>
              <a:gd name="connsiteY6" fmla="*/ 217440 h 271800"/>
              <a:gd name="connsiteX7" fmla="*/ 0 w 240622"/>
              <a:gd name="connsiteY7" fmla="*/ 54360 h 2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622" h="271800">
                <a:moveTo>
                  <a:pt x="0" y="54360"/>
                </a:moveTo>
                <a:lnTo>
                  <a:pt x="120311" y="54360"/>
                </a:lnTo>
                <a:lnTo>
                  <a:pt x="120311" y="0"/>
                </a:lnTo>
                <a:lnTo>
                  <a:pt x="240622" y="135900"/>
                </a:lnTo>
                <a:lnTo>
                  <a:pt x="120311" y="271800"/>
                </a:lnTo>
                <a:lnTo>
                  <a:pt x="120311" y="217440"/>
                </a:lnTo>
                <a:lnTo>
                  <a:pt x="0" y="217440"/>
                </a:lnTo>
                <a:lnTo>
                  <a:pt x="0" y="54360"/>
                </a:lnTo>
                <a:close/>
              </a:path>
            </a:pathLst>
          </a:custGeom>
          <a:solidFill>
            <a:schemeClr val="tx2"/>
          </a:solidFill>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0" tIns="54360" rIns="72186" bIns="54359" numCol="1" spcCol="1270" anchor="ctr" anchorCtr="0">
            <a:noAutofit/>
          </a:bodyPr>
          <a:lstStyle/>
          <a:p>
            <a:pPr lvl="0" algn="ctr" defTabSz="488950">
              <a:lnSpc>
                <a:spcPct val="90000"/>
              </a:lnSpc>
              <a:spcBef>
                <a:spcPct val="0"/>
              </a:spcBef>
              <a:spcAft>
                <a:spcPct val="35000"/>
              </a:spcAft>
            </a:pPr>
            <a:endParaRPr lang="en-US" sz="1100" kern="1200"/>
          </a:p>
        </p:txBody>
      </p:sp>
      <p:sp>
        <p:nvSpPr>
          <p:cNvPr id="33" name="Rounded Rectangle 32"/>
          <p:cNvSpPr/>
          <p:nvPr/>
        </p:nvSpPr>
        <p:spPr>
          <a:xfrm>
            <a:off x="9867275" y="2238233"/>
            <a:ext cx="1757744" cy="1726213"/>
          </a:xfrm>
          <a:prstGeom prst="roundRect">
            <a:avLst>
              <a:gd name="adj" fmla="val 10000"/>
            </a:avLst>
          </a:prstGeom>
          <a:blipFill>
            <a:blip r:embed="rId6">
              <a:extLst>
                <a:ext uri="{28A0092B-C50C-407E-A947-70E740481C1C}">
                  <a14:useLocalDpi xmlns:a14="http://schemas.microsoft.com/office/drawing/2010/main" val="0"/>
                </a:ext>
              </a:extLst>
            </a:blip>
            <a:srcRect/>
            <a:stretch>
              <a:fillRect l="-54000" r="-54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34" name="Freeform 33"/>
          <p:cNvSpPr/>
          <p:nvPr/>
        </p:nvSpPr>
        <p:spPr>
          <a:xfrm>
            <a:off x="10093138" y="3365580"/>
            <a:ext cx="1674299" cy="657139"/>
          </a:xfrm>
          <a:custGeom>
            <a:avLst/>
            <a:gdLst>
              <a:gd name="connsiteX0" fmla="*/ 0 w 1674299"/>
              <a:gd name="connsiteY0" fmla="*/ 75234 h 752341"/>
              <a:gd name="connsiteX1" fmla="*/ 75234 w 1674299"/>
              <a:gd name="connsiteY1" fmla="*/ 0 h 752341"/>
              <a:gd name="connsiteX2" fmla="*/ 1599065 w 1674299"/>
              <a:gd name="connsiteY2" fmla="*/ 0 h 752341"/>
              <a:gd name="connsiteX3" fmla="*/ 1674299 w 1674299"/>
              <a:gd name="connsiteY3" fmla="*/ 75234 h 752341"/>
              <a:gd name="connsiteX4" fmla="*/ 1674299 w 1674299"/>
              <a:gd name="connsiteY4" fmla="*/ 677107 h 752341"/>
              <a:gd name="connsiteX5" fmla="*/ 1599065 w 1674299"/>
              <a:gd name="connsiteY5" fmla="*/ 752341 h 752341"/>
              <a:gd name="connsiteX6" fmla="*/ 75234 w 1674299"/>
              <a:gd name="connsiteY6" fmla="*/ 752341 h 752341"/>
              <a:gd name="connsiteX7" fmla="*/ 0 w 1674299"/>
              <a:gd name="connsiteY7" fmla="*/ 677107 h 752341"/>
              <a:gd name="connsiteX8" fmla="*/ 0 w 1674299"/>
              <a:gd name="connsiteY8" fmla="*/ 75234 h 75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4299" h="752341">
                <a:moveTo>
                  <a:pt x="0" y="75234"/>
                </a:moveTo>
                <a:cubicBezTo>
                  <a:pt x="0" y="33683"/>
                  <a:pt x="33683" y="0"/>
                  <a:pt x="75234" y="0"/>
                </a:cubicBezTo>
                <a:lnTo>
                  <a:pt x="1599065" y="0"/>
                </a:lnTo>
                <a:cubicBezTo>
                  <a:pt x="1640616" y="0"/>
                  <a:pt x="1674299" y="33683"/>
                  <a:pt x="1674299" y="75234"/>
                </a:cubicBezTo>
                <a:lnTo>
                  <a:pt x="1674299" y="677107"/>
                </a:lnTo>
                <a:cubicBezTo>
                  <a:pt x="1674299" y="718658"/>
                  <a:pt x="1640616" y="752341"/>
                  <a:pt x="1599065" y="752341"/>
                </a:cubicBezTo>
                <a:lnTo>
                  <a:pt x="75234" y="752341"/>
                </a:lnTo>
                <a:cubicBezTo>
                  <a:pt x="33683" y="752341"/>
                  <a:pt x="0" y="718658"/>
                  <a:pt x="0" y="677107"/>
                </a:cubicBezTo>
                <a:lnTo>
                  <a:pt x="0" y="75234"/>
                </a:lnTo>
                <a:close/>
              </a:path>
            </a:pathLst>
          </a:custGeom>
          <a:solidFill>
            <a:srgbClr val="FF0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0615" tIns="90615" rIns="90615" bIns="90615" numCol="1" spcCol="1270" anchor="ctr" anchorCtr="0">
            <a:noAutofit/>
          </a:bodyPr>
          <a:lstStyle/>
          <a:p>
            <a:pPr lvl="0" algn="ctr" defTabSz="800100">
              <a:lnSpc>
                <a:spcPct val="90000"/>
              </a:lnSpc>
              <a:spcBef>
                <a:spcPct val="0"/>
              </a:spcBef>
              <a:spcAft>
                <a:spcPct val="35000"/>
              </a:spcAft>
            </a:pPr>
            <a:r>
              <a:rPr lang="en-US" sz="1800" kern="1200" dirty="0"/>
              <a:t>Closing</a:t>
            </a:r>
          </a:p>
        </p:txBody>
      </p:sp>
      <p:sp>
        <p:nvSpPr>
          <p:cNvPr id="35" name="Freeform 34"/>
          <p:cNvSpPr/>
          <p:nvPr/>
        </p:nvSpPr>
        <p:spPr>
          <a:xfrm>
            <a:off x="2738496" y="4085820"/>
            <a:ext cx="1827401" cy="488752"/>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sz="1600" dirty="0"/>
              <a:t>Plan Cost Management</a:t>
            </a:r>
            <a:endParaRPr lang="en-US" sz="1600" kern="1200" dirty="0"/>
          </a:p>
        </p:txBody>
      </p:sp>
      <p:sp>
        <p:nvSpPr>
          <p:cNvPr id="38" name="Freeform 37"/>
          <p:cNvSpPr/>
          <p:nvPr/>
        </p:nvSpPr>
        <p:spPr>
          <a:xfrm>
            <a:off x="2738496" y="4662737"/>
            <a:ext cx="1827401" cy="524160"/>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sz="1600" dirty="0"/>
              <a:t>Estimate Cost</a:t>
            </a:r>
            <a:endParaRPr lang="en-US" sz="1600" kern="1200" dirty="0"/>
          </a:p>
        </p:txBody>
      </p:sp>
      <p:sp>
        <p:nvSpPr>
          <p:cNvPr id="39" name="Freeform 38"/>
          <p:cNvSpPr/>
          <p:nvPr/>
        </p:nvSpPr>
        <p:spPr>
          <a:xfrm>
            <a:off x="7440104" y="4085820"/>
            <a:ext cx="1988782" cy="488752"/>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dirty="0"/>
              <a:t>Control  Cost</a:t>
            </a:r>
            <a:endParaRPr lang="en-US" kern="1200" dirty="0"/>
          </a:p>
        </p:txBody>
      </p:sp>
      <p:sp>
        <p:nvSpPr>
          <p:cNvPr id="40" name="Freeform 39"/>
          <p:cNvSpPr/>
          <p:nvPr/>
        </p:nvSpPr>
        <p:spPr>
          <a:xfrm>
            <a:off x="2738495" y="5275062"/>
            <a:ext cx="1827401" cy="524160"/>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sz="1600" dirty="0"/>
              <a:t>Determine Budget</a:t>
            </a:r>
            <a:endParaRPr lang="en-US" sz="1600" kern="1200" dirty="0"/>
          </a:p>
        </p:txBody>
      </p:sp>
    </p:spTree>
    <p:extLst>
      <p:ext uri="{BB962C8B-B14F-4D97-AF65-F5344CB8AC3E}">
        <p14:creationId xmlns:p14="http://schemas.microsoft.com/office/powerpoint/2010/main" val="38015583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Estimate Cost </a:t>
            </a:r>
            <a:r>
              <a:rPr lang="en-US" sz="3600" b="1" dirty="0">
                <a:latin typeface="+mn-lt"/>
              </a:rPr>
              <a:t>: </a:t>
            </a:r>
            <a:r>
              <a:rPr lang="en-US" sz="3600" b="1" dirty="0">
                <a:solidFill>
                  <a:srgbClr val="FF0000"/>
                </a:solidFill>
                <a:latin typeface="+mn-lt"/>
              </a:rPr>
              <a:t>INPUT</a:t>
            </a:r>
            <a:endParaRPr lang="id-ID" sz="3600" b="1" dirty="0">
              <a:solidFill>
                <a:srgbClr val="FF0000"/>
              </a:solidFill>
              <a:latin typeface="+mn-lt"/>
              <a:cs typeface="Century Gothic" charset="0"/>
            </a:endParaRPr>
          </a:p>
        </p:txBody>
      </p:sp>
      <p:pic>
        <p:nvPicPr>
          <p:cNvPr id="13" name="Picture 12"/>
          <p:cNvPicPr/>
          <p:nvPr/>
        </p:nvPicPr>
        <p:blipFill>
          <a:blip r:embed="rId2" cstate="print"/>
          <a:srcRect/>
          <a:stretch>
            <a:fillRect/>
          </a:stretch>
        </p:blipFill>
        <p:spPr bwMode="auto">
          <a:xfrm>
            <a:off x="11095630" y="75561"/>
            <a:ext cx="955343" cy="639228"/>
          </a:xfrm>
          <a:prstGeom prst="rect">
            <a:avLst/>
          </a:prstGeom>
          <a:noFill/>
          <a:ln w="9525">
            <a:noFill/>
            <a:miter lim="800000"/>
            <a:headEnd/>
            <a:tailEnd/>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15397" y="5459104"/>
            <a:ext cx="1876603" cy="1398896"/>
          </a:xfrm>
          <a:prstGeom prst="rect">
            <a:avLst/>
          </a:prstGeom>
        </p:spPr>
      </p:pic>
      <p:sp>
        <p:nvSpPr>
          <p:cNvPr id="16" name="object 3"/>
          <p:cNvSpPr txBox="1"/>
          <p:nvPr/>
        </p:nvSpPr>
        <p:spPr>
          <a:xfrm>
            <a:off x="3318861" y="2182819"/>
            <a:ext cx="6574248" cy="313547"/>
          </a:xfrm>
          <a:prstGeom prst="rect">
            <a:avLst/>
          </a:prstGeom>
        </p:spPr>
        <p:txBody>
          <a:bodyPr vert="horz" wrap="square" lIns="0" tIns="81915" rIns="0" bIns="0" rtlCol="0">
            <a:spAutoFit/>
          </a:bodyPr>
          <a:lstStyle/>
          <a:p>
            <a:pPr marL="9525" marR="0" lvl="0" indent="0" algn="just" defTabSz="914400" rtl="0" eaLnBrk="1" fontAlgn="auto" latinLnBrk="0" hangingPunct="1">
              <a:lnSpc>
                <a:spcPct val="100000"/>
              </a:lnSpc>
              <a:spcBef>
                <a:spcPts val="645"/>
              </a:spcBef>
              <a:spcAft>
                <a:spcPts val="0"/>
              </a:spcAft>
              <a:buClrTx/>
              <a:buSzTx/>
              <a:buFontTx/>
              <a:buNone/>
              <a:tabLst>
                <a:tab pos="266700" algn="l"/>
              </a:tabLst>
              <a:defRPr/>
            </a:pPr>
            <a:r>
              <a:rPr kumimoji="0" lang="en-US" sz="1500" b="0" i="0" u="none" strike="noStrike" kern="1200" cap="none" spc="0" normalizeH="0" baseline="0" noProof="0" dirty="0">
                <a:ln>
                  <a:noFill/>
                </a:ln>
                <a:solidFill>
                  <a:srgbClr val="675E47"/>
                </a:solidFill>
                <a:effectLst/>
                <a:uLnTx/>
                <a:uFillTx/>
                <a:latin typeface="Calibri"/>
                <a:ea typeface="+mn-ea"/>
                <a:cs typeface="Comic Sans MS"/>
              </a:rPr>
              <a:t>.</a:t>
            </a:r>
            <a:endParaRPr kumimoji="0" sz="1500" b="0" i="0" u="none" strike="noStrike" kern="1200" cap="none" spc="0" normalizeH="0" baseline="0" noProof="0" dirty="0">
              <a:ln>
                <a:noFill/>
              </a:ln>
              <a:solidFill>
                <a:srgbClr val="675E47"/>
              </a:solidFill>
              <a:effectLst/>
              <a:uLnTx/>
              <a:uFillTx/>
              <a:latin typeface="Calibri"/>
              <a:ea typeface="+mn-ea"/>
              <a:cs typeface="Comic Sans MS"/>
            </a:endParaRPr>
          </a:p>
        </p:txBody>
      </p:sp>
      <p:sp>
        <p:nvSpPr>
          <p:cNvPr id="15" name="Content Placeholder 2"/>
          <p:cNvSpPr>
            <a:spLocks noGrp="1"/>
          </p:cNvSpPr>
          <p:nvPr>
            <p:ph idx="1"/>
          </p:nvPr>
        </p:nvSpPr>
        <p:spPr>
          <a:xfrm>
            <a:off x="3318861" y="1628195"/>
            <a:ext cx="8404566" cy="2315333"/>
          </a:xfrm>
        </p:spPr>
        <p:txBody>
          <a:bodyPr>
            <a:noAutofit/>
          </a:bodyPr>
          <a:lstStyle/>
          <a:p>
            <a:pPr marL="0" indent="0" algn="just">
              <a:lnSpc>
                <a:spcPct val="150000"/>
              </a:lnSpc>
              <a:buNone/>
            </a:pPr>
            <a:r>
              <a:rPr lang="id-ID" sz="1400" dirty="0"/>
              <a:t>Faktor lingkungan perusahaan yang mempengaruhi proses Estimate Cost, yaitu :</a:t>
            </a:r>
          </a:p>
          <a:p>
            <a:pPr algn="just">
              <a:lnSpc>
                <a:spcPct val="150000"/>
              </a:lnSpc>
            </a:pPr>
            <a:r>
              <a:rPr lang="id-ID" sz="1400" dirty="0"/>
              <a:t> </a:t>
            </a:r>
            <a:r>
              <a:rPr lang="id-ID" sz="1400" b="1" dirty="0"/>
              <a:t>Market Conditions</a:t>
            </a:r>
            <a:r>
              <a:rPr lang="id-ID" sz="1400" dirty="0"/>
              <a:t>. Kondisi ini menggambarkan produk, jasa, dan hasil apa yang tersedia dipasar, dari siapa, dan bagaimana syarat dan kondisi. Dan / atau pasokan global regional dan permintaan kondisi sangat mempengaruhi biaya sumber daya.</a:t>
            </a:r>
          </a:p>
          <a:p>
            <a:pPr algn="just">
              <a:lnSpc>
                <a:spcPct val="150000"/>
              </a:lnSpc>
            </a:pPr>
            <a:r>
              <a:rPr lang="id-ID" sz="1400" b="1" dirty="0"/>
              <a:t>Published commercial information. </a:t>
            </a:r>
            <a:r>
              <a:rPr lang="id-ID" sz="1400" dirty="0"/>
              <a:t>Informasi tingkat biaya sumber daya sering tersedia dari komersial database yang melacak keterampilan dan biaya sumber daya manusia, dan memberikan biaya standar untuk bahan dan peralatan. Daftar harga penjual diterbitkan adalah sumber lain dari informasi.</a:t>
            </a:r>
          </a:p>
        </p:txBody>
      </p:sp>
      <p:sp>
        <p:nvSpPr>
          <p:cNvPr id="24" name="Title 1"/>
          <p:cNvSpPr>
            <a:spLocks noGrp="1"/>
          </p:cNvSpPr>
          <p:nvPr>
            <p:ph type="title"/>
          </p:nvPr>
        </p:nvSpPr>
        <p:spPr>
          <a:xfrm>
            <a:off x="3180391" y="892844"/>
            <a:ext cx="6468575" cy="586199"/>
          </a:xfrm>
        </p:spPr>
        <p:txBody>
          <a:bodyPr>
            <a:normAutofit fontScale="90000"/>
          </a:bodyPr>
          <a:lstStyle/>
          <a:p>
            <a:pPr>
              <a:lnSpc>
                <a:spcPct val="150000"/>
              </a:lnSpc>
            </a:pPr>
            <a:r>
              <a:rPr lang="id-ID" sz="3000" b="1" dirty="0"/>
              <a:t>Enterprise Environmental Factors</a:t>
            </a:r>
          </a:p>
        </p:txBody>
      </p:sp>
      <p:sp>
        <p:nvSpPr>
          <p:cNvPr id="25" name="Content Placeholder 2"/>
          <p:cNvSpPr txBox="1">
            <a:spLocks/>
          </p:cNvSpPr>
          <p:nvPr/>
        </p:nvSpPr>
        <p:spPr>
          <a:xfrm>
            <a:off x="3180391" y="4748874"/>
            <a:ext cx="8543036" cy="189703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Font typeface="Arial" panose="020B0604020202020204" pitchFamily="34" charset="0"/>
              <a:buNone/>
            </a:pPr>
            <a:r>
              <a:rPr lang="id-ID" sz="1400" dirty="0"/>
              <a:t>Organiational Process Assets yang mempengaruhi proses Estimate Cost meliputi :</a:t>
            </a:r>
          </a:p>
          <a:p>
            <a:pPr>
              <a:lnSpc>
                <a:spcPct val="150000"/>
              </a:lnSpc>
            </a:pPr>
            <a:r>
              <a:rPr lang="id-ID" sz="1400" dirty="0"/>
              <a:t>Cost estimating policies</a:t>
            </a:r>
            <a:endParaRPr lang="en-US" sz="1400" dirty="0"/>
          </a:p>
          <a:p>
            <a:pPr>
              <a:lnSpc>
                <a:spcPct val="150000"/>
              </a:lnSpc>
            </a:pPr>
            <a:r>
              <a:rPr lang="id-ID" sz="1400" dirty="0"/>
              <a:t>Cost estimating templates</a:t>
            </a:r>
          </a:p>
          <a:p>
            <a:pPr>
              <a:lnSpc>
                <a:spcPct val="150000"/>
              </a:lnSpc>
            </a:pPr>
            <a:r>
              <a:rPr lang="id-ID" sz="1400" dirty="0"/>
              <a:t>Historical information, and</a:t>
            </a:r>
          </a:p>
          <a:p>
            <a:pPr>
              <a:lnSpc>
                <a:spcPct val="150000"/>
              </a:lnSpc>
            </a:pPr>
            <a:r>
              <a:rPr lang="id-ID" sz="1400" dirty="0"/>
              <a:t>Lessons learned.</a:t>
            </a:r>
          </a:p>
        </p:txBody>
      </p:sp>
      <p:sp>
        <p:nvSpPr>
          <p:cNvPr id="26" name="Title 1"/>
          <p:cNvSpPr txBox="1">
            <a:spLocks/>
          </p:cNvSpPr>
          <p:nvPr/>
        </p:nvSpPr>
        <p:spPr>
          <a:xfrm>
            <a:off x="3238316" y="4092680"/>
            <a:ext cx="6806436" cy="65619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id-ID" sz="2800" b="1" dirty="0"/>
              <a:t>Organiational Process Assets</a:t>
            </a:r>
          </a:p>
        </p:txBody>
      </p:sp>
      <p:sp>
        <p:nvSpPr>
          <p:cNvPr id="28" name="Freeform 27"/>
          <p:cNvSpPr/>
          <p:nvPr/>
        </p:nvSpPr>
        <p:spPr>
          <a:xfrm>
            <a:off x="174956" y="846628"/>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Input</a:t>
            </a:r>
            <a:endParaRPr lang="en-US" sz="1600" b="0" kern="1200" dirty="0">
              <a:latin typeface="+mn-lt"/>
            </a:endParaRPr>
          </a:p>
        </p:txBody>
      </p:sp>
      <p:sp>
        <p:nvSpPr>
          <p:cNvPr id="29" name="Freeform 28"/>
          <p:cNvSpPr/>
          <p:nvPr/>
        </p:nvSpPr>
        <p:spPr>
          <a:xfrm>
            <a:off x="188604" y="1293801"/>
            <a:ext cx="2478482" cy="4919342"/>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tx2">
              <a:lumMod val="20000"/>
              <a:lumOff val="80000"/>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600" dirty="0"/>
              <a:t>1. Project management plan</a:t>
            </a:r>
          </a:p>
          <a:p>
            <a:pPr lvl="1"/>
            <a:r>
              <a:rPr lang="en-US" sz="1600" dirty="0"/>
              <a:t>• Cost management plan</a:t>
            </a:r>
          </a:p>
          <a:p>
            <a:pPr lvl="1"/>
            <a:r>
              <a:rPr lang="en-US" sz="1600" dirty="0"/>
              <a:t>• Quality management plan</a:t>
            </a:r>
          </a:p>
          <a:p>
            <a:pPr lvl="1"/>
            <a:r>
              <a:rPr lang="en-US" sz="1600" dirty="0"/>
              <a:t>• Scope baseline</a:t>
            </a:r>
          </a:p>
          <a:p>
            <a:r>
              <a:rPr lang="en-US" sz="1600" dirty="0"/>
              <a:t>2. Project documents</a:t>
            </a:r>
          </a:p>
          <a:p>
            <a:pPr lvl="1"/>
            <a:r>
              <a:rPr lang="en-US" sz="1600" dirty="0"/>
              <a:t>• Lessons learned register</a:t>
            </a:r>
          </a:p>
          <a:p>
            <a:pPr lvl="1"/>
            <a:r>
              <a:rPr lang="en-US" sz="1600" dirty="0"/>
              <a:t>• Project schedule</a:t>
            </a:r>
          </a:p>
          <a:p>
            <a:pPr lvl="1"/>
            <a:r>
              <a:rPr lang="en-US" sz="1600" dirty="0"/>
              <a:t>• Resources requirements</a:t>
            </a:r>
          </a:p>
          <a:p>
            <a:pPr lvl="1"/>
            <a:r>
              <a:rPr lang="en-US" sz="1600" dirty="0"/>
              <a:t>• Risk register</a:t>
            </a:r>
          </a:p>
          <a:p>
            <a:r>
              <a:rPr lang="en-US" sz="1600" dirty="0"/>
              <a:t>3. Enterprise environmental</a:t>
            </a:r>
          </a:p>
          <a:p>
            <a:r>
              <a:rPr lang="en-US" sz="1600" dirty="0"/>
              <a:t>factors</a:t>
            </a:r>
          </a:p>
          <a:p>
            <a:r>
              <a:rPr lang="en-US" sz="1600" dirty="0"/>
              <a:t>4. Organizational process assets</a:t>
            </a:r>
            <a:endParaRPr lang="en-US" sz="4000" b="0" kern="1200" dirty="0">
              <a:latin typeface="+mn-lt"/>
            </a:endParaRPr>
          </a:p>
        </p:txBody>
      </p:sp>
    </p:spTree>
    <p:extLst>
      <p:ext uri="{BB962C8B-B14F-4D97-AF65-F5344CB8AC3E}">
        <p14:creationId xmlns:p14="http://schemas.microsoft.com/office/powerpoint/2010/main" val="20805177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0" y="0"/>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Estimate Cost : </a:t>
            </a:r>
            <a:r>
              <a:rPr lang="en-US" sz="3600" b="1" dirty="0">
                <a:solidFill>
                  <a:srgbClr val="FF0000"/>
                </a:solidFill>
              </a:rPr>
              <a:t>Tools &amp; Techniques</a:t>
            </a:r>
            <a:endParaRPr lang="id-ID" sz="3600" b="1" dirty="0">
              <a:cs typeface="Century Gothic" charset="0"/>
            </a:endParaRPr>
          </a:p>
        </p:txBody>
      </p:sp>
      <p:pic>
        <p:nvPicPr>
          <p:cNvPr id="13" name="Picture 12"/>
          <p:cNvPicPr/>
          <p:nvPr/>
        </p:nvPicPr>
        <p:blipFill>
          <a:blip r:embed="rId2" cstate="print"/>
          <a:srcRect/>
          <a:stretch>
            <a:fillRect/>
          </a:stretch>
        </p:blipFill>
        <p:spPr bwMode="auto">
          <a:xfrm>
            <a:off x="10754436" y="75562"/>
            <a:ext cx="900752" cy="792010"/>
          </a:xfrm>
          <a:prstGeom prst="rect">
            <a:avLst/>
          </a:prstGeom>
          <a:noFill/>
          <a:ln w="9525">
            <a:noFill/>
            <a:miter lim="800000"/>
            <a:headEnd/>
            <a:tailEnd/>
          </a:ln>
        </p:spPr>
      </p:pic>
      <p:sp>
        <p:nvSpPr>
          <p:cNvPr id="29" name="Title 1"/>
          <p:cNvSpPr>
            <a:spLocks noGrp="1"/>
          </p:cNvSpPr>
          <p:nvPr>
            <p:ph type="title"/>
          </p:nvPr>
        </p:nvSpPr>
        <p:spPr>
          <a:xfrm>
            <a:off x="2618592" y="720912"/>
            <a:ext cx="7620000" cy="439148"/>
          </a:xfrm>
        </p:spPr>
        <p:txBody>
          <a:bodyPr>
            <a:normAutofit fontScale="90000"/>
          </a:bodyPr>
          <a:lstStyle/>
          <a:p>
            <a:r>
              <a:rPr lang="id-ID" sz="3000" i="1" dirty="0">
                <a:effectLst>
                  <a:outerShdw blurRad="38100" dist="38100" dir="2700000" algn="tl">
                    <a:srgbClr val="000000">
                      <a:alpha val="43137"/>
                    </a:srgbClr>
                  </a:outerShdw>
                </a:effectLst>
              </a:rPr>
              <a:t>1. </a:t>
            </a:r>
            <a:r>
              <a:rPr lang="en-US" sz="3000" i="1" dirty="0">
                <a:effectLst>
                  <a:outerShdw blurRad="38100" dist="38100" dir="2700000" algn="tl">
                    <a:srgbClr val="000000">
                      <a:alpha val="43137"/>
                    </a:srgbClr>
                  </a:outerShdw>
                </a:effectLst>
              </a:rPr>
              <a:t>Expert Judgment </a:t>
            </a:r>
            <a:r>
              <a:rPr lang="en-US" sz="3000" dirty="0">
                <a:effectLst>
                  <a:outerShdw blurRad="38100" dist="38100" dir="2700000" algn="tl">
                    <a:srgbClr val="000000">
                      <a:alpha val="43137"/>
                    </a:srgbClr>
                  </a:outerShdw>
                </a:effectLst>
              </a:rPr>
              <a:t>(</a:t>
            </a:r>
            <a:r>
              <a:rPr lang="en-US" sz="3000" dirty="0" err="1">
                <a:effectLst>
                  <a:outerShdw blurRad="38100" dist="38100" dir="2700000" algn="tl">
                    <a:srgbClr val="000000">
                      <a:alpha val="43137"/>
                    </a:srgbClr>
                  </a:outerShdw>
                </a:effectLst>
              </a:rPr>
              <a:t>Penilaian</a:t>
            </a:r>
            <a:r>
              <a:rPr lang="en-US" sz="3000" dirty="0">
                <a:effectLst>
                  <a:outerShdw blurRad="38100" dist="38100" dir="2700000" algn="tl">
                    <a:srgbClr val="000000">
                      <a:alpha val="43137"/>
                    </a:srgbClr>
                  </a:outerShdw>
                </a:effectLst>
              </a:rPr>
              <a:t> </a:t>
            </a:r>
            <a:r>
              <a:rPr lang="en-US" sz="3000" dirty="0" err="1">
                <a:effectLst>
                  <a:outerShdw blurRad="38100" dist="38100" dir="2700000" algn="tl">
                    <a:srgbClr val="000000">
                      <a:alpha val="43137"/>
                    </a:srgbClr>
                  </a:outerShdw>
                </a:effectLst>
              </a:rPr>
              <a:t>Ahli</a:t>
            </a:r>
            <a:r>
              <a:rPr lang="en-US" sz="3000" dirty="0">
                <a:effectLst>
                  <a:outerShdw blurRad="38100" dist="38100" dir="2700000" algn="tl">
                    <a:srgbClr val="000000">
                      <a:alpha val="43137"/>
                    </a:srgbClr>
                  </a:outerShdw>
                </a:effectLst>
              </a:rPr>
              <a:t>)</a:t>
            </a:r>
            <a:endParaRPr lang="id-ID" sz="3000" dirty="0">
              <a:effectLst>
                <a:outerShdw blurRad="38100" dist="38100" dir="2700000" algn="tl">
                  <a:srgbClr val="000000">
                    <a:alpha val="43137"/>
                  </a:srgbClr>
                </a:outerShdw>
              </a:effectLst>
            </a:endParaRPr>
          </a:p>
        </p:txBody>
      </p:sp>
      <p:sp>
        <p:nvSpPr>
          <p:cNvPr id="30" name="Content Placeholder 2"/>
          <p:cNvSpPr>
            <a:spLocks noGrp="1"/>
          </p:cNvSpPr>
          <p:nvPr>
            <p:ph idx="1"/>
          </p:nvPr>
        </p:nvSpPr>
        <p:spPr>
          <a:xfrm>
            <a:off x="2971157" y="1213172"/>
            <a:ext cx="9066167" cy="1570971"/>
          </a:xfrm>
        </p:spPr>
        <p:txBody>
          <a:bodyPr>
            <a:normAutofit/>
          </a:bodyPr>
          <a:lstStyle/>
          <a:p>
            <a:pPr marL="0" indent="0" algn="just">
              <a:lnSpc>
                <a:spcPct val="150000"/>
              </a:lnSpc>
              <a:buNone/>
            </a:pPr>
            <a:r>
              <a:rPr lang="en-US" sz="1600" dirty="0" err="1"/>
              <a:t>Penilaian</a:t>
            </a:r>
            <a:r>
              <a:rPr lang="en-US" sz="1600" dirty="0"/>
              <a:t> </a:t>
            </a:r>
            <a:r>
              <a:rPr lang="en-US" sz="1600" dirty="0" err="1"/>
              <a:t>ahli</a:t>
            </a:r>
            <a:r>
              <a:rPr lang="en-US" sz="1600" dirty="0"/>
              <a:t>, </a:t>
            </a:r>
            <a:r>
              <a:rPr lang="en-US" sz="1600" dirty="0" err="1"/>
              <a:t>berpedoman</a:t>
            </a:r>
            <a:r>
              <a:rPr lang="en-US" sz="1600" dirty="0"/>
              <a:t> </a:t>
            </a:r>
            <a:r>
              <a:rPr lang="en-US" sz="1600" dirty="0" err="1"/>
              <a:t>pada</a:t>
            </a:r>
            <a:r>
              <a:rPr lang="en-US" sz="1600" dirty="0"/>
              <a:t> </a:t>
            </a:r>
            <a:r>
              <a:rPr lang="en-US" sz="1600" dirty="0" err="1"/>
              <a:t>informasi</a:t>
            </a:r>
            <a:r>
              <a:rPr lang="en-US" sz="1600" dirty="0"/>
              <a:t> </a:t>
            </a:r>
            <a:r>
              <a:rPr lang="en-US" sz="1600" dirty="0" err="1"/>
              <a:t>historis</a:t>
            </a:r>
            <a:r>
              <a:rPr lang="en-US" sz="1600" dirty="0"/>
              <a:t>, </a:t>
            </a:r>
            <a:r>
              <a:rPr lang="en-US" sz="1600" dirty="0" err="1"/>
              <a:t>memberikan</a:t>
            </a:r>
            <a:r>
              <a:rPr lang="en-US" sz="1600" dirty="0"/>
              <a:t> </a:t>
            </a:r>
            <a:r>
              <a:rPr lang="en-US" sz="1600" dirty="0" err="1"/>
              <a:t>wawasan</a:t>
            </a:r>
            <a:r>
              <a:rPr lang="en-US" sz="1600" dirty="0"/>
              <a:t> </a:t>
            </a:r>
            <a:r>
              <a:rPr lang="en-US" sz="1600" dirty="0" err="1"/>
              <a:t>atau</a:t>
            </a:r>
            <a:r>
              <a:rPr lang="en-US" sz="1600" dirty="0"/>
              <a:t> </a:t>
            </a:r>
            <a:r>
              <a:rPr lang="en-US" sz="1600" dirty="0" err="1"/>
              <a:t>pemahaman</a:t>
            </a:r>
            <a:r>
              <a:rPr lang="en-US" sz="1600" dirty="0"/>
              <a:t> yang </a:t>
            </a:r>
            <a:r>
              <a:rPr lang="en-US" sz="1600" dirty="0" err="1"/>
              <a:t>berharga</a:t>
            </a:r>
            <a:r>
              <a:rPr lang="en-US" sz="1600" dirty="0"/>
              <a:t> </a:t>
            </a:r>
            <a:r>
              <a:rPr lang="en-US" sz="1600" dirty="0" err="1"/>
              <a:t>mengenai</a:t>
            </a:r>
            <a:r>
              <a:rPr lang="en-US" sz="1600" dirty="0"/>
              <a:t> </a:t>
            </a:r>
            <a:r>
              <a:rPr lang="en-US" sz="1600" dirty="0" err="1"/>
              <a:t>lingkungan</a:t>
            </a:r>
            <a:r>
              <a:rPr lang="en-US" sz="1600" dirty="0"/>
              <a:t> </a:t>
            </a:r>
            <a:r>
              <a:rPr lang="en-US" sz="1600" dirty="0" err="1"/>
              <a:t>dan</a:t>
            </a:r>
            <a:r>
              <a:rPr lang="en-US" sz="1600" dirty="0"/>
              <a:t> </a:t>
            </a:r>
            <a:r>
              <a:rPr lang="en-US" sz="1600" dirty="0" err="1"/>
              <a:t>informasi</a:t>
            </a:r>
            <a:r>
              <a:rPr lang="en-US" sz="1600" dirty="0"/>
              <a:t> </a:t>
            </a:r>
            <a:r>
              <a:rPr lang="en-US" sz="1600" dirty="0" err="1"/>
              <a:t>dari</a:t>
            </a:r>
            <a:r>
              <a:rPr lang="en-US" sz="1600" dirty="0"/>
              <a:t> </a:t>
            </a:r>
            <a:r>
              <a:rPr lang="en-US" sz="1600" dirty="0" err="1"/>
              <a:t>proyek</a:t>
            </a:r>
            <a:r>
              <a:rPr lang="en-US" sz="1600" dirty="0"/>
              <a:t> </a:t>
            </a:r>
            <a:r>
              <a:rPr lang="en-US" sz="1600" dirty="0" err="1"/>
              <a:t>serupa</a:t>
            </a:r>
            <a:r>
              <a:rPr lang="en-US" sz="1600" dirty="0"/>
              <a:t> </a:t>
            </a:r>
            <a:r>
              <a:rPr lang="en-US" sz="1600" dirty="0" err="1"/>
              <a:t>sebelumnya</a:t>
            </a:r>
            <a:r>
              <a:rPr lang="en-US" sz="1600" dirty="0"/>
              <a:t>. </a:t>
            </a:r>
            <a:r>
              <a:rPr lang="en-US" sz="1600" dirty="0" err="1"/>
              <a:t>Penilaian</a:t>
            </a:r>
            <a:r>
              <a:rPr lang="en-US" sz="1600" dirty="0"/>
              <a:t> </a:t>
            </a:r>
            <a:r>
              <a:rPr lang="en-US" sz="1600" dirty="0" err="1"/>
              <a:t>ahli</a:t>
            </a:r>
            <a:r>
              <a:rPr lang="en-US" sz="1600" dirty="0"/>
              <a:t> juga </a:t>
            </a:r>
            <a:r>
              <a:rPr lang="en-US" sz="1600" dirty="0" err="1"/>
              <a:t>dapat</a:t>
            </a:r>
            <a:r>
              <a:rPr lang="en-US" sz="1600" dirty="0"/>
              <a:t> </a:t>
            </a:r>
            <a:r>
              <a:rPr lang="en-US" sz="1600" dirty="0" err="1"/>
              <a:t>digunakan</a:t>
            </a:r>
            <a:r>
              <a:rPr lang="en-US" sz="1600" dirty="0"/>
              <a:t> </a:t>
            </a:r>
            <a:r>
              <a:rPr lang="en-US" sz="1600" dirty="0" err="1"/>
              <a:t>untuk</a:t>
            </a:r>
            <a:r>
              <a:rPr lang="en-US" sz="1600" dirty="0"/>
              <a:t> </a:t>
            </a:r>
            <a:r>
              <a:rPr lang="en-US" sz="1600" dirty="0" err="1"/>
              <a:t>menentukan</a:t>
            </a:r>
            <a:r>
              <a:rPr lang="en-US" sz="1600" dirty="0"/>
              <a:t> </a:t>
            </a:r>
            <a:r>
              <a:rPr lang="en-US" sz="1600" dirty="0" err="1"/>
              <a:t>apakah</a:t>
            </a:r>
            <a:r>
              <a:rPr lang="en-US" sz="1600" dirty="0"/>
              <a:t> </a:t>
            </a:r>
            <a:r>
              <a:rPr lang="en-US" sz="1600" dirty="0" err="1"/>
              <a:t>akan</a:t>
            </a:r>
            <a:r>
              <a:rPr lang="en-US" sz="1600" dirty="0"/>
              <a:t> </a:t>
            </a:r>
            <a:r>
              <a:rPr lang="en-US" sz="1600" dirty="0" err="1"/>
              <a:t>menggabungkan</a:t>
            </a:r>
            <a:r>
              <a:rPr lang="en-US" sz="1600" dirty="0"/>
              <a:t>  </a:t>
            </a:r>
            <a:r>
              <a:rPr lang="en-US" sz="1600" dirty="0" err="1"/>
              <a:t>metode</a:t>
            </a:r>
            <a:r>
              <a:rPr lang="en-US" sz="1600" dirty="0"/>
              <a:t> </a:t>
            </a:r>
            <a:r>
              <a:rPr lang="en-US" sz="1600" dirty="0" err="1"/>
              <a:t>estimasi</a:t>
            </a:r>
            <a:r>
              <a:rPr lang="en-US" sz="1600" dirty="0"/>
              <a:t> </a:t>
            </a:r>
            <a:r>
              <a:rPr lang="en-US" sz="1600" dirty="0" err="1"/>
              <a:t>dan</a:t>
            </a:r>
            <a:r>
              <a:rPr lang="en-US" sz="1600" dirty="0"/>
              <a:t> </a:t>
            </a:r>
            <a:r>
              <a:rPr lang="en-US" sz="1600" dirty="0" err="1"/>
              <a:t>bagaimana</a:t>
            </a:r>
            <a:r>
              <a:rPr lang="en-US" sz="1600" dirty="0"/>
              <a:t> </a:t>
            </a:r>
            <a:r>
              <a:rPr lang="en-US" sz="1600" dirty="0" err="1"/>
              <a:t>untuk</a:t>
            </a:r>
            <a:r>
              <a:rPr lang="en-US" sz="1600" dirty="0"/>
              <a:t> </a:t>
            </a:r>
            <a:r>
              <a:rPr lang="en-US" sz="1600" dirty="0" err="1"/>
              <a:t>menggabungkannya</a:t>
            </a:r>
            <a:r>
              <a:rPr lang="en-US" sz="1600" dirty="0"/>
              <a:t>.</a:t>
            </a:r>
          </a:p>
        </p:txBody>
      </p:sp>
      <p:sp>
        <p:nvSpPr>
          <p:cNvPr id="21" name="Freeform 20"/>
          <p:cNvSpPr/>
          <p:nvPr/>
        </p:nvSpPr>
        <p:spPr>
          <a:xfrm>
            <a:off x="115320" y="867572"/>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Tools &amp; Techniques</a:t>
            </a:r>
            <a:endParaRPr lang="en-US" sz="1600" b="0" kern="1200" dirty="0">
              <a:latin typeface="+mn-lt"/>
            </a:endParaRPr>
          </a:p>
        </p:txBody>
      </p:sp>
      <p:sp>
        <p:nvSpPr>
          <p:cNvPr id="22" name="Freeform 21"/>
          <p:cNvSpPr/>
          <p:nvPr/>
        </p:nvSpPr>
        <p:spPr>
          <a:xfrm>
            <a:off x="236559" y="1520756"/>
            <a:ext cx="2402006" cy="4919341"/>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5197846"/>
              <a:satOff val="-23984"/>
              <a:lumOff val="883"/>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600" dirty="0"/>
              <a:t>1 Expert judgment</a:t>
            </a:r>
          </a:p>
          <a:p>
            <a:r>
              <a:rPr lang="en-US" sz="1600" dirty="0"/>
              <a:t>2 Analogous estimating</a:t>
            </a:r>
          </a:p>
          <a:p>
            <a:r>
              <a:rPr lang="en-US" sz="1600" dirty="0"/>
              <a:t>3 Parametric estimating</a:t>
            </a:r>
          </a:p>
          <a:p>
            <a:r>
              <a:rPr lang="en-US" sz="1600" dirty="0"/>
              <a:t>4 Bottom-up estimating</a:t>
            </a:r>
          </a:p>
          <a:p>
            <a:r>
              <a:rPr lang="en-US" sz="1600" dirty="0"/>
              <a:t>5 Three-point estimating</a:t>
            </a:r>
          </a:p>
          <a:p>
            <a:r>
              <a:rPr lang="en-US" sz="1600" dirty="0"/>
              <a:t>6 Data analysis</a:t>
            </a:r>
          </a:p>
          <a:p>
            <a:pPr lvl="1"/>
            <a:r>
              <a:rPr lang="en-US" sz="1600" dirty="0"/>
              <a:t>• Alternatives analysis</a:t>
            </a:r>
          </a:p>
          <a:p>
            <a:pPr lvl="1"/>
            <a:r>
              <a:rPr lang="en-US" sz="1600" dirty="0"/>
              <a:t>• Reserve analysis</a:t>
            </a:r>
          </a:p>
          <a:p>
            <a:pPr lvl="1"/>
            <a:r>
              <a:rPr lang="en-US" sz="1600" dirty="0"/>
              <a:t>• Cost of quality</a:t>
            </a:r>
          </a:p>
          <a:p>
            <a:r>
              <a:rPr lang="en-US" sz="1600" dirty="0"/>
              <a:t>7 Project management</a:t>
            </a:r>
          </a:p>
          <a:p>
            <a:r>
              <a:rPr lang="en-US" sz="1600" dirty="0"/>
              <a:t>information system</a:t>
            </a:r>
          </a:p>
          <a:p>
            <a:r>
              <a:rPr lang="en-US" sz="1600" dirty="0"/>
              <a:t>8 Decision making</a:t>
            </a:r>
          </a:p>
          <a:p>
            <a:pPr lvl="1"/>
            <a:r>
              <a:rPr lang="en-US" sz="1600" dirty="0"/>
              <a:t>• Voting</a:t>
            </a:r>
            <a:endParaRPr lang="en-US" sz="4000" b="0" kern="1200" dirty="0">
              <a:latin typeface="+mn-lt"/>
            </a:endParaRPr>
          </a:p>
        </p:txBody>
      </p:sp>
      <p:sp>
        <p:nvSpPr>
          <p:cNvPr id="23" name="Content Placeholder 2"/>
          <p:cNvSpPr txBox="1">
            <a:spLocks/>
          </p:cNvSpPr>
          <p:nvPr/>
        </p:nvSpPr>
        <p:spPr>
          <a:xfrm>
            <a:off x="2971158" y="3409363"/>
            <a:ext cx="9066166" cy="36592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buFont typeface="Arial" panose="020B0604020202020204" pitchFamily="34" charset="0"/>
              <a:buNone/>
            </a:pPr>
            <a:r>
              <a:rPr lang="en-US" sz="1400" i="1" dirty="0"/>
              <a:t>Analogous cost estimating </a:t>
            </a:r>
            <a:r>
              <a:rPr lang="en-US" sz="1400" dirty="0" err="1"/>
              <a:t>menggunakan</a:t>
            </a:r>
            <a:r>
              <a:rPr lang="en-US" sz="1400" dirty="0"/>
              <a:t> </a:t>
            </a:r>
            <a:r>
              <a:rPr lang="en-US" sz="1400" dirty="0" err="1"/>
              <a:t>nilai-nilai</a:t>
            </a:r>
            <a:r>
              <a:rPr lang="en-US" sz="1400" dirty="0"/>
              <a:t> </a:t>
            </a:r>
            <a:r>
              <a:rPr lang="en-US" sz="1400" dirty="0" err="1"/>
              <a:t>seperti</a:t>
            </a:r>
            <a:r>
              <a:rPr lang="en-US" sz="1400" dirty="0"/>
              <a:t> </a:t>
            </a:r>
            <a:r>
              <a:rPr lang="en-US" sz="1400" dirty="0" err="1"/>
              <a:t>ruang</a:t>
            </a:r>
            <a:r>
              <a:rPr lang="en-US" sz="1400" dirty="0"/>
              <a:t> </a:t>
            </a:r>
            <a:r>
              <a:rPr lang="en-US" sz="1400" dirty="0" err="1"/>
              <a:t>lingkup</a:t>
            </a:r>
            <a:r>
              <a:rPr lang="en-US" sz="1400" dirty="0"/>
              <a:t>, </a:t>
            </a:r>
            <a:r>
              <a:rPr lang="en-US" sz="1400" dirty="0" err="1"/>
              <a:t>biaya</a:t>
            </a:r>
            <a:r>
              <a:rPr lang="en-US" sz="1400" dirty="0"/>
              <a:t>, </a:t>
            </a:r>
            <a:r>
              <a:rPr lang="en-US" sz="1400" dirty="0" err="1"/>
              <a:t>anggaran</a:t>
            </a:r>
            <a:r>
              <a:rPr lang="en-US" sz="1400" dirty="0"/>
              <a:t>, </a:t>
            </a:r>
            <a:r>
              <a:rPr lang="en-US" sz="1400" dirty="0" err="1"/>
              <a:t>dan</a:t>
            </a:r>
            <a:r>
              <a:rPr lang="en-US" sz="1400" dirty="0"/>
              <a:t> </a:t>
            </a:r>
            <a:r>
              <a:rPr lang="en-US" sz="1400" dirty="0" err="1"/>
              <a:t>durasi</a:t>
            </a:r>
            <a:r>
              <a:rPr lang="en-US" sz="1400" dirty="0"/>
              <a:t> </a:t>
            </a:r>
            <a:r>
              <a:rPr lang="en-US" sz="1400" dirty="0" err="1"/>
              <a:t>atau</a:t>
            </a:r>
            <a:r>
              <a:rPr lang="en-US" sz="1400" dirty="0"/>
              <a:t> </a:t>
            </a:r>
            <a:r>
              <a:rPr lang="en-US" sz="1400" dirty="0" err="1"/>
              <a:t>pengukuran</a:t>
            </a:r>
            <a:r>
              <a:rPr lang="en-US" sz="1400" dirty="0"/>
              <a:t> </a:t>
            </a:r>
            <a:r>
              <a:rPr lang="en-US" sz="1400" dirty="0" err="1"/>
              <a:t>skala</a:t>
            </a:r>
            <a:r>
              <a:rPr lang="en-US" sz="1400" dirty="0"/>
              <a:t> </a:t>
            </a:r>
            <a:r>
              <a:rPr lang="en-US" sz="1400" dirty="0" err="1"/>
              <a:t>seperti</a:t>
            </a:r>
            <a:r>
              <a:rPr lang="en-US" sz="1400" dirty="0"/>
              <a:t> </a:t>
            </a:r>
            <a:r>
              <a:rPr lang="en-US" sz="1400" dirty="0" err="1"/>
              <a:t>ukuran</a:t>
            </a:r>
            <a:r>
              <a:rPr lang="en-US" sz="1400" dirty="0"/>
              <a:t>, </a:t>
            </a:r>
            <a:r>
              <a:rPr lang="en-US" sz="1400" dirty="0" err="1"/>
              <a:t>berat</a:t>
            </a:r>
            <a:r>
              <a:rPr lang="en-US" sz="1400" dirty="0"/>
              <a:t>, </a:t>
            </a:r>
            <a:r>
              <a:rPr lang="en-US" sz="1400" dirty="0" err="1"/>
              <a:t>dan</a:t>
            </a:r>
            <a:r>
              <a:rPr lang="en-US" sz="1400" dirty="0"/>
              <a:t> </a:t>
            </a:r>
            <a:r>
              <a:rPr lang="en-US" sz="1400" dirty="0" err="1"/>
              <a:t>kompleksitas</a:t>
            </a:r>
            <a:r>
              <a:rPr lang="en-US" sz="1400" dirty="0"/>
              <a:t> </a:t>
            </a:r>
            <a:r>
              <a:rPr lang="en-US" sz="1400" b="1" dirty="0" err="1"/>
              <a:t>dari</a:t>
            </a:r>
            <a:r>
              <a:rPr lang="en-US" sz="1400" b="1" dirty="0"/>
              <a:t> </a:t>
            </a:r>
            <a:r>
              <a:rPr lang="en-US" sz="1400" b="1" dirty="0" err="1"/>
              <a:t>proyek</a:t>
            </a:r>
            <a:r>
              <a:rPr lang="en-US" sz="1400" b="1" dirty="0"/>
              <a:t> </a:t>
            </a:r>
            <a:r>
              <a:rPr lang="en-US" sz="1400" b="1" dirty="0" err="1"/>
              <a:t>serupa</a:t>
            </a:r>
            <a:r>
              <a:rPr lang="en-US" sz="1400" b="1" dirty="0"/>
              <a:t> </a:t>
            </a:r>
            <a:r>
              <a:rPr lang="en-US" sz="1400" b="1" dirty="0" err="1"/>
              <a:t>sebelumnya</a:t>
            </a:r>
            <a:r>
              <a:rPr lang="en-US" sz="1400" b="1" dirty="0"/>
              <a:t> </a:t>
            </a:r>
            <a:r>
              <a:rPr lang="en-US" sz="1400" b="1" dirty="0" err="1"/>
              <a:t>sebagai</a:t>
            </a:r>
            <a:r>
              <a:rPr lang="en-US" sz="1400" b="1" dirty="0"/>
              <a:t> </a:t>
            </a:r>
            <a:r>
              <a:rPr lang="en-US" sz="1400" b="1" dirty="0" err="1"/>
              <a:t>dasar</a:t>
            </a:r>
            <a:r>
              <a:rPr lang="en-US" sz="1400" b="1" dirty="0"/>
              <a:t> </a:t>
            </a:r>
            <a:r>
              <a:rPr lang="en-US" sz="1400" b="1" dirty="0" err="1"/>
              <a:t>untuk</a:t>
            </a:r>
            <a:r>
              <a:rPr lang="en-US" sz="1400" b="1" dirty="0"/>
              <a:t> </a:t>
            </a:r>
            <a:r>
              <a:rPr lang="en-US" sz="1400" b="1" dirty="0" err="1"/>
              <a:t>memperkirakan</a:t>
            </a:r>
            <a:r>
              <a:rPr lang="en-US" sz="1400" b="1" dirty="0"/>
              <a:t> parameter </a:t>
            </a:r>
            <a:r>
              <a:rPr lang="en-US" sz="1400" b="1" dirty="0" err="1"/>
              <a:t>atau</a:t>
            </a:r>
            <a:r>
              <a:rPr lang="en-US" sz="1400" b="1" dirty="0"/>
              <a:t> </a:t>
            </a:r>
            <a:r>
              <a:rPr lang="en-US" sz="1400" b="1" dirty="0" err="1"/>
              <a:t>pengukuran</a:t>
            </a:r>
            <a:r>
              <a:rPr lang="en-US" sz="1400" b="1" dirty="0"/>
              <a:t> yang </a:t>
            </a:r>
            <a:r>
              <a:rPr lang="en-US" sz="1400" b="1" dirty="0" err="1"/>
              <a:t>sama</a:t>
            </a:r>
            <a:r>
              <a:rPr lang="en-US" sz="1400" b="1" dirty="0"/>
              <a:t> </a:t>
            </a:r>
            <a:r>
              <a:rPr lang="en-US" sz="1400" b="1" dirty="0" err="1"/>
              <a:t>untuk</a:t>
            </a:r>
            <a:r>
              <a:rPr lang="en-US" sz="1400" b="1" dirty="0"/>
              <a:t> </a:t>
            </a:r>
            <a:r>
              <a:rPr lang="en-US" sz="1400" b="1" dirty="0" err="1"/>
              <a:t>proyek</a:t>
            </a:r>
            <a:r>
              <a:rPr lang="en-US" sz="1400" b="1" dirty="0"/>
              <a:t> </a:t>
            </a:r>
            <a:r>
              <a:rPr lang="en-US" sz="1400" b="1" dirty="0" err="1"/>
              <a:t>saat</a:t>
            </a:r>
            <a:r>
              <a:rPr lang="en-US" sz="1400" b="1" dirty="0"/>
              <a:t> </a:t>
            </a:r>
            <a:r>
              <a:rPr lang="en-US" sz="1400" b="1" dirty="0" err="1"/>
              <a:t>ini</a:t>
            </a:r>
            <a:r>
              <a:rPr lang="en-US" sz="1400" b="1" dirty="0"/>
              <a:t>. </a:t>
            </a:r>
          </a:p>
          <a:p>
            <a:pPr marL="0" indent="0" algn="just">
              <a:lnSpc>
                <a:spcPct val="120000"/>
              </a:lnSpc>
              <a:buFont typeface="Arial" panose="020B0604020202020204" pitchFamily="34" charset="0"/>
              <a:buNone/>
            </a:pPr>
            <a:r>
              <a:rPr lang="en-US" sz="1400" dirty="0" err="1"/>
              <a:t>Teknik</a:t>
            </a:r>
            <a:r>
              <a:rPr lang="en-US" sz="1400" dirty="0"/>
              <a:t> </a:t>
            </a:r>
            <a:r>
              <a:rPr lang="en-US" sz="1400" dirty="0" err="1"/>
              <a:t>ini</a:t>
            </a:r>
            <a:r>
              <a:rPr lang="en-US" sz="1400" dirty="0"/>
              <a:t> </a:t>
            </a:r>
            <a:r>
              <a:rPr lang="en-US" sz="1400" dirty="0" err="1"/>
              <a:t>bergantung</a:t>
            </a:r>
            <a:r>
              <a:rPr lang="en-US" sz="1400" dirty="0"/>
              <a:t> </a:t>
            </a:r>
            <a:r>
              <a:rPr lang="en-US" sz="1400" dirty="0" err="1"/>
              <a:t>pada</a:t>
            </a:r>
            <a:r>
              <a:rPr lang="en-US" sz="1400" dirty="0"/>
              <a:t> </a:t>
            </a:r>
            <a:r>
              <a:rPr lang="en-US" sz="1400" dirty="0" err="1"/>
              <a:t>biaya</a:t>
            </a:r>
            <a:r>
              <a:rPr lang="en-US" sz="1400" dirty="0"/>
              <a:t> </a:t>
            </a:r>
            <a:r>
              <a:rPr lang="en-US" sz="1400" dirty="0" err="1"/>
              <a:t>proyek</a:t>
            </a:r>
            <a:r>
              <a:rPr lang="en-US" sz="1400" dirty="0"/>
              <a:t> </a:t>
            </a:r>
            <a:r>
              <a:rPr lang="en-US" sz="1400" dirty="0" err="1"/>
              <a:t>serupa</a:t>
            </a:r>
            <a:r>
              <a:rPr lang="en-US" sz="1400" dirty="0"/>
              <a:t> yang </a:t>
            </a:r>
            <a:r>
              <a:rPr lang="en-US" sz="1400" dirty="0" err="1"/>
              <a:t>sebenarnya</a:t>
            </a:r>
            <a:r>
              <a:rPr lang="en-US" sz="1400" dirty="0"/>
              <a:t> </a:t>
            </a:r>
            <a:r>
              <a:rPr lang="en-US" sz="1400" dirty="0" err="1"/>
              <a:t>dari</a:t>
            </a:r>
            <a:r>
              <a:rPr lang="en-US" sz="1400" dirty="0"/>
              <a:t> </a:t>
            </a:r>
            <a:r>
              <a:rPr lang="en-US" sz="1400" dirty="0" err="1"/>
              <a:t>sebelumnya</a:t>
            </a:r>
            <a:r>
              <a:rPr lang="en-US" sz="1400" dirty="0"/>
              <a:t>, </a:t>
            </a:r>
            <a:r>
              <a:rPr lang="en-US" sz="1400" dirty="0" err="1"/>
              <a:t>sebagai</a:t>
            </a:r>
            <a:r>
              <a:rPr lang="en-US" sz="1400" dirty="0"/>
              <a:t> </a:t>
            </a:r>
            <a:r>
              <a:rPr lang="en-US" sz="1400" dirty="0" err="1"/>
              <a:t>dasar</a:t>
            </a:r>
            <a:r>
              <a:rPr lang="en-US" sz="1400" dirty="0"/>
              <a:t> </a:t>
            </a:r>
            <a:r>
              <a:rPr lang="en-US" sz="1400" dirty="0" err="1"/>
              <a:t>untuk</a:t>
            </a:r>
            <a:r>
              <a:rPr lang="en-US" sz="1400" dirty="0"/>
              <a:t> </a:t>
            </a:r>
            <a:r>
              <a:rPr lang="en-US" sz="1400" dirty="0" err="1"/>
              <a:t>memperkirakan</a:t>
            </a:r>
            <a:r>
              <a:rPr lang="en-US" sz="1400" dirty="0"/>
              <a:t> </a:t>
            </a:r>
            <a:r>
              <a:rPr lang="en-US" sz="1400" dirty="0" err="1"/>
              <a:t>biaya</a:t>
            </a:r>
            <a:r>
              <a:rPr lang="en-US" sz="1400" dirty="0"/>
              <a:t> </a:t>
            </a:r>
            <a:r>
              <a:rPr lang="en-US" sz="1400" dirty="0" err="1"/>
              <a:t>proyek</a:t>
            </a:r>
            <a:r>
              <a:rPr lang="en-US" sz="1400" dirty="0"/>
              <a:t> </a:t>
            </a:r>
            <a:r>
              <a:rPr lang="en-US" sz="1400" dirty="0" err="1"/>
              <a:t>ini</a:t>
            </a:r>
            <a:r>
              <a:rPr lang="en-US" sz="1400" dirty="0"/>
              <a:t>. </a:t>
            </a:r>
          </a:p>
          <a:p>
            <a:pPr marL="0" indent="0" algn="just">
              <a:lnSpc>
                <a:spcPct val="120000"/>
              </a:lnSpc>
              <a:buFont typeface="Arial" panose="020B0604020202020204" pitchFamily="34" charset="0"/>
              <a:buNone/>
            </a:pPr>
            <a:r>
              <a:rPr lang="en-US" sz="1400" dirty="0"/>
              <a:t> </a:t>
            </a:r>
            <a:r>
              <a:rPr lang="en-US" sz="1400" i="1" dirty="0"/>
              <a:t>Analogous cost estimating</a:t>
            </a:r>
          </a:p>
          <a:p>
            <a:pPr marL="0" indent="0" algn="just">
              <a:lnSpc>
                <a:spcPct val="120000"/>
              </a:lnSpc>
              <a:buFont typeface="Arial" panose="020B0604020202020204" pitchFamily="34" charset="0"/>
              <a:buNone/>
            </a:pPr>
            <a:r>
              <a:rPr lang="id-ID" sz="1400" dirty="0"/>
              <a:t>     </a:t>
            </a:r>
            <a:r>
              <a:rPr lang="en-US" sz="1400" dirty="0"/>
              <a:t>+ </a:t>
            </a:r>
            <a:r>
              <a:rPr lang="en-US" sz="1400" dirty="0" err="1"/>
              <a:t>umumnya</a:t>
            </a:r>
            <a:r>
              <a:rPr lang="en-US" sz="1400" dirty="0"/>
              <a:t> </a:t>
            </a:r>
            <a:r>
              <a:rPr lang="en-US" sz="1400" dirty="0" err="1"/>
              <a:t>lebih</a:t>
            </a:r>
            <a:r>
              <a:rPr lang="en-US" sz="1400" dirty="0"/>
              <a:t> </a:t>
            </a:r>
            <a:r>
              <a:rPr lang="en-US" sz="1400" dirty="0" err="1"/>
              <a:t>murah</a:t>
            </a:r>
            <a:endParaRPr lang="en-US" sz="1400" dirty="0"/>
          </a:p>
          <a:p>
            <a:pPr marL="0" indent="0" algn="just">
              <a:lnSpc>
                <a:spcPct val="120000"/>
              </a:lnSpc>
              <a:buFont typeface="Arial" panose="020B0604020202020204" pitchFamily="34" charset="0"/>
              <a:buNone/>
            </a:pPr>
            <a:r>
              <a:rPr lang="id-ID" sz="1400" dirty="0"/>
              <a:t>     </a:t>
            </a:r>
            <a:r>
              <a:rPr lang="en-US" sz="1400" dirty="0"/>
              <a:t>+ </a:t>
            </a:r>
            <a:r>
              <a:rPr lang="en-US" sz="1400" dirty="0" err="1"/>
              <a:t>memakan</a:t>
            </a:r>
            <a:r>
              <a:rPr lang="en-US" sz="1400" dirty="0"/>
              <a:t> </a:t>
            </a:r>
            <a:r>
              <a:rPr lang="en-US" sz="1400" dirty="0" err="1"/>
              <a:t>waktu</a:t>
            </a:r>
            <a:r>
              <a:rPr lang="en-US" sz="1400" dirty="0"/>
              <a:t> </a:t>
            </a:r>
            <a:r>
              <a:rPr lang="en-US" sz="1400" dirty="0" err="1"/>
              <a:t>kurang</a:t>
            </a:r>
            <a:r>
              <a:rPr lang="en-US" sz="1400" dirty="0"/>
              <a:t> </a:t>
            </a:r>
            <a:r>
              <a:rPr lang="en-US" sz="1400" dirty="0" err="1"/>
              <a:t>dari</a:t>
            </a:r>
            <a:r>
              <a:rPr lang="en-US" sz="1400" dirty="0"/>
              <a:t> </a:t>
            </a:r>
            <a:r>
              <a:rPr lang="en-US" sz="1400" dirty="0" err="1"/>
              <a:t>teknik</a:t>
            </a:r>
            <a:r>
              <a:rPr lang="en-US" sz="1400" dirty="0"/>
              <a:t> lain </a:t>
            </a:r>
            <a:r>
              <a:rPr lang="en-US" sz="1400" dirty="0" err="1"/>
              <a:t>waktu</a:t>
            </a:r>
            <a:endParaRPr lang="en-US" sz="1400" dirty="0"/>
          </a:p>
          <a:p>
            <a:pPr marL="0" indent="0" algn="just">
              <a:lnSpc>
                <a:spcPct val="120000"/>
              </a:lnSpc>
              <a:buFont typeface="Arial" panose="020B0604020202020204" pitchFamily="34" charset="0"/>
              <a:buNone/>
            </a:pPr>
            <a:r>
              <a:rPr lang="id-ID" sz="1400" dirty="0"/>
              <a:t>     </a:t>
            </a:r>
            <a:r>
              <a:rPr lang="en-US" sz="1400" dirty="0"/>
              <a:t>- </a:t>
            </a:r>
            <a:r>
              <a:rPr lang="en-US" sz="1400" dirty="0" err="1"/>
              <a:t>umumnya</a:t>
            </a:r>
            <a:r>
              <a:rPr lang="en-US" sz="1400" dirty="0"/>
              <a:t> </a:t>
            </a:r>
            <a:r>
              <a:rPr lang="en-US" sz="1400" dirty="0" err="1"/>
              <a:t>kurang</a:t>
            </a:r>
            <a:r>
              <a:rPr lang="en-US" sz="1400" dirty="0"/>
              <a:t> </a:t>
            </a:r>
            <a:r>
              <a:rPr lang="en-US" sz="1400" dirty="0" err="1"/>
              <a:t>akurat</a:t>
            </a:r>
            <a:r>
              <a:rPr lang="en-US" sz="1400" dirty="0"/>
              <a:t>.</a:t>
            </a:r>
          </a:p>
          <a:p>
            <a:pPr marL="0" indent="0" algn="just">
              <a:lnSpc>
                <a:spcPct val="120000"/>
              </a:lnSpc>
              <a:buFont typeface="Arial" panose="020B0604020202020204" pitchFamily="34" charset="0"/>
              <a:buNone/>
            </a:pPr>
            <a:r>
              <a:rPr lang="en-US" sz="1400" i="1" dirty="0"/>
              <a:t> Analogous cost estimating </a:t>
            </a:r>
            <a:r>
              <a:rPr lang="en-US" sz="1400" dirty="0" err="1"/>
              <a:t>adalah</a:t>
            </a:r>
            <a:r>
              <a:rPr lang="en-US" sz="1400" dirty="0"/>
              <a:t> </a:t>
            </a:r>
            <a:r>
              <a:rPr lang="en-US" sz="1400" dirty="0" err="1"/>
              <a:t>cara</a:t>
            </a:r>
            <a:r>
              <a:rPr lang="en-US" sz="1400" dirty="0"/>
              <a:t> yang paling </a:t>
            </a:r>
            <a:r>
              <a:rPr lang="en-US" sz="1400" dirty="0" err="1"/>
              <a:t>dapat</a:t>
            </a:r>
            <a:r>
              <a:rPr lang="en-US" sz="1400" dirty="0"/>
              <a:t> </a:t>
            </a:r>
            <a:r>
              <a:rPr lang="en-US" sz="1400" dirty="0" err="1"/>
              <a:t>diandalkan</a:t>
            </a:r>
            <a:r>
              <a:rPr lang="en-US" sz="1400" dirty="0"/>
              <a:t> </a:t>
            </a:r>
            <a:r>
              <a:rPr lang="en-US" sz="1400" dirty="0" err="1"/>
              <a:t>ketika</a:t>
            </a:r>
            <a:r>
              <a:rPr lang="en-US" sz="1400" dirty="0"/>
              <a:t> </a:t>
            </a:r>
            <a:r>
              <a:rPr lang="en-US" sz="1400" dirty="0" err="1"/>
              <a:t>proyek-proyek</a:t>
            </a:r>
            <a:r>
              <a:rPr lang="en-US" sz="1400" dirty="0"/>
              <a:t> </a:t>
            </a:r>
            <a:r>
              <a:rPr lang="en-US" sz="1400" dirty="0" err="1"/>
              <a:t>sebelumnya</a:t>
            </a:r>
            <a:r>
              <a:rPr lang="en-US" sz="1400" dirty="0"/>
              <a:t> </a:t>
            </a:r>
            <a:r>
              <a:rPr lang="en-US" sz="1400" dirty="0" err="1"/>
              <a:t>serupa</a:t>
            </a:r>
            <a:r>
              <a:rPr lang="en-US" sz="1400" dirty="0"/>
              <a:t>.</a:t>
            </a:r>
          </a:p>
        </p:txBody>
      </p:sp>
      <p:sp>
        <p:nvSpPr>
          <p:cNvPr id="24" name="Title 1"/>
          <p:cNvSpPr txBox="1">
            <a:spLocks/>
          </p:cNvSpPr>
          <p:nvPr/>
        </p:nvSpPr>
        <p:spPr>
          <a:xfrm>
            <a:off x="2638565" y="2857554"/>
            <a:ext cx="7620000" cy="478397"/>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20000"/>
              </a:lnSpc>
            </a:pPr>
            <a:r>
              <a:rPr lang="id-ID" sz="3000" i="1">
                <a:effectLst>
                  <a:outerShdw blurRad="38100" dist="38100" dir="2700000" algn="tl">
                    <a:srgbClr val="000000">
                      <a:alpha val="43137"/>
                    </a:srgbClr>
                  </a:outerShdw>
                </a:effectLst>
              </a:rPr>
              <a:t>2. </a:t>
            </a:r>
            <a:r>
              <a:rPr lang="en-US" sz="3000" i="1">
                <a:effectLst>
                  <a:outerShdw blurRad="38100" dist="38100" dir="2700000" algn="tl">
                    <a:srgbClr val="000000">
                      <a:alpha val="43137"/>
                    </a:srgbClr>
                  </a:outerShdw>
                </a:effectLst>
              </a:rPr>
              <a:t>Analogous Estimating</a:t>
            </a:r>
            <a:endParaRPr lang="en-US" sz="3000"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326604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Estimate Cost : </a:t>
            </a:r>
            <a:r>
              <a:rPr lang="en-US" sz="3600" b="1" dirty="0">
                <a:solidFill>
                  <a:srgbClr val="FF0000"/>
                </a:solidFill>
              </a:rPr>
              <a:t>Tools &amp; Techniques</a:t>
            </a:r>
            <a:endParaRPr lang="id-ID" sz="3600" b="1" dirty="0">
              <a:cs typeface="Century Gothic" charset="0"/>
            </a:endParaRPr>
          </a:p>
        </p:txBody>
      </p:sp>
      <p:pic>
        <p:nvPicPr>
          <p:cNvPr id="13" name="Picture 12"/>
          <p:cNvPicPr/>
          <p:nvPr/>
        </p:nvPicPr>
        <p:blipFill>
          <a:blip r:embed="rId2" cstate="print"/>
          <a:srcRect/>
          <a:stretch>
            <a:fillRect/>
          </a:stretch>
        </p:blipFill>
        <p:spPr bwMode="auto">
          <a:xfrm>
            <a:off x="10754436" y="75562"/>
            <a:ext cx="900752" cy="792010"/>
          </a:xfrm>
          <a:prstGeom prst="rect">
            <a:avLst/>
          </a:prstGeom>
          <a:noFill/>
          <a:ln w="9525">
            <a:noFill/>
            <a:miter lim="800000"/>
            <a:headEnd/>
            <a:tailEnd/>
          </a:ln>
        </p:spPr>
      </p:pic>
      <p:sp>
        <p:nvSpPr>
          <p:cNvPr id="16" name="Title 1"/>
          <p:cNvSpPr>
            <a:spLocks noGrp="1"/>
          </p:cNvSpPr>
          <p:nvPr>
            <p:ph type="title"/>
          </p:nvPr>
        </p:nvSpPr>
        <p:spPr>
          <a:xfrm>
            <a:off x="2972973" y="808660"/>
            <a:ext cx="7620000" cy="568101"/>
          </a:xfrm>
        </p:spPr>
        <p:txBody>
          <a:bodyPr>
            <a:normAutofit fontScale="90000"/>
          </a:bodyPr>
          <a:lstStyle/>
          <a:p>
            <a:pPr algn="just">
              <a:lnSpc>
                <a:spcPct val="120000"/>
              </a:lnSpc>
            </a:pPr>
            <a:r>
              <a:rPr lang="id-ID" sz="3000" i="1" dirty="0">
                <a:effectLst>
                  <a:outerShdw blurRad="38100" dist="38100" dir="2700000" algn="tl">
                    <a:srgbClr val="000000">
                      <a:alpha val="43137"/>
                    </a:srgbClr>
                  </a:outerShdw>
                </a:effectLst>
              </a:rPr>
              <a:t>3. </a:t>
            </a:r>
            <a:r>
              <a:rPr lang="en-US" sz="3000" i="1" dirty="0">
                <a:effectLst>
                  <a:outerShdw blurRad="38100" dist="38100" dir="2700000" algn="tl">
                    <a:srgbClr val="000000">
                      <a:alpha val="43137"/>
                    </a:srgbClr>
                  </a:outerShdw>
                </a:effectLst>
              </a:rPr>
              <a:t>Parametric Estimating</a:t>
            </a:r>
          </a:p>
        </p:txBody>
      </p:sp>
      <p:sp>
        <p:nvSpPr>
          <p:cNvPr id="17" name="Content Placeholder 2"/>
          <p:cNvSpPr>
            <a:spLocks noGrp="1"/>
          </p:cNvSpPr>
          <p:nvPr>
            <p:ph idx="1"/>
          </p:nvPr>
        </p:nvSpPr>
        <p:spPr>
          <a:xfrm>
            <a:off x="3070746" y="1885950"/>
            <a:ext cx="8707272" cy="2731382"/>
          </a:xfrm>
        </p:spPr>
        <p:txBody>
          <a:bodyPr>
            <a:noAutofit/>
          </a:bodyPr>
          <a:lstStyle/>
          <a:p>
            <a:pPr marL="0" indent="0" algn="just">
              <a:lnSpc>
                <a:spcPct val="150000"/>
              </a:lnSpc>
              <a:buNone/>
            </a:pPr>
            <a:r>
              <a:rPr lang="en-US" sz="2000" i="1" dirty="0"/>
              <a:t>Parametric Cost Estimating </a:t>
            </a:r>
            <a:r>
              <a:rPr lang="en-US" sz="2000" dirty="0" err="1"/>
              <a:t>menggunakan</a:t>
            </a:r>
            <a:r>
              <a:rPr lang="en-US" sz="2000" dirty="0"/>
              <a:t> </a:t>
            </a:r>
            <a:r>
              <a:rPr lang="en-US" sz="2000" dirty="0" err="1"/>
              <a:t>hubungan</a:t>
            </a:r>
            <a:r>
              <a:rPr lang="en-US" sz="2000" dirty="0"/>
              <a:t> </a:t>
            </a:r>
            <a:r>
              <a:rPr lang="en-US" sz="2000" dirty="0" err="1"/>
              <a:t>statistik</a:t>
            </a:r>
            <a:r>
              <a:rPr lang="en-US" sz="2000" dirty="0"/>
              <a:t> </a:t>
            </a:r>
            <a:r>
              <a:rPr lang="en-US" sz="2000" dirty="0" err="1"/>
              <a:t>antara</a:t>
            </a:r>
            <a:r>
              <a:rPr lang="en-US" sz="2000" dirty="0"/>
              <a:t> </a:t>
            </a:r>
            <a:r>
              <a:rPr lang="en-US" sz="2000" b="1" dirty="0"/>
              <a:t>data </a:t>
            </a:r>
            <a:r>
              <a:rPr lang="en-US" sz="2000" b="1" dirty="0" err="1"/>
              <a:t>historis</a:t>
            </a:r>
            <a:r>
              <a:rPr lang="en-US" sz="2000" b="1" dirty="0"/>
              <a:t> yang </a:t>
            </a:r>
            <a:r>
              <a:rPr lang="en-US" sz="2000" b="1" dirty="0" err="1"/>
              <a:t>relevan</a:t>
            </a:r>
            <a:r>
              <a:rPr lang="en-US" sz="2000" dirty="0"/>
              <a:t> </a:t>
            </a:r>
            <a:r>
              <a:rPr lang="en-US" sz="2000" dirty="0" err="1"/>
              <a:t>dan</a:t>
            </a:r>
            <a:r>
              <a:rPr lang="en-US" sz="2000" dirty="0"/>
              <a:t> </a:t>
            </a:r>
            <a:r>
              <a:rPr lang="en-US" sz="2000" dirty="0" err="1"/>
              <a:t>variabel</a:t>
            </a:r>
            <a:r>
              <a:rPr lang="en-US" sz="2000" dirty="0"/>
              <a:t> lain (</a:t>
            </a:r>
            <a:r>
              <a:rPr lang="en-US" sz="2000" dirty="0" err="1"/>
              <a:t>misalnya</a:t>
            </a:r>
            <a:r>
              <a:rPr lang="en-US" sz="2000" dirty="0"/>
              <a:t>, </a:t>
            </a:r>
            <a:r>
              <a:rPr lang="en-US" sz="2000" dirty="0" err="1"/>
              <a:t>luas</a:t>
            </a:r>
            <a:r>
              <a:rPr lang="en-US" sz="2000" dirty="0"/>
              <a:t> </a:t>
            </a:r>
            <a:r>
              <a:rPr lang="en-US" sz="2000" dirty="0" err="1"/>
              <a:t>ruang</a:t>
            </a:r>
            <a:r>
              <a:rPr lang="en-US" sz="2000" dirty="0"/>
              <a:t> </a:t>
            </a:r>
            <a:r>
              <a:rPr lang="en-US" sz="2000" dirty="0" err="1"/>
              <a:t>dalam</a:t>
            </a:r>
            <a:r>
              <a:rPr lang="en-US" sz="2000" dirty="0"/>
              <a:t> </a:t>
            </a:r>
            <a:r>
              <a:rPr lang="en-US" sz="2000" dirty="0" err="1"/>
              <a:t>konstruksi</a:t>
            </a:r>
            <a:r>
              <a:rPr lang="en-US" sz="2000" dirty="0"/>
              <a:t>) </a:t>
            </a:r>
            <a:r>
              <a:rPr lang="en-US" sz="2000" dirty="0" err="1"/>
              <a:t>untuk</a:t>
            </a:r>
            <a:r>
              <a:rPr lang="en-US" sz="2000" dirty="0"/>
              <a:t> </a:t>
            </a:r>
            <a:r>
              <a:rPr lang="en-US" sz="2000" dirty="0" err="1"/>
              <a:t>menghitung</a:t>
            </a:r>
            <a:r>
              <a:rPr lang="en-US" sz="2000" dirty="0"/>
              <a:t> </a:t>
            </a:r>
            <a:r>
              <a:rPr lang="en-US" sz="2000" dirty="0" err="1"/>
              <a:t>perkiraan</a:t>
            </a:r>
            <a:r>
              <a:rPr lang="en-US" sz="2000" dirty="0"/>
              <a:t> </a:t>
            </a:r>
            <a:r>
              <a:rPr lang="en-US" sz="2000" dirty="0" err="1"/>
              <a:t>biaya</a:t>
            </a:r>
            <a:r>
              <a:rPr lang="en-US" sz="2000" dirty="0"/>
              <a:t> </a:t>
            </a:r>
            <a:r>
              <a:rPr lang="en-US" sz="2000" dirty="0" err="1"/>
              <a:t>untuk</a:t>
            </a:r>
            <a:r>
              <a:rPr lang="en-US" sz="2000" dirty="0"/>
              <a:t> </a:t>
            </a:r>
            <a:r>
              <a:rPr lang="en-US" sz="2000" dirty="0" err="1"/>
              <a:t>pekerjaan</a:t>
            </a:r>
            <a:r>
              <a:rPr lang="en-US" sz="2000" dirty="0"/>
              <a:t> </a:t>
            </a:r>
            <a:r>
              <a:rPr lang="en-US" sz="2000" dirty="0" err="1"/>
              <a:t>proyek</a:t>
            </a:r>
            <a:r>
              <a:rPr lang="en-US" sz="2000" dirty="0"/>
              <a:t>. </a:t>
            </a:r>
            <a:r>
              <a:rPr lang="en-US" sz="2000" dirty="0" err="1"/>
              <a:t>Teknik</a:t>
            </a:r>
            <a:r>
              <a:rPr lang="en-US" sz="2000" dirty="0"/>
              <a:t> </a:t>
            </a:r>
            <a:r>
              <a:rPr lang="en-US" sz="2000" dirty="0" err="1"/>
              <a:t>ini</a:t>
            </a:r>
            <a:r>
              <a:rPr lang="en-US" sz="2000" dirty="0"/>
              <a:t> </a:t>
            </a:r>
            <a:r>
              <a:rPr lang="en-US" sz="2000" dirty="0" err="1"/>
              <a:t>dapat</a:t>
            </a:r>
            <a:r>
              <a:rPr lang="en-US" sz="2000" dirty="0"/>
              <a:t> </a:t>
            </a:r>
            <a:r>
              <a:rPr lang="en-US" sz="2000" dirty="0" err="1"/>
              <a:t>menghasilkan</a:t>
            </a:r>
            <a:r>
              <a:rPr lang="en-US" sz="2000" dirty="0"/>
              <a:t> </a:t>
            </a:r>
            <a:r>
              <a:rPr lang="en-US" sz="2000" dirty="0" err="1"/>
              <a:t>tingkat</a:t>
            </a:r>
            <a:r>
              <a:rPr lang="en-US" sz="2000" dirty="0"/>
              <a:t> </a:t>
            </a:r>
            <a:r>
              <a:rPr lang="en-US" sz="2000" dirty="0" err="1"/>
              <a:t>akurasi</a:t>
            </a:r>
            <a:r>
              <a:rPr lang="en-US" sz="2000" dirty="0"/>
              <a:t> yang </a:t>
            </a:r>
            <a:r>
              <a:rPr lang="en-US" sz="2000" dirty="0" err="1"/>
              <a:t>lebih</a:t>
            </a:r>
            <a:r>
              <a:rPr lang="en-US" sz="2000" dirty="0"/>
              <a:t> </a:t>
            </a:r>
            <a:r>
              <a:rPr lang="en-US" sz="2000" dirty="0" err="1"/>
              <a:t>tinggi</a:t>
            </a:r>
            <a:r>
              <a:rPr lang="en-US" sz="2000" dirty="0"/>
              <a:t> </a:t>
            </a:r>
            <a:r>
              <a:rPr lang="en-US" sz="2000" dirty="0" err="1"/>
              <a:t>tergantung</a:t>
            </a:r>
            <a:r>
              <a:rPr lang="en-US" sz="2000" dirty="0"/>
              <a:t> </a:t>
            </a:r>
            <a:r>
              <a:rPr lang="en-US" sz="2000" dirty="0" err="1"/>
              <a:t>pada</a:t>
            </a:r>
            <a:r>
              <a:rPr lang="en-US" sz="2000" dirty="0"/>
              <a:t> </a:t>
            </a:r>
            <a:r>
              <a:rPr lang="en-US" sz="2000" dirty="0" err="1"/>
              <a:t>kecanggihan</a:t>
            </a:r>
            <a:r>
              <a:rPr lang="en-US" sz="2000" dirty="0"/>
              <a:t> </a:t>
            </a:r>
            <a:r>
              <a:rPr lang="en-US" sz="2000" dirty="0" err="1"/>
              <a:t>dan</a:t>
            </a:r>
            <a:r>
              <a:rPr lang="en-US" sz="2000" dirty="0"/>
              <a:t> 	</a:t>
            </a:r>
            <a:r>
              <a:rPr lang="en-US" sz="2000" dirty="0" err="1"/>
              <a:t>pembangunan</a:t>
            </a:r>
            <a:r>
              <a:rPr lang="en-US" sz="2000" dirty="0"/>
              <a:t> data yang </a:t>
            </a:r>
            <a:r>
              <a:rPr lang="en-US" sz="2000" dirty="0" err="1"/>
              <a:t>mendasarinya</a:t>
            </a:r>
            <a:r>
              <a:rPr lang="en-US" sz="2000" dirty="0"/>
              <a:t> </a:t>
            </a:r>
            <a:r>
              <a:rPr lang="en-US" sz="2000" dirty="0" err="1"/>
              <a:t>ke</a:t>
            </a:r>
            <a:r>
              <a:rPr lang="en-US" sz="2000" dirty="0"/>
              <a:t> </a:t>
            </a:r>
            <a:r>
              <a:rPr lang="en-US" sz="2000" dirty="0" err="1"/>
              <a:t>dalam</a:t>
            </a:r>
            <a:r>
              <a:rPr lang="en-US" sz="2000" dirty="0"/>
              <a:t> model. </a:t>
            </a:r>
            <a:r>
              <a:rPr lang="en-US" sz="2000" i="1" dirty="0"/>
              <a:t>Parametric Cost Estimating </a:t>
            </a:r>
            <a:r>
              <a:rPr lang="en-US" sz="2000" dirty="0" err="1"/>
              <a:t>dapat</a:t>
            </a:r>
            <a:r>
              <a:rPr lang="en-US" sz="2000" dirty="0"/>
              <a:t> </a:t>
            </a:r>
            <a:r>
              <a:rPr lang="en-US" sz="2000" dirty="0" err="1"/>
              <a:t>diterapkan</a:t>
            </a:r>
            <a:r>
              <a:rPr lang="en-US" sz="2000" dirty="0"/>
              <a:t> </a:t>
            </a:r>
            <a:r>
              <a:rPr lang="en-US" sz="2000" dirty="0" err="1"/>
              <a:t>pada</a:t>
            </a:r>
            <a:r>
              <a:rPr lang="en-US" sz="2000" dirty="0"/>
              <a:t> total </a:t>
            </a:r>
            <a:r>
              <a:rPr lang="en-US" sz="2000" dirty="0" err="1"/>
              <a:t>proyek</a:t>
            </a:r>
            <a:r>
              <a:rPr lang="en-US" sz="2000" dirty="0"/>
              <a:t> </a:t>
            </a:r>
            <a:r>
              <a:rPr lang="en-US" sz="2000" dirty="0" err="1"/>
              <a:t>atau</a:t>
            </a:r>
            <a:r>
              <a:rPr lang="en-US" sz="2000" dirty="0"/>
              <a:t> </a:t>
            </a:r>
            <a:r>
              <a:rPr lang="en-US" sz="2000" dirty="0" err="1"/>
              <a:t>segmen</a:t>
            </a:r>
            <a:r>
              <a:rPr lang="en-US" sz="2000" dirty="0"/>
              <a:t> </a:t>
            </a:r>
            <a:r>
              <a:rPr lang="en-US" sz="2000" dirty="0" err="1"/>
              <a:t>proyek</a:t>
            </a:r>
            <a:r>
              <a:rPr lang="en-US" sz="2000" dirty="0"/>
              <a:t>, </a:t>
            </a:r>
            <a:r>
              <a:rPr lang="en-US" sz="2000" dirty="0" err="1"/>
              <a:t>dalam</a:t>
            </a:r>
            <a:r>
              <a:rPr lang="en-US" sz="2000" dirty="0"/>
              <a:t> </a:t>
            </a:r>
            <a:r>
              <a:rPr lang="en-US" sz="2000" dirty="0" err="1"/>
              <a:t>hubungannya</a:t>
            </a:r>
            <a:r>
              <a:rPr lang="en-US" sz="2000" dirty="0"/>
              <a:t> </a:t>
            </a:r>
            <a:r>
              <a:rPr lang="en-US" sz="2000" dirty="0" err="1"/>
              <a:t>dengan</a:t>
            </a:r>
            <a:r>
              <a:rPr lang="en-US" sz="2000" dirty="0"/>
              <a:t> </a:t>
            </a:r>
            <a:r>
              <a:rPr lang="en-US" sz="2000" dirty="0" err="1"/>
              <a:t>metode</a:t>
            </a:r>
            <a:r>
              <a:rPr lang="en-US" sz="2000" dirty="0"/>
              <a:t> </a:t>
            </a:r>
            <a:r>
              <a:rPr lang="en-US" sz="2000" dirty="0" err="1"/>
              <a:t>estimasi</a:t>
            </a:r>
            <a:r>
              <a:rPr lang="en-US" sz="2000" dirty="0"/>
              <a:t> </a:t>
            </a:r>
            <a:r>
              <a:rPr lang="en-US" sz="2000" dirty="0" err="1"/>
              <a:t>lainnya</a:t>
            </a:r>
            <a:r>
              <a:rPr lang="en-US" sz="2000" dirty="0"/>
              <a:t>.</a:t>
            </a:r>
          </a:p>
          <a:p>
            <a:pPr marL="0" indent="0" algn="just">
              <a:lnSpc>
                <a:spcPct val="120000"/>
              </a:lnSpc>
              <a:buNone/>
            </a:pPr>
            <a:endParaRPr lang="en-US" sz="2000" dirty="0"/>
          </a:p>
        </p:txBody>
      </p:sp>
      <p:sp>
        <p:nvSpPr>
          <p:cNvPr id="18" name="Freeform 17"/>
          <p:cNvSpPr/>
          <p:nvPr/>
        </p:nvSpPr>
        <p:spPr>
          <a:xfrm>
            <a:off x="115320" y="867572"/>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Tools &amp; Techniques</a:t>
            </a:r>
            <a:endParaRPr lang="en-US" sz="1600" b="0" kern="1200" dirty="0">
              <a:latin typeface="+mn-lt"/>
            </a:endParaRPr>
          </a:p>
        </p:txBody>
      </p:sp>
      <p:sp>
        <p:nvSpPr>
          <p:cNvPr id="19" name="Freeform 18"/>
          <p:cNvSpPr/>
          <p:nvPr/>
        </p:nvSpPr>
        <p:spPr>
          <a:xfrm>
            <a:off x="236559" y="1520756"/>
            <a:ext cx="2402006" cy="4919341"/>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5197846"/>
              <a:satOff val="-23984"/>
              <a:lumOff val="883"/>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600" dirty="0"/>
              <a:t>1 Expert judgment</a:t>
            </a:r>
          </a:p>
          <a:p>
            <a:r>
              <a:rPr lang="en-US" sz="1600" dirty="0"/>
              <a:t>2 Analogous estimating</a:t>
            </a:r>
          </a:p>
          <a:p>
            <a:r>
              <a:rPr lang="en-US" sz="1600" dirty="0"/>
              <a:t>3 Parametric estimating</a:t>
            </a:r>
          </a:p>
          <a:p>
            <a:r>
              <a:rPr lang="en-US" sz="1600" dirty="0"/>
              <a:t>4 Bottom-up estimating</a:t>
            </a:r>
          </a:p>
          <a:p>
            <a:r>
              <a:rPr lang="en-US" sz="1600" dirty="0"/>
              <a:t>5 Three-point estimating</a:t>
            </a:r>
          </a:p>
          <a:p>
            <a:r>
              <a:rPr lang="en-US" sz="1600" dirty="0"/>
              <a:t>6 Data analysis</a:t>
            </a:r>
          </a:p>
          <a:p>
            <a:pPr lvl="1"/>
            <a:r>
              <a:rPr lang="en-US" sz="1600" dirty="0"/>
              <a:t>• Alternatives analysis</a:t>
            </a:r>
          </a:p>
          <a:p>
            <a:pPr lvl="1"/>
            <a:r>
              <a:rPr lang="en-US" sz="1600" dirty="0"/>
              <a:t>• Reserve analysis</a:t>
            </a:r>
          </a:p>
          <a:p>
            <a:pPr lvl="1"/>
            <a:r>
              <a:rPr lang="en-US" sz="1600" dirty="0"/>
              <a:t>• Cost of quality</a:t>
            </a:r>
          </a:p>
          <a:p>
            <a:r>
              <a:rPr lang="en-US" sz="1600" dirty="0"/>
              <a:t>7 Project management</a:t>
            </a:r>
          </a:p>
          <a:p>
            <a:r>
              <a:rPr lang="en-US" sz="1600" dirty="0"/>
              <a:t>information system</a:t>
            </a:r>
          </a:p>
          <a:p>
            <a:r>
              <a:rPr lang="en-US" sz="1600" dirty="0"/>
              <a:t>8 Decision making</a:t>
            </a:r>
          </a:p>
          <a:p>
            <a:pPr lvl="1"/>
            <a:r>
              <a:rPr lang="en-US" sz="1600" dirty="0"/>
              <a:t>• Voting</a:t>
            </a:r>
            <a:endParaRPr lang="en-US" sz="4000" b="0" kern="1200" dirty="0">
              <a:latin typeface="+mn-lt"/>
            </a:endParaRPr>
          </a:p>
        </p:txBody>
      </p:sp>
    </p:spTree>
    <p:extLst>
      <p:ext uri="{BB962C8B-B14F-4D97-AF65-F5344CB8AC3E}">
        <p14:creationId xmlns:p14="http://schemas.microsoft.com/office/powerpoint/2010/main" val="27871665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Estimate Cost : </a:t>
            </a:r>
            <a:r>
              <a:rPr lang="en-US" sz="3600" b="1" dirty="0">
                <a:solidFill>
                  <a:srgbClr val="FF0000"/>
                </a:solidFill>
              </a:rPr>
              <a:t>Tools &amp; Techniques</a:t>
            </a:r>
            <a:endParaRPr lang="id-ID" sz="3600" b="1" dirty="0">
              <a:cs typeface="Century Gothic" charset="0"/>
            </a:endParaRPr>
          </a:p>
        </p:txBody>
      </p:sp>
      <p:pic>
        <p:nvPicPr>
          <p:cNvPr id="13" name="Picture 12"/>
          <p:cNvPicPr/>
          <p:nvPr/>
        </p:nvPicPr>
        <p:blipFill>
          <a:blip r:embed="rId2" cstate="print"/>
          <a:srcRect/>
          <a:stretch>
            <a:fillRect/>
          </a:stretch>
        </p:blipFill>
        <p:spPr bwMode="auto">
          <a:xfrm>
            <a:off x="10754436" y="75562"/>
            <a:ext cx="900752" cy="792010"/>
          </a:xfrm>
          <a:prstGeom prst="rect">
            <a:avLst/>
          </a:prstGeom>
          <a:noFill/>
          <a:ln w="9525">
            <a:noFill/>
            <a:miter lim="800000"/>
            <a:headEnd/>
            <a:tailEnd/>
          </a:ln>
        </p:spPr>
      </p:pic>
      <p:sp>
        <p:nvSpPr>
          <p:cNvPr id="16" name="Title 1"/>
          <p:cNvSpPr>
            <a:spLocks noGrp="1"/>
          </p:cNvSpPr>
          <p:nvPr>
            <p:ph type="title"/>
          </p:nvPr>
        </p:nvSpPr>
        <p:spPr>
          <a:xfrm>
            <a:off x="3240224" y="714789"/>
            <a:ext cx="7620000" cy="565663"/>
          </a:xfrm>
        </p:spPr>
        <p:txBody>
          <a:bodyPr>
            <a:normAutofit fontScale="90000"/>
          </a:bodyPr>
          <a:lstStyle/>
          <a:p>
            <a:pPr algn="just">
              <a:lnSpc>
                <a:spcPct val="120000"/>
              </a:lnSpc>
            </a:pPr>
            <a:r>
              <a:rPr lang="id-ID" sz="3000" i="1" dirty="0">
                <a:effectLst>
                  <a:outerShdw blurRad="38100" dist="38100" dir="2700000" algn="tl">
                    <a:srgbClr val="000000">
                      <a:alpha val="43137"/>
                    </a:srgbClr>
                  </a:outerShdw>
                </a:effectLst>
              </a:rPr>
              <a:t>4. </a:t>
            </a:r>
            <a:r>
              <a:rPr lang="en-US" sz="3000" i="1" dirty="0">
                <a:effectLst>
                  <a:outerShdw blurRad="38100" dist="38100" dir="2700000" algn="tl">
                    <a:srgbClr val="000000">
                      <a:alpha val="43137"/>
                    </a:srgbClr>
                  </a:outerShdw>
                </a:effectLst>
              </a:rPr>
              <a:t>Bottom-Up Estimating</a:t>
            </a:r>
          </a:p>
        </p:txBody>
      </p:sp>
      <p:sp>
        <p:nvSpPr>
          <p:cNvPr id="17" name="Content Placeholder 2"/>
          <p:cNvSpPr>
            <a:spLocks noGrp="1"/>
          </p:cNvSpPr>
          <p:nvPr>
            <p:ph idx="1"/>
          </p:nvPr>
        </p:nvSpPr>
        <p:spPr>
          <a:xfrm>
            <a:off x="3507475" y="1347709"/>
            <a:ext cx="7085498" cy="2674232"/>
          </a:xfrm>
        </p:spPr>
        <p:txBody>
          <a:bodyPr>
            <a:noAutofit/>
          </a:bodyPr>
          <a:lstStyle/>
          <a:p>
            <a:pPr marL="0" indent="0" algn="just">
              <a:lnSpc>
                <a:spcPct val="150000"/>
              </a:lnSpc>
              <a:buNone/>
            </a:pPr>
            <a:r>
              <a:rPr lang="en-US" sz="2000" dirty="0" err="1"/>
              <a:t>Estimasi</a:t>
            </a:r>
            <a:r>
              <a:rPr lang="en-US" sz="2000" dirty="0"/>
              <a:t> </a:t>
            </a:r>
            <a:r>
              <a:rPr lang="en-US" sz="2000" dirty="0" err="1"/>
              <a:t>biaya</a:t>
            </a:r>
            <a:r>
              <a:rPr lang="en-US" sz="2000" dirty="0"/>
              <a:t> </a:t>
            </a:r>
            <a:r>
              <a:rPr lang="en-US" sz="2000" i="1" dirty="0"/>
              <a:t>Bottom-up</a:t>
            </a:r>
            <a:r>
              <a:rPr lang="en-US" sz="2000" dirty="0"/>
              <a:t> </a:t>
            </a:r>
            <a:r>
              <a:rPr lang="en-US" sz="2000" dirty="0" err="1"/>
              <a:t>adalah</a:t>
            </a:r>
            <a:r>
              <a:rPr lang="en-US" sz="2000" dirty="0"/>
              <a:t> </a:t>
            </a:r>
            <a:r>
              <a:rPr lang="en-US" sz="2000" dirty="0" err="1"/>
              <a:t>metode</a:t>
            </a:r>
            <a:r>
              <a:rPr lang="en-US" sz="2000" dirty="0"/>
              <a:t> </a:t>
            </a:r>
            <a:r>
              <a:rPr lang="en-US" sz="2000" dirty="0" err="1"/>
              <a:t>mengestimasi</a:t>
            </a:r>
            <a:r>
              <a:rPr lang="en-US" sz="2000" dirty="0"/>
              <a:t> </a:t>
            </a:r>
            <a:r>
              <a:rPr lang="en-US" sz="2000" dirty="0" err="1"/>
              <a:t>komponen</a:t>
            </a:r>
            <a:r>
              <a:rPr lang="en-US" sz="2000" dirty="0"/>
              <a:t> </a:t>
            </a:r>
            <a:r>
              <a:rPr lang="en-US" sz="2000" dirty="0" err="1"/>
              <a:t>pekerjaan</a:t>
            </a:r>
            <a:r>
              <a:rPr lang="en-US" sz="2000" dirty="0"/>
              <a:t>. </a:t>
            </a:r>
            <a:r>
              <a:rPr lang="en-US" sz="2000" dirty="0" err="1"/>
              <a:t>Biaya</a:t>
            </a:r>
            <a:r>
              <a:rPr lang="en-US" sz="2000" dirty="0"/>
              <a:t> </a:t>
            </a:r>
            <a:r>
              <a:rPr lang="en-US" sz="2000" dirty="0" err="1"/>
              <a:t>pekerjaan</a:t>
            </a:r>
            <a:r>
              <a:rPr lang="en-US" sz="2000" dirty="0"/>
              <a:t> </a:t>
            </a:r>
            <a:r>
              <a:rPr lang="en-US" sz="2000" dirty="0" err="1"/>
              <a:t>individu</a:t>
            </a:r>
            <a:r>
              <a:rPr lang="en-US" sz="2000" dirty="0"/>
              <a:t> </a:t>
            </a:r>
            <a:r>
              <a:rPr lang="en-US" sz="2000" dirty="0" err="1"/>
              <a:t>atau</a:t>
            </a:r>
            <a:r>
              <a:rPr lang="en-US" sz="2000" dirty="0"/>
              <a:t> </a:t>
            </a:r>
            <a:r>
              <a:rPr lang="en-US" sz="2000" dirty="0" err="1"/>
              <a:t>aktivitas</a:t>
            </a:r>
            <a:r>
              <a:rPr lang="en-US" sz="2000" dirty="0"/>
              <a:t> </a:t>
            </a:r>
            <a:r>
              <a:rPr lang="en-US" sz="2000" dirty="0" err="1"/>
              <a:t>diestimasi</a:t>
            </a:r>
            <a:r>
              <a:rPr lang="en-US" sz="2000" dirty="0"/>
              <a:t> </a:t>
            </a:r>
            <a:r>
              <a:rPr lang="en-US" sz="2000" dirty="0" err="1"/>
              <a:t>pada</a:t>
            </a:r>
            <a:r>
              <a:rPr lang="en-US" sz="2000" dirty="0"/>
              <a:t> </a:t>
            </a:r>
            <a:r>
              <a:rPr lang="en-US" sz="2000" dirty="0" err="1"/>
              <a:t>pada</a:t>
            </a:r>
            <a:r>
              <a:rPr lang="en-US" sz="2000" dirty="0"/>
              <a:t> </a:t>
            </a:r>
            <a:r>
              <a:rPr lang="en-US" sz="2000" dirty="0" err="1"/>
              <a:t>tingkat</a:t>
            </a:r>
            <a:r>
              <a:rPr lang="en-US" sz="2000" dirty="0"/>
              <a:t> </a:t>
            </a:r>
            <a:r>
              <a:rPr lang="en-US" sz="2000" dirty="0" err="1"/>
              <a:t>terbesar</a:t>
            </a:r>
            <a:r>
              <a:rPr lang="en-US" sz="2000" dirty="0"/>
              <a:t> </a:t>
            </a:r>
            <a:r>
              <a:rPr lang="en-US" sz="2000" dirty="0" err="1"/>
              <a:t>dari</a:t>
            </a:r>
            <a:r>
              <a:rPr lang="en-US" sz="2000" dirty="0"/>
              <a:t> </a:t>
            </a:r>
            <a:r>
              <a:rPr lang="en-US" sz="2000" dirty="0" err="1"/>
              <a:t>rincian</a:t>
            </a:r>
            <a:r>
              <a:rPr lang="en-US" sz="2000" dirty="0"/>
              <a:t> yang </a:t>
            </a:r>
            <a:r>
              <a:rPr lang="en-US" sz="2000" dirty="0" err="1"/>
              <a:t>ditentukan</a:t>
            </a:r>
            <a:r>
              <a:rPr lang="en-US" sz="2000" dirty="0"/>
              <a:t>. </a:t>
            </a:r>
            <a:r>
              <a:rPr lang="en-US" sz="2000" dirty="0" err="1"/>
              <a:t>Biaya</a:t>
            </a:r>
            <a:r>
              <a:rPr lang="en-US" sz="2000" dirty="0"/>
              <a:t> </a:t>
            </a:r>
            <a:r>
              <a:rPr lang="en-US" sz="2000" dirty="0" err="1"/>
              <a:t>rinci</a:t>
            </a:r>
            <a:r>
              <a:rPr lang="en-US" sz="2000" dirty="0"/>
              <a:t> </a:t>
            </a:r>
            <a:r>
              <a:rPr lang="en-US" sz="2000" dirty="0" err="1"/>
              <a:t>kemudian</a:t>
            </a:r>
            <a:r>
              <a:rPr lang="en-US" sz="2000" dirty="0"/>
              <a:t> </a:t>
            </a:r>
            <a:r>
              <a:rPr lang="en-US" sz="2000" dirty="0" err="1"/>
              <a:t>diringkas</a:t>
            </a:r>
            <a:r>
              <a:rPr lang="en-US" sz="2000" dirty="0"/>
              <a:t> </a:t>
            </a:r>
            <a:r>
              <a:rPr lang="en-US" sz="2000" dirty="0" err="1"/>
              <a:t>atau</a:t>
            </a:r>
            <a:r>
              <a:rPr lang="en-US" sz="2000" dirty="0"/>
              <a:t> "</a:t>
            </a:r>
            <a:r>
              <a:rPr lang="en-US" sz="2000" dirty="0" err="1"/>
              <a:t>digulung</a:t>
            </a:r>
            <a:r>
              <a:rPr lang="en-US" sz="2000" dirty="0"/>
              <a:t>" </a:t>
            </a:r>
            <a:r>
              <a:rPr lang="en-US" sz="2000" dirty="0" err="1"/>
              <a:t>ke</a:t>
            </a:r>
            <a:r>
              <a:rPr lang="en-US" sz="2000" dirty="0"/>
              <a:t> </a:t>
            </a:r>
            <a:r>
              <a:rPr lang="en-US" sz="2000" dirty="0" err="1"/>
              <a:t>tingkat</a:t>
            </a:r>
            <a:r>
              <a:rPr lang="en-US" sz="2000" dirty="0"/>
              <a:t> yang </a:t>
            </a:r>
            <a:r>
              <a:rPr lang="en-US" sz="2000" dirty="0" err="1"/>
              <a:t>lebih</a:t>
            </a:r>
            <a:r>
              <a:rPr lang="en-US" sz="2000" dirty="0"/>
              <a:t> </a:t>
            </a:r>
            <a:r>
              <a:rPr lang="en-US" sz="2000" dirty="0" err="1"/>
              <a:t>tinggi</a:t>
            </a:r>
            <a:r>
              <a:rPr lang="en-US" sz="2000" dirty="0"/>
              <a:t> </a:t>
            </a:r>
            <a:r>
              <a:rPr lang="en-US" sz="2000" dirty="0" err="1"/>
              <a:t>untuk</a:t>
            </a:r>
            <a:r>
              <a:rPr lang="en-US" sz="2000" dirty="0"/>
              <a:t> </a:t>
            </a:r>
            <a:r>
              <a:rPr lang="en-US" sz="2000" dirty="0" err="1"/>
              <a:t>tujuan</a:t>
            </a:r>
            <a:r>
              <a:rPr lang="en-US" sz="2000" dirty="0"/>
              <a:t> </a:t>
            </a:r>
            <a:r>
              <a:rPr lang="en-US" sz="2000" dirty="0" err="1"/>
              <a:t>pelaporan</a:t>
            </a:r>
            <a:r>
              <a:rPr lang="en-US" sz="2000" dirty="0"/>
              <a:t> </a:t>
            </a:r>
            <a:r>
              <a:rPr lang="en-US" sz="2000" dirty="0" err="1"/>
              <a:t>dan</a:t>
            </a:r>
            <a:r>
              <a:rPr lang="en-US" sz="2000" dirty="0"/>
              <a:t> </a:t>
            </a:r>
            <a:r>
              <a:rPr lang="en-US" sz="2000" dirty="0" err="1"/>
              <a:t>pelacakan</a:t>
            </a:r>
            <a:r>
              <a:rPr lang="en-US" sz="2000" dirty="0"/>
              <a:t> </a:t>
            </a:r>
            <a:r>
              <a:rPr lang="en-US" sz="2000" dirty="0" err="1"/>
              <a:t>berikutnya</a:t>
            </a:r>
            <a:r>
              <a:rPr lang="en-US" sz="2000" dirty="0"/>
              <a:t>. </a:t>
            </a:r>
            <a:r>
              <a:rPr lang="en-US" sz="2000" dirty="0" err="1"/>
              <a:t>Biaya</a:t>
            </a:r>
            <a:r>
              <a:rPr lang="en-US" sz="2000" dirty="0"/>
              <a:t> </a:t>
            </a:r>
            <a:r>
              <a:rPr lang="en-US" sz="2000" dirty="0" err="1"/>
              <a:t>dan</a:t>
            </a:r>
            <a:r>
              <a:rPr lang="en-US" sz="2000" dirty="0"/>
              <a:t> </a:t>
            </a:r>
            <a:r>
              <a:rPr lang="en-US" sz="2000" dirty="0" err="1"/>
              <a:t>akurasi</a:t>
            </a:r>
            <a:r>
              <a:rPr lang="en-US" sz="2000" dirty="0"/>
              <a:t> </a:t>
            </a:r>
            <a:r>
              <a:rPr lang="en-US" sz="2000" dirty="0" err="1"/>
              <a:t>estimasi</a:t>
            </a:r>
            <a:r>
              <a:rPr lang="en-US" sz="2000" dirty="0"/>
              <a:t> </a:t>
            </a:r>
            <a:r>
              <a:rPr lang="en-US" sz="2000" dirty="0" err="1"/>
              <a:t>biaya</a:t>
            </a:r>
            <a:r>
              <a:rPr lang="en-US" sz="2000" dirty="0"/>
              <a:t> </a:t>
            </a:r>
            <a:r>
              <a:rPr lang="en-US" sz="2000" i="1" dirty="0"/>
              <a:t>bottom-up</a:t>
            </a:r>
            <a:r>
              <a:rPr lang="en-US" sz="2000" dirty="0"/>
              <a:t> </a:t>
            </a:r>
            <a:r>
              <a:rPr lang="en-US" sz="2000" dirty="0" err="1"/>
              <a:t>biasanya</a:t>
            </a:r>
            <a:r>
              <a:rPr lang="en-US" sz="2000" dirty="0"/>
              <a:t> </a:t>
            </a:r>
            <a:r>
              <a:rPr lang="en-US" sz="2000" dirty="0" err="1"/>
              <a:t>dipengaruhi</a:t>
            </a:r>
            <a:r>
              <a:rPr lang="en-US" sz="2000" dirty="0"/>
              <a:t> </a:t>
            </a:r>
            <a:r>
              <a:rPr lang="en-US" sz="2000" dirty="0" err="1"/>
              <a:t>oleh</a:t>
            </a:r>
            <a:r>
              <a:rPr lang="en-US" sz="2000" dirty="0"/>
              <a:t> </a:t>
            </a:r>
            <a:r>
              <a:rPr lang="en-US" sz="2000" dirty="0" err="1"/>
              <a:t>ukuran</a:t>
            </a:r>
            <a:r>
              <a:rPr lang="en-US" sz="2000" dirty="0"/>
              <a:t> </a:t>
            </a:r>
            <a:r>
              <a:rPr lang="en-US" sz="2000" dirty="0" err="1"/>
              <a:t>dan</a:t>
            </a:r>
            <a:r>
              <a:rPr lang="en-US" sz="2000" dirty="0"/>
              <a:t> </a:t>
            </a:r>
            <a:r>
              <a:rPr lang="en-US" sz="2000" dirty="0" err="1"/>
              <a:t>kompleksitas</a:t>
            </a:r>
            <a:r>
              <a:rPr lang="en-US" sz="2000" dirty="0"/>
              <a:t> </a:t>
            </a:r>
            <a:r>
              <a:rPr lang="en-US" sz="2000" dirty="0" err="1"/>
              <a:t>dari</a:t>
            </a:r>
            <a:r>
              <a:rPr lang="en-US" sz="2000" dirty="0"/>
              <a:t> </a:t>
            </a:r>
            <a:r>
              <a:rPr lang="en-US" sz="2000" dirty="0" err="1"/>
              <a:t>kegiatan</a:t>
            </a:r>
            <a:r>
              <a:rPr lang="en-US" sz="2000" dirty="0"/>
              <a:t> </a:t>
            </a:r>
            <a:r>
              <a:rPr lang="en-US" sz="2000" dirty="0" err="1"/>
              <a:t>individu</a:t>
            </a:r>
            <a:r>
              <a:rPr lang="en-US" sz="2000" dirty="0"/>
              <a:t> </a:t>
            </a:r>
            <a:r>
              <a:rPr lang="en-US" sz="2000" dirty="0" err="1"/>
              <a:t>atau</a:t>
            </a:r>
            <a:r>
              <a:rPr lang="en-US" sz="2000" dirty="0"/>
              <a:t> </a:t>
            </a:r>
            <a:r>
              <a:rPr lang="en-US" sz="2000" dirty="0" err="1"/>
              <a:t>paket</a:t>
            </a:r>
            <a:r>
              <a:rPr lang="en-US" sz="2000" dirty="0"/>
              <a:t> </a:t>
            </a:r>
            <a:r>
              <a:rPr lang="en-US" sz="2000" dirty="0" err="1"/>
              <a:t>pekerjaan</a:t>
            </a:r>
            <a:r>
              <a:rPr lang="en-US" sz="2000" dirty="0"/>
              <a:t>.</a:t>
            </a:r>
          </a:p>
          <a:p>
            <a:pPr marL="0" indent="0" algn="just">
              <a:lnSpc>
                <a:spcPct val="150000"/>
              </a:lnSpc>
              <a:buNone/>
            </a:pPr>
            <a:endParaRPr lang="en-US" sz="2000" dirty="0"/>
          </a:p>
        </p:txBody>
      </p:sp>
      <p:sp>
        <p:nvSpPr>
          <p:cNvPr id="18" name="Freeform 17"/>
          <p:cNvSpPr/>
          <p:nvPr/>
        </p:nvSpPr>
        <p:spPr>
          <a:xfrm>
            <a:off x="115320" y="867572"/>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Tools &amp; Techniques</a:t>
            </a:r>
            <a:endParaRPr lang="en-US" sz="1600" b="0" kern="1200" dirty="0">
              <a:latin typeface="+mn-lt"/>
            </a:endParaRPr>
          </a:p>
        </p:txBody>
      </p:sp>
      <p:sp>
        <p:nvSpPr>
          <p:cNvPr id="19" name="Freeform 18"/>
          <p:cNvSpPr/>
          <p:nvPr/>
        </p:nvSpPr>
        <p:spPr>
          <a:xfrm>
            <a:off x="236559" y="1520756"/>
            <a:ext cx="2402006" cy="4919341"/>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5197846"/>
              <a:satOff val="-23984"/>
              <a:lumOff val="883"/>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600" dirty="0"/>
              <a:t>1 Expert judgment</a:t>
            </a:r>
          </a:p>
          <a:p>
            <a:r>
              <a:rPr lang="en-US" sz="1600" dirty="0"/>
              <a:t>2 Analogous estimating</a:t>
            </a:r>
          </a:p>
          <a:p>
            <a:r>
              <a:rPr lang="en-US" sz="1600" dirty="0"/>
              <a:t>3 Parametric estimating</a:t>
            </a:r>
          </a:p>
          <a:p>
            <a:r>
              <a:rPr lang="en-US" sz="1600" dirty="0"/>
              <a:t>4 Bottom-up estimating</a:t>
            </a:r>
          </a:p>
          <a:p>
            <a:r>
              <a:rPr lang="en-US" sz="1600" dirty="0"/>
              <a:t>5 Three-point estimating</a:t>
            </a:r>
          </a:p>
          <a:p>
            <a:r>
              <a:rPr lang="en-US" sz="1600" dirty="0"/>
              <a:t>6 Data analysis</a:t>
            </a:r>
          </a:p>
          <a:p>
            <a:pPr lvl="1"/>
            <a:r>
              <a:rPr lang="en-US" sz="1600" dirty="0"/>
              <a:t>• Alternatives analysis</a:t>
            </a:r>
          </a:p>
          <a:p>
            <a:pPr lvl="1"/>
            <a:r>
              <a:rPr lang="en-US" sz="1600" dirty="0"/>
              <a:t>• Reserve analysis</a:t>
            </a:r>
          </a:p>
          <a:p>
            <a:pPr lvl="1"/>
            <a:r>
              <a:rPr lang="en-US" sz="1600" dirty="0"/>
              <a:t>• Cost of quality</a:t>
            </a:r>
          </a:p>
          <a:p>
            <a:r>
              <a:rPr lang="en-US" sz="1600" dirty="0"/>
              <a:t>7 Project management</a:t>
            </a:r>
          </a:p>
          <a:p>
            <a:r>
              <a:rPr lang="en-US" sz="1600" dirty="0"/>
              <a:t>information system</a:t>
            </a:r>
          </a:p>
          <a:p>
            <a:r>
              <a:rPr lang="en-US" sz="1600" dirty="0"/>
              <a:t>8 Decision making</a:t>
            </a:r>
          </a:p>
          <a:p>
            <a:pPr lvl="1"/>
            <a:r>
              <a:rPr lang="en-US" sz="1600" dirty="0"/>
              <a:t>• Voting</a:t>
            </a:r>
            <a:endParaRPr lang="en-US" sz="4000" b="0" kern="1200" dirty="0">
              <a:latin typeface="+mn-lt"/>
            </a:endParaRPr>
          </a:p>
        </p:txBody>
      </p:sp>
    </p:spTree>
    <p:extLst>
      <p:ext uri="{BB962C8B-B14F-4D97-AF65-F5344CB8AC3E}">
        <p14:creationId xmlns:p14="http://schemas.microsoft.com/office/powerpoint/2010/main" val="36463893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Estimate Cost : </a:t>
            </a:r>
            <a:r>
              <a:rPr lang="en-US" sz="3600" b="1" dirty="0">
                <a:solidFill>
                  <a:srgbClr val="FF0000"/>
                </a:solidFill>
              </a:rPr>
              <a:t>Tools &amp; Techniques</a:t>
            </a:r>
            <a:endParaRPr lang="id-ID" sz="3600" b="1" dirty="0">
              <a:cs typeface="Century Gothic" charset="0"/>
            </a:endParaRPr>
          </a:p>
        </p:txBody>
      </p:sp>
      <p:pic>
        <p:nvPicPr>
          <p:cNvPr id="13" name="Picture 12"/>
          <p:cNvPicPr/>
          <p:nvPr/>
        </p:nvPicPr>
        <p:blipFill>
          <a:blip r:embed="rId2" cstate="print"/>
          <a:srcRect/>
          <a:stretch>
            <a:fillRect/>
          </a:stretch>
        </p:blipFill>
        <p:spPr bwMode="auto">
          <a:xfrm>
            <a:off x="10754436" y="75562"/>
            <a:ext cx="900752" cy="792010"/>
          </a:xfrm>
          <a:prstGeom prst="rect">
            <a:avLst/>
          </a:prstGeom>
          <a:noFill/>
          <a:ln w="9525">
            <a:noFill/>
            <a:miter lim="800000"/>
            <a:headEnd/>
            <a:tailEnd/>
          </a:ln>
        </p:spPr>
      </p:pic>
      <p:sp>
        <p:nvSpPr>
          <p:cNvPr id="4" name="Content Placeholder 2"/>
          <p:cNvSpPr>
            <a:spLocks noGrp="1"/>
          </p:cNvSpPr>
          <p:nvPr>
            <p:ph idx="1"/>
          </p:nvPr>
        </p:nvSpPr>
        <p:spPr>
          <a:xfrm>
            <a:off x="1485899" y="2057400"/>
            <a:ext cx="9107073" cy="3943350"/>
          </a:xfrm>
        </p:spPr>
        <p:txBody>
          <a:bodyPr>
            <a:normAutofit/>
          </a:bodyPr>
          <a:lstStyle/>
          <a:p>
            <a:pPr algn="just"/>
            <a:r>
              <a:rPr lang="en-US" dirty="0" err="1"/>
              <a:t>Estimasi</a:t>
            </a:r>
            <a:r>
              <a:rPr lang="en-US" dirty="0"/>
              <a:t> </a:t>
            </a:r>
            <a:r>
              <a:rPr lang="en-US" dirty="0" err="1"/>
              <a:t>dibuat</a:t>
            </a:r>
            <a:r>
              <a:rPr lang="en-US" dirty="0"/>
              <a:t> </a:t>
            </a:r>
            <a:r>
              <a:rPr lang="en-US" dirty="0" err="1"/>
              <a:t>dalam</a:t>
            </a:r>
            <a:r>
              <a:rPr lang="en-US" dirty="0"/>
              <a:t> </a:t>
            </a:r>
            <a:r>
              <a:rPr lang="en-US" dirty="0" err="1"/>
              <a:t>bentuk</a:t>
            </a:r>
            <a:r>
              <a:rPr lang="en-US" dirty="0"/>
              <a:t> </a:t>
            </a:r>
            <a:r>
              <a:rPr lang="en-US" dirty="0" err="1"/>
              <a:t>kebutuhan</a:t>
            </a:r>
            <a:r>
              <a:rPr lang="en-US" dirty="0"/>
              <a:t> </a:t>
            </a:r>
            <a:r>
              <a:rPr lang="en-US" dirty="0" err="1"/>
              <a:t>sumber</a:t>
            </a:r>
            <a:r>
              <a:rPr lang="en-US" dirty="0"/>
              <a:t> </a:t>
            </a:r>
            <a:r>
              <a:rPr lang="en-US" dirty="0" err="1"/>
              <a:t>daya</a:t>
            </a:r>
            <a:r>
              <a:rPr lang="en-US" dirty="0"/>
              <a:t> </a:t>
            </a:r>
            <a:r>
              <a:rPr lang="en-US" dirty="0" err="1"/>
              <a:t>seperti</a:t>
            </a:r>
            <a:r>
              <a:rPr lang="en-US" dirty="0"/>
              <a:t> </a:t>
            </a:r>
            <a:r>
              <a:rPr lang="en-US" dirty="0" err="1"/>
              <a:t>tenaga</a:t>
            </a:r>
            <a:r>
              <a:rPr lang="en-US" dirty="0"/>
              <a:t> </a:t>
            </a:r>
            <a:r>
              <a:rPr lang="en-US" dirty="0" err="1"/>
              <a:t>kerja</a:t>
            </a:r>
            <a:r>
              <a:rPr lang="en-US" dirty="0"/>
              <a:t> (jam-orang) </a:t>
            </a:r>
            <a:r>
              <a:rPr lang="en-US" dirty="0" err="1"/>
              <a:t>dan</a:t>
            </a:r>
            <a:r>
              <a:rPr lang="en-US" dirty="0"/>
              <a:t> material </a:t>
            </a:r>
            <a:r>
              <a:rPr lang="en-US" dirty="0" err="1"/>
              <a:t>lalu</a:t>
            </a:r>
            <a:r>
              <a:rPr lang="en-US" dirty="0"/>
              <a:t> </a:t>
            </a:r>
            <a:r>
              <a:rPr lang="en-US" dirty="0" err="1"/>
              <a:t>dikonversi</a:t>
            </a:r>
            <a:r>
              <a:rPr lang="en-US" dirty="0"/>
              <a:t> </a:t>
            </a:r>
            <a:r>
              <a:rPr lang="en-US" dirty="0" err="1"/>
              <a:t>menjadi</a:t>
            </a:r>
            <a:r>
              <a:rPr lang="en-US" dirty="0"/>
              <a:t> </a:t>
            </a:r>
            <a:r>
              <a:rPr lang="en-US" dirty="0" err="1"/>
              <a:t>kebutuhan</a:t>
            </a:r>
            <a:r>
              <a:rPr lang="en-US" dirty="0"/>
              <a:t> </a:t>
            </a:r>
            <a:r>
              <a:rPr lang="en-US" dirty="0" err="1"/>
              <a:t>biaya</a:t>
            </a:r>
            <a:r>
              <a:rPr lang="en-US" dirty="0"/>
              <a:t>.</a:t>
            </a:r>
          </a:p>
          <a:p>
            <a:pPr algn="just"/>
            <a:r>
              <a:rPr lang="en-US" dirty="0" err="1"/>
              <a:t>Setiap</a:t>
            </a:r>
            <a:r>
              <a:rPr lang="en-US" dirty="0"/>
              <a:t> </a:t>
            </a:r>
            <a:r>
              <a:rPr lang="en-US" dirty="0" err="1"/>
              <a:t>elemen</a:t>
            </a:r>
            <a:r>
              <a:rPr lang="en-US" dirty="0"/>
              <a:t> </a:t>
            </a:r>
            <a:r>
              <a:rPr lang="en-US" dirty="0" err="1"/>
              <a:t>pekerjaan</a:t>
            </a:r>
            <a:r>
              <a:rPr lang="en-US" dirty="0"/>
              <a:t> di WBS </a:t>
            </a:r>
            <a:r>
              <a:rPr lang="en-US" dirty="0" err="1"/>
              <a:t>dievaluasi</a:t>
            </a:r>
            <a:r>
              <a:rPr lang="en-US" dirty="0"/>
              <a:t> </a:t>
            </a:r>
            <a:r>
              <a:rPr lang="en-US" dirty="0" err="1"/>
              <a:t>kebutuhan</a:t>
            </a:r>
            <a:r>
              <a:rPr lang="en-US" dirty="0"/>
              <a:t> </a:t>
            </a:r>
            <a:r>
              <a:rPr lang="en-US" dirty="0" err="1"/>
              <a:t>sumber</a:t>
            </a:r>
            <a:r>
              <a:rPr lang="en-US" dirty="0"/>
              <a:t> </a:t>
            </a:r>
            <a:r>
              <a:rPr lang="en-US" dirty="0" err="1"/>
              <a:t>daya</a:t>
            </a:r>
            <a:r>
              <a:rPr lang="en-US" dirty="0"/>
              <a:t> : </a:t>
            </a:r>
            <a:r>
              <a:rPr lang="en-US" dirty="0" err="1"/>
              <a:t>Peralatan</a:t>
            </a:r>
            <a:r>
              <a:rPr lang="en-US" dirty="0"/>
              <a:t>/</a:t>
            </a:r>
            <a:r>
              <a:rPr lang="en-US" dirty="0" err="1"/>
              <a:t>mesin</a:t>
            </a:r>
            <a:r>
              <a:rPr lang="en-US" dirty="0"/>
              <a:t>, material, </a:t>
            </a:r>
            <a:r>
              <a:rPr lang="en-US" dirty="0" err="1"/>
              <a:t>dan</a:t>
            </a:r>
            <a:r>
              <a:rPr lang="en-US" dirty="0"/>
              <a:t>  </a:t>
            </a:r>
            <a:r>
              <a:rPr lang="en-US" dirty="0" err="1"/>
              <a:t>biaya</a:t>
            </a:r>
            <a:r>
              <a:rPr lang="en-US" dirty="0"/>
              <a:t> </a:t>
            </a:r>
            <a:r>
              <a:rPr lang="en-US" dirty="0" err="1"/>
              <a:t>untuk</a:t>
            </a:r>
            <a:r>
              <a:rPr lang="en-US" dirty="0"/>
              <a:t> </a:t>
            </a:r>
            <a:r>
              <a:rPr lang="en-US" dirty="0" err="1"/>
              <a:t>setiap</a:t>
            </a:r>
            <a:r>
              <a:rPr lang="en-US" dirty="0"/>
              <a:t> </a:t>
            </a:r>
            <a:r>
              <a:rPr lang="en-US" dirty="0" err="1"/>
              <a:t>sumber</a:t>
            </a:r>
            <a:r>
              <a:rPr lang="en-US" dirty="0"/>
              <a:t> </a:t>
            </a:r>
            <a:r>
              <a:rPr lang="en-US" dirty="0" err="1"/>
              <a:t>daya</a:t>
            </a:r>
            <a:r>
              <a:rPr lang="en-US" dirty="0"/>
              <a:t> </a:t>
            </a:r>
            <a:r>
              <a:rPr lang="en-US" dirty="0" err="1"/>
              <a:t>tersebut</a:t>
            </a:r>
            <a:r>
              <a:rPr lang="en-US" dirty="0"/>
              <a:t>.</a:t>
            </a:r>
          </a:p>
          <a:p>
            <a:pPr algn="just"/>
            <a:r>
              <a:rPr lang="en-US" dirty="0" err="1"/>
              <a:t>Apa</a:t>
            </a:r>
            <a:r>
              <a:rPr lang="en-US" dirty="0"/>
              <a:t> </a:t>
            </a:r>
            <a:r>
              <a:rPr lang="en-US" dirty="0" err="1"/>
              <a:t>saja</a:t>
            </a:r>
            <a:r>
              <a:rPr lang="en-US" dirty="0"/>
              <a:t> </a:t>
            </a:r>
            <a:r>
              <a:rPr lang="en-US" dirty="0" err="1"/>
              <a:t>sumber</a:t>
            </a:r>
            <a:r>
              <a:rPr lang="en-US" dirty="0"/>
              <a:t> </a:t>
            </a:r>
            <a:r>
              <a:rPr lang="en-US" dirty="0" err="1"/>
              <a:t>daya</a:t>
            </a:r>
            <a:r>
              <a:rPr lang="en-US" dirty="0"/>
              <a:t> yang </a:t>
            </a:r>
            <a:r>
              <a:rPr lang="en-US" dirty="0" err="1"/>
              <a:t>diperlukan</a:t>
            </a:r>
            <a:r>
              <a:rPr lang="en-US" dirty="0"/>
              <a:t>, </a:t>
            </a:r>
            <a:r>
              <a:rPr lang="en-US" dirty="0" err="1"/>
              <a:t>jumlahnya</a:t>
            </a:r>
            <a:r>
              <a:rPr lang="en-US" dirty="0"/>
              <a:t> </a:t>
            </a:r>
            <a:r>
              <a:rPr lang="en-US" dirty="0" err="1"/>
              <a:t>berapa</a:t>
            </a:r>
            <a:r>
              <a:rPr lang="en-US" dirty="0"/>
              <a:t> </a:t>
            </a:r>
            <a:r>
              <a:rPr lang="en-US" dirty="0" err="1"/>
              <a:t>untuk</a:t>
            </a:r>
            <a:r>
              <a:rPr lang="en-US" dirty="0"/>
              <a:t> </a:t>
            </a:r>
            <a:r>
              <a:rPr lang="en-US" dirty="0" err="1"/>
              <a:t>masing-masing</a:t>
            </a:r>
            <a:r>
              <a:rPr lang="en-US" dirty="0"/>
              <a:t> </a:t>
            </a:r>
            <a:r>
              <a:rPr lang="en-US" dirty="0" err="1"/>
              <a:t>sumber</a:t>
            </a:r>
            <a:r>
              <a:rPr lang="en-US" dirty="0"/>
              <a:t> </a:t>
            </a:r>
            <a:r>
              <a:rPr lang="en-US" dirty="0" err="1"/>
              <a:t>daya</a:t>
            </a:r>
            <a:r>
              <a:rPr lang="en-US" dirty="0"/>
              <a:t>, </a:t>
            </a:r>
            <a:r>
              <a:rPr lang="en-US" dirty="0" err="1"/>
              <a:t>harganya</a:t>
            </a:r>
            <a:r>
              <a:rPr lang="en-US" dirty="0"/>
              <a:t> (</a:t>
            </a:r>
            <a:r>
              <a:rPr lang="en-US" dirty="0" err="1"/>
              <a:t>biayanya</a:t>
            </a:r>
            <a:r>
              <a:rPr lang="en-US" dirty="0"/>
              <a:t>) </a:t>
            </a:r>
            <a:r>
              <a:rPr lang="en-US" dirty="0" err="1"/>
              <a:t>berapa</a:t>
            </a:r>
            <a:r>
              <a:rPr lang="en-US" dirty="0"/>
              <a:t>?</a:t>
            </a:r>
          </a:p>
          <a:p>
            <a:pPr algn="just"/>
            <a:endParaRPr lang="en-US" dirty="0"/>
          </a:p>
          <a:p>
            <a:pPr algn="just"/>
            <a:endParaRPr lang="en-US" dirty="0"/>
          </a:p>
          <a:p>
            <a:pPr marL="85725" indent="0" algn="just">
              <a:buNone/>
            </a:pPr>
            <a:endParaRPr lang="en-GB" dirty="0"/>
          </a:p>
          <a:p>
            <a:pPr algn="just"/>
            <a:endParaRPr lang="en-US" dirty="0"/>
          </a:p>
          <a:p>
            <a:pPr marL="85725" indent="0" algn="just">
              <a:buNone/>
            </a:pPr>
            <a:endParaRPr lang="en-GB" dirty="0"/>
          </a:p>
        </p:txBody>
      </p:sp>
      <p:sp>
        <p:nvSpPr>
          <p:cNvPr id="5" name="Title 1"/>
          <p:cNvSpPr>
            <a:spLocks noGrp="1"/>
          </p:cNvSpPr>
          <p:nvPr>
            <p:ph type="title"/>
          </p:nvPr>
        </p:nvSpPr>
        <p:spPr>
          <a:xfrm>
            <a:off x="416257" y="714789"/>
            <a:ext cx="7620000" cy="1143000"/>
          </a:xfrm>
        </p:spPr>
        <p:txBody>
          <a:bodyPr/>
          <a:lstStyle/>
          <a:p>
            <a:r>
              <a:rPr lang="id-ID" sz="3000" i="1" dirty="0">
                <a:effectLst>
                  <a:outerShdw blurRad="38100" dist="38100" dir="2700000" algn="tl">
                    <a:srgbClr val="000000">
                      <a:alpha val="43137"/>
                    </a:srgbClr>
                  </a:outerShdw>
                </a:effectLst>
              </a:rPr>
              <a:t>4. </a:t>
            </a:r>
            <a:r>
              <a:rPr lang="en-US" sz="3000" i="1" dirty="0">
                <a:effectLst>
                  <a:outerShdw blurRad="38100" dist="38100" dir="2700000" algn="tl">
                    <a:srgbClr val="000000">
                      <a:alpha val="43137"/>
                    </a:srgbClr>
                  </a:outerShdw>
                </a:effectLst>
              </a:rPr>
              <a:t>Bottom-Up Estimating (Cont..)</a:t>
            </a:r>
            <a:endParaRPr lang="en-GB" sz="3000" dirty="0"/>
          </a:p>
        </p:txBody>
      </p:sp>
    </p:spTree>
    <p:extLst>
      <p:ext uri="{BB962C8B-B14F-4D97-AF65-F5344CB8AC3E}">
        <p14:creationId xmlns:p14="http://schemas.microsoft.com/office/powerpoint/2010/main" val="26549049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Estimate Cost : </a:t>
            </a:r>
            <a:r>
              <a:rPr lang="en-US" sz="3600" b="1" dirty="0">
                <a:solidFill>
                  <a:srgbClr val="FF0000"/>
                </a:solidFill>
              </a:rPr>
              <a:t>Tools &amp; Techniques</a:t>
            </a:r>
            <a:endParaRPr lang="id-ID" sz="3600" b="1" dirty="0">
              <a:cs typeface="Century Gothic" charset="0"/>
            </a:endParaRPr>
          </a:p>
        </p:txBody>
      </p:sp>
      <p:pic>
        <p:nvPicPr>
          <p:cNvPr id="13" name="Picture 12"/>
          <p:cNvPicPr/>
          <p:nvPr/>
        </p:nvPicPr>
        <p:blipFill>
          <a:blip r:embed="rId2" cstate="print"/>
          <a:srcRect/>
          <a:stretch>
            <a:fillRect/>
          </a:stretch>
        </p:blipFill>
        <p:spPr bwMode="auto">
          <a:xfrm>
            <a:off x="10754436" y="75562"/>
            <a:ext cx="900752" cy="792010"/>
          </a:xfrm>
          <a:prstGeom prst="rect">
            <a:avLst/>
          </a:prstGeom>
          <a:noFill/>
          <a:ln w="9525">
            <a:noFill/>
            <a:miter lim="800000"/>
            <a:headEnd/>
            <a:tailEnd/>
          </a:ln>
        </p:spPr>
      </p:pic>
      <p:sp>
        <p:nvSpPr>
          <p:cNvPr id="4" name="Title 1"/>
          <p:cNvSpPr>
            <a:spLocks noGrp="1"/>
          </p:cNvSpPr>
          <p:nvPr>
            <p:ph type="title"/>
          </p:nvPr>
        </p:nvSpPr>
        <p:spPr>
          <a:xfrm>
            <a:off x="416257" y="714789"/>
            <a:ext cx="7620000" cy="1143000"/>
          </a:xfrm>
        </p:spPr>
        <p:txBody>
          <a:bodyPr/>
          <a:lstStyle/>
          <a:p>
            <a:r>
              <a:rPr lang="id-ID" sz="3000" i="1" dirty="0">
                <a:effectLst>
                  <a:outerShdw blurRad="38100" dist="38100" dir="2700000" algn="tl">
                    <a:srgbClr val="000000">
                      <a:alpha val="43137"/>
                    </a:srgbClr>
                  </a:outerShdw>
                </a:effectLst>
              </a:rPr>
              <a:t>4. </a:t>
            </a:r>
            <a:r>
              <a:rPr lang="en-US" sz="3000" i="1" dirty="0">
                <a:effectLst>
                  <a:outerShdw blurRad="38100" dist="38100" dir="2700000" algn="tl">
                    <a:srgbClr val="000000">
                      <a:alpha val="43137"/>
                    </a:srgbClr>
                  </a:outerShdw>
                </a:effectLst>
              </a:rPr>
              <a:t>Bottom-Up Estimating (Cont..)</a:t>
            </a:r>
            <a:endParaRPr lang="en-GB" sz="3000" dirty="0"/>
          </a:p>
        </p:txBody>
      </p:sp>
      <p:sp>
        <p:nvSpPr>
          <p:cNvPr id="5" name="Content Placeholder 2"/>
          <p:cNvSpPr>
            <a:spLocks noGrp="1"/>
          </p:cNvSpPr>
          <p:nvPr>
            <p:ph idx="1"/>
          </p:nvPr>
        </p:nvSpPr>
        <p:spPr>
          <a:xfrm>
            <a:off x="832513" y="1896665"/>
            <a:ext cx="9760460" cy="2686050"/>
          </a:xfrm>
        </p:spPr>
        <p:txBody>
          <a:bodyPr>
            <a:noAutofit/>
          </a:bodyPr>
          <a:lstStyle/>
          <a:p>
            <a:pPr algn="just"/>
            <a:endParaRPr lang="en-US" sz="2400" dirty="0"/>
          </a:p>
          <a:p>
            <a:pPr algn="just"/>
            <a:r>
              <a:rPr lang="en-US" sz="2400" dirty="0" err="1"/>
              <a:t>Alat-alat</a:t>
            </a:r>
            <a:r>
              <a:rPr lang="en-US" sz="2400" dirty="0"/>
              <a:t> </a:t>
            </a:r>
            <a:r>
              <a:rPr lang="en-US" sz="2400" dirty="0" err="1"/>
              <a:t>analisa</a:t>
            </a:r>
            <a:r>
              <a:rPr lang="en-US" sz="2400" dirty="0"/>
              <a:t> </a:t>
            </a:r>
            <a:r>
              <a:rPr lang="en-US" sz="2400" dirty="0" err="1"/>
              <a:t>standar</a:t>
            </a:r>
            <a:r>
              <a:rPr lang="en-US" sz="2400" dirty="0"/>
              <a:t> </a:t>
            </a:r>
            <a:r>
              <a:rPr lang="en-US" sz="2400" dirty="0" err="1"/>
              <a:t>seperti</a:t>
            </a:r>
            <a:r>
              <a:rPr lang="en-US" sz="2400" dirty="0"/>
              <a:t> Learning Curve Analysis </a:t>
            </a:r>
            <a:r>
              <a:rPr lang="en-US" sz="2400" dirty="0" err="1"/>
              <a:t>dan</a:t>
            </a:r>
            <a:r>
              <a:rPr lang="en-US" sz="2400" dirty="0"/>
              <a:t> Work Sampling </a:t>
            </a:r>
            <a:r>
              <a:rPr lang="en-US" sz="2400" dirty="0" err="1"/>
              <a:t>digunakan</a:t>
            </a:r>
            <a:r>
              <a:rPr lang="en-US" sz="2400" dirty="0"/>
              <a:t> </a:t>
            </a:r>
            <a:r>
              <a:rPr lang="en-US" sz="2400" dirty="0" err="1"/>
              <a:t>untuk</a:t>
            </a:r>
            <a:r>
              <a:rPr lang="en-US" sz="2400" dirty="0"/>
              <a:t> </a:t>
            </a:r>
            <a:r>
              <a:rPr lang="en-US" sz="2400" dirty="0" err="1"/>
              <a:t>meningkatkan</a:t>
            </a:r>
            <a:r>
              <a:rPr lang="en-US" sz="2400" dirty="0"/>
              <a:t> /</a:t>
            </a:r>
            <a:r>
              <a:rPr lang="en-US" sz="2400" dirty="0" err="1"/>
              <a:t>memperbaiki</a:t>
            </a:r>
            <a:r>
              <a:rPr lang="en-US" sz="2400" dirty="0"/>
              <a:t> </a:t>
            </a:r>
            <a:r>
              <a:rPr lang="en-US" sz="2400" dirty="0" err="1"/>
              <a:t>estimasi</a:t>
            </a:r>
            <a:endParaRPr lang="en-US" sz="2400" dirty="0"/>
          </a:p>
          <a:p>
            <a:pPr algn="just"/>
            <a:r>
              <a:rPr lang="en-US" sz="2400" dirty="0" err="1"/>
              <a:t>Perbedan</a:t>
            </a:r>
            <a:r>
              <a:rPr lang="en-US" sz="2400" dirty="0"/>
              <a:t> </a:t>
            </a:r>
            <a:r>
              <a:rPr lang="en-US" sz="2400" dirty="0" err="1"/>
              <a:t>opini</a:t>
            </a:r>
            <a:r>
              <a:rPr lang="en-US" sz="2400" dirty="0"/>
              <a:t> </a:t>
            </a:r>
            <a:r>
              <a:rPr lang="en-US" sz="2400" dirty="0" err="1"/>
              <a:t>diselesaikan</a:t>
            </a:r>
            <a:r>
              <a:rPr lang="en-US" sz="2400" dirty="0"/>
              <a:t> </a:t>
            </a:r>
            <a:r>
              <a:rPr lang="en-US" sz="2400" dirty="0" err="1"/>
              <a:t>biasanya</a:t>
            </a:r>
            <a:r>
              <a:rPr lang="en-US" sz="2400" dirty="0"/>
              <a:t> </a:t>
            </a:r>
            <a:r>
              <a:rPr lang="en-US" sz="2400" dirty="0" err="1"/>
              <a:t>dengan</a:t>
            </a:r>
            <a:r>
              <a:rPr lang="en-US" sz="2400" dirty="0"/>
              <a:t> </a:t>
            </a:r>
            <a:r>
              <a:rPr lang="en-US" sz="2400" dirty="0" err="1"/>
              <a:t>diskusi</a:t>
            </a:r>
            <a:r>
              <a:rPr lang="en-US" sz="2400" dirty="0"/>
              <a:t> </a:t>
            </a:r>
            <a:r>
              <a:rPr lang="en-US" sz="2400" dirty="0" err="1"/>
              <a:t>antara</a:t>
            </a:r>
            <a:r>
              <a:rPr lang="en-US" sz="2400" dirty="0"/>
              <a:t> senior </a:t>
            </a:r>
            <a:r>
              <a:rPr lang="en-US" sz="2400" dirty="0" err="1"/>
              <a:t>dan</a:t>
            </a:r>
            <a:r>
              <a:rPr lang="en-US" sz="2400" dirty="0"/>
              <a:t> junior manager</a:t>
            </a:r>
          </a:p>
          <a:p>
            <a:pPr algn="just"/>
            <a:r>
              <a:rPr lang="en-US" sz="2400" dirty="0" err="1"/>
              <a:t>Bila</a:t>
            </a:r>
            <a:r>
              <a:rPr lang="en-US" sz="2400" dirty="0"/>
              <a:t> </a:t>
            </a:r>
            <a:r>
              <a:rPr lang="en-US" sz="2400" dirty="0" err="1"/>
              <a:t>perlu</a:t>
            </a:r>
            <a:r>
              <a:rPr lang="en-US" sz="2400" dirty="0"/>
              <a:t> Project Manager &amp; Functional Manager  </a:t>
            </a:r>
            <a:r>
              <a:rPr lang="en-US" sz="2400" dirty="0" err="1"/>
              <a:t>berdiskusi</a:t>
            </a:r>
            <a:r>
              <a:rPr lang="en-US" sz="2400" dirty="0"/>
              <a:t> </a:t>
            </a:r>
            <a:r>
              <a:rPr lang="en-US" sz="2400" dirty="0" err="1"/>
              <a:t>dalam</a:t>
            </a:r>
            <a:r>
              <a:rPr lang="en-US" sz="2400" dirty="0"/>
              <a:t> </a:t>
            </a:r>
            <a:r>
              <a:rPr lang="en-US" sz="2400" dirty="0" err="1"/>
              <a:t>rangka</a:t>
            </a:r>
            <a:r>
              <a:rPr lang="en-US" sz="2400" dirty="0"/>
              <a:t> </a:t>
            </a:r>
            <a:r>
              <a:rPr lang="en-US" sz="2400" dirty="0" err="1"/>
              <a:t>menjamin</a:t>
            </a:r>
            <a:r>
              <a:rPr lang="en-US" sz="2400" dirty="0"/>
              <a:t> </a:t>
            </a:r>
            <a:r>
              <a:rPr lang="en-US" sz="2400" dirty="0" err="1"/>
              <a:t>akurasi</a:t>
            </a:r>
            <a:r>
              <a:rPr lang="en-US" sz="2400" dirty="0"/>
              <a:t> </a:t>
            </a:r>
            <a:r>
              <a:rPr lang="en-US" sz="2400" dirty="0" err="1"/>
              <a:t>estimasi</a:t>
            </a:r>
            <a:endParaRPr lang="en-US" sz="2400" dirty="0"/>
          </a:p>
          <a:p>
            <a:pPr algn="just"/>
            <a:r>
              <a:rPr lang="en-US" sz="2400" dirty="0" err="1"/>
              <a:t>Hasil</a:t>
            </a:r>
            <a:r>
              <a:rPr lang="en-US" sz="2400" dirty="0"/>
              <a:t> </a:t>
            </a:r>
            <a:r>
              <a:rPr lang="en-US" sz="2400" dirty="0" err="1"/>
              <a:t>estimasi</a:t>
            </a:r>
            <a:r>
              <a:rPr lang="en-US" sz="2400" dirty="0"/>
              <a:t> </a:t>
            </a:r>
            <a:r>
              <a:rPr lang="en-US" sz="2400" dirty="0" err="1"/>
              <a:t>diagregasi</a:t>
            </a:r>
            <a:r>
              <a:rPr lang="en-US" sz="2400" dirty="0"/>
              <a:t> </a:t>
            </a:r>
            <a:r>
              <a:rPr lang="en-US" sz="2400" dirty="0" err="1"/>
              <a:t>untuk</a:t>
            </a:r>
            <a:r>
              <a:rPr lang="en-US" sz="2400" dirty="0"/>
              <a:t> </a:t>
            </a:r>
            <a:r>
              <a:rPr lang="en-US" sz="2400" dirty="0" err="1"/>
              <a:t>menghasilkan</a:t>
            </a:r>
            <a:r>
              <a:rPr lang="en-US" sz="2400" dirty="0"/>
              <a:t> total direct cost </a:t>
            </a:r>
            <a:r>
              <a:rPr lang="en-US" sz="2400" dirty="0" err="1"/>
              <a:t>proyek</a:t>
            </a:r>
            <a:endParaRPr lang="en-US" sz="2400" dirty="0"/>
          </a:p>
          <a:p>
            <a:pPr algn="just"/>
            <a:r>
              <a:rPr lang="en-US" sz="2400" dirty="0"/>
              <a:t>PM </a:t>
            </a:r>
            <a:r>
              <a:rPr lang="en-US" sz="2400" dirty="0" err="1"/>
              <a:t>menambahkan</a:t>
            </a:r>
            <a:r>
              <a:rPr lang="en-US" sz="2400" dirty="0"/>
              <a:t> indirect cost </a:t>
            </a:r>
            <a:r>
              <a:rPr lang="en-US" sz="2400" dirty="0" err="1"/>
              <a:t>sebagai</a:t>
            </a:r>
            <a:r>
              <a:rPr lang="en-US" sz="2400" dirty="0"/>
              <a:t> </a:t>
            </a:r>
            <a:r>
              <a:rPr lang="en-US" sz="2400" dirty="0" err="1"/>
              <a:t>biaya</a:t>
            </a:r>
            <a:r>
              <a:rPr lang="en-US" sz="2400" dirty="0"/>
              <a:t> </a:t>
            </a:r>
            <a:r>
              <a:rPr lang="en-US" sz="2400" dirty="0" err="1"/>
              <a:t>umum</a:t>
            </a:r>
            <a:r>
              <a:rPr lang="en-US" sz="2400" dirty="0"/>
              <a:t> &amp; </a:t>
            </a:r>
            <a:r>
              <a:rPr lang="en-US" sz="2400" dirty="0" err="1"/>
              <a:t>administrasi</a:t>
            </a:r>
            <a:r>
              <a:rPr lang="en-US" sz="2400" dirty="0"/>
              <a:t> </a:t>
            </a:r>
            <a:r>
              <a:rPr lang="en-US" sz="2400" dirty="0" err="1"/>
              <a:t>dan</a:t>
            </a:r>
            <a:r>
              <a:rPr lang="en-US" sz="2400" dirty="0"/>
              <a:t> profit </a:t>
            </a:r>
            <a:r>
              <a:rPr lang="en-US" sz="2400" dirty="0" err="1"/>
              <a:t>untuk</a:t>
            </a:r>
            <a:r>
              <a:rPr lang="en-US" sz="2400" dirty="0"/>
              <a:t> </a:t>
            </a:r>
            <a:r>
              <a:rPr lang="en-US" sz="2400" dirty="0" err="1"/>
              <a:t>menjadi</a:t>
            </a:r>
            <a:r>
              <a:rPr lang="en-US" sz="2400" dirty="0"/>
              <a:t> </a:t>
            </a:r>
            <a:r>
              <a:rPr lang="en-US" sz="2400" dirty="0" err="1"/>
              <a:t>Biaya</a:t>
            </a:r>
            <a:r>
              <a:rPr lang="en-US" sz="2400" dirty="0"/>
              <a:t> </a:t>
            </a:r>
            <a:r>
              <a:rPr lang="en-US" sz="2400" dirty="0" err="1"/>
              <a:t>Proyek</a:t>
            </a:r>
            <a:r>
              <a:rPr lang="en-US" sz="2400" dirty="0"/>
              <a:t> Final</a:t>
            </a:r>
          </a:p>
          <a:p>
            <a:pPr marL="85725" indent="0" algn="just">
              <a:buNone/>
            </a:pPr>
            <a:endParaRPr lang="en-GB" sz="2400" dirty="0"/>
          </a:p>
          <a:p>
            <a:pPr algn="just"/>
            <a:endParaRPr lang="en-GB" sz="2400" dirty="0"/>
          </a:p>
        </p:txBody>
      </p:sp>
    </p:spTree>
    <p:extLst>
      <p:ext uri="{BB962C8B-B14F-4D97-AF65-F5344CB8AC3E}">
        <p14:creationId xmlns:p14="http://schemas.microsoft.com/office/powerpoint/2010/main" val="15517967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Estimate Cost : </a:t>
            </a:r>
            <a:r>
              <a:rPr lang="en-US" sz="3600" b="1" dirty="0">
                <a:solidFill>
                  <a:srgbClr val="FF0000"/>
                </a:solidFill>
              </a:rPr>
              <a:t>Tools &amp; Techniques</a:t>
            </a:r>
            <a:endParaRPr lang="id-ID" sz="3600" b="1" dirty="0">
              <a:cs typeface="Century Gothic" charset="0"/>
            </a:endParaRPr>
          </a:p>
        </p:txBody>
      </p:sp>
      <p:pic>
        <p:nvPicPr>
          <p:cNvPr id="13" name="Picture 12"/>
          <p:cNvPicPr/>
          <p:nvPr/>
        </p:nvPicPr>
        <p:blipFill>
          <a:blip r:embed="rId2" cstate="print"/>
          <a:srcRect/>
          <a:stretch>
            <a:fillRect/>
          </a:stretch>
        </p:blipFill>
        <p:spPr bwMode="auto">
          <a:xfrm>
            <a:off x="10754436" y="75562"/>
            <a:ext cx="900752" cy="792010"/>
          </a:xfrm>
          <a:prstGeom prst="rect">
            <a:avLst/>
          </a:prstGeom>
          <a:noFill/>
          <a:ln w="9525">
            <a:noFill/>
            <a:miter lim="800000"/>
            <a:headEnd/>
            <a:tailEnd/>
          </a:ln>
        </p:spPr>
      </p:pic>
      <p:sp>
        <p:nvSpPr>
          <p:cNvPr id="19" name="Content Placeholder 2"/>
          <p:cNvSpPr>
            <a:spLocks noGrp="1"/>
          </p:cNvSpPr>
          <p:nvPr>
            <p:ph idx="1"/>
          </p:nvPr>
        </p:nvSpPr>
        <p:spPr>
          <a:xfrm>
            <a:off x="2906972" y="1653268"/>
            <a:ext cx="8884694" cy="2952503"/>
          </a:xfrm>
        </p:spPr>
        <p:txBody>
          <a:bodyPr>
            <a:noAutofit/>
          </a:bodyPr>
          <a:lstStyle/>
          <a:p>
            <a:pPr marL="0" indent="0" algn="just">
              <a:lnSpc>
                <a:spcPct val="120000"/>
              </a:lnSpc>
              <a:buNone/>
            </a:pPr>
            <a:r>
              <a:rPr lang="en-US" sz="1400" dirty="0" err="1"/>
              <a:t>Akurasi</a:t>
            </a:r>
            <a:r>
              <a:rPr lang="en-US" sz="1400" dirty="0"/>
              <a:t> </a:t>
            </a:r>
            <a:r>
              <a:rPr lang="en-US" sz="1400" dirty="0" err="1"/>
              <a:t>estimasi</a:t>
            </a:r>
            <a:r>
              <a:rPr lang="en-US" sz="1400" dirty="0"/>
              <a:t> </a:t>
            </a:r>
            <a:r>
              <a:rPr lang="en-US" sz="1400" dirty="0" err="1"/>
              <a:t>biaya</a:t>
            </a:r>
            <a:r>
              <a:rPr lang="en-US" sz="1400" dirty="0"/>
              <a:t> </a:t>
            </a:r>
            <a:r>
              <a:rPr lang="en-US" sz="1400" i="1" dirty="0"/>
              <a:t>single-point</a:t>
            </a:r>
            <a:r>
              <a:rPr lang="id-ID" sz="1400" dirty="0"/>
              <a:t> </a:t>
            </a:r>
            <a:r>
              <a:rPr lang="en-US" sz="1400" dirty="0" err="1"/>
              <a:t>dapat</a:t>
            </a:r>
            <a:r>
              <a:rPr lang="id-ID" sz="1400" dirty="0"/>
              <a:t> </a:t>
            </a:r>
            <a:r>
              <a:rPr lang="en-US" sz="1400" dirty="0" err="1"/>
              <a:t>ditingkatkan</a:t>
            </a:r>
            <a:r>
              <a:rPr lang="en-US" sz="1400" dirty="0"/>
              <a:t> </a:t>
            </a:r>
            <a:r>
              <a:rPr lang="en-US" sz="1400" dirty="0" err="1"/>
              <a:t>dengan</a:t>
            </a:r>
            <a:r>
              <a:rPr lang="en-US" sz="1400" dirty="0"/>
              <a:t> </a:t>
            </a:r>
            <a:r>
              <a:rPr lang="en-US" sz="1400" dirty="0" err="1"/>
              <a:t>mempertimbangkan</a:t>
            </a:r>
            <a:r>
              <a:rPr lang="en-US" sz="1400" dirty="0"/>
              <a:t> </a:t>
            </a:r>
            <a:r>
              <a:rPr lang="en-US" sz="1400" dirty="0" err="1"/>
              <a:t>ketidakpastian</a:t>
            </a:r>
            <a:r>
              <a:rPr lang="en-US" sz="1400" dirty="0"/>
              <a:t> </a:t>
            </a:r>
            <a:r>
              <a:rPr lang="en-US" sz="1400" dirty="0" err="1"/>
              <a:t>estimasi</a:t>
            </a:r>
            <a:r>
              <a:rPr lang="en-US" sz="1400" dirty="0"/>
              <a:t> </a:t>
            </a:r>
            <a:r>
              <a:rPr lang="en-US" sz="1400" dirty="0" err="1"/>
              <a:t>dan</a:t>
            </a:r>
            <a:r>
              <a:rPr lang="en-US" sz="1400" dirty="0"/>
              <a:t> </a:t>
            </a:r>
            <a:r>
              <a:rPr lang="en-US" sz="1400" dirty="0" err="1"/>
              <a:t>risiko</a:t>
            </a:r>
            <a:r>
              <a:rPr lang="en-US" sz="1400" dirty="0"/>
              <a:t> </a:t>
            </a:r>
            <a:r>
              <a:rPr lang="en-US" sz="1400" dirty="0" err="1"/>
              <a:t>dan</a:t>
            </a:r>
            <a:r>
              <a:rPr lang="en-US" sz="1400" dirty="0"/>
              <a:t> </a:t>
            </a:r>
            <a:r>
              <a:rPr lang="en-US" sz="1400" dirty="0" err="1"/>
              <a:t>menggunakan</a:t>
            </a:r>
            <a:r>
              <a:rPr lang="en-US" sz="1400" dirty="0"/>
              <a:t> </a:t>
            </a:r>
            <a:r>
              <a:rPr lang="en-US" sz="1400" dirty="0" err="1"/>
              <a:t>estimasi</a:t>
            </a:r>
            <a:r>
              <a:rPr lang="en-US" sz="1400" dirty="0"/>
              <a:t> </a:t>
            </a:r>
            <a:r>
              <a:rPr lang="en-US" sz="1400" i="1" dirty="0"/>
              <a:t>three-point</a:t>
            </a:r>
            <a:r>
              <a:rPr lang="en-US" sz="1400" dirty="0"/>
              <a:t> </a:t>
            </a:r>
            <a:r>
              <a:rPr lang="en-US" sz="1400" dirty="0" err="1"/>
              <a:t>untuk</a:t>
            </a:r>
            <a:r>
              <a:rPr lang="en-US" sz="1400" dirty="0"/>
              <a:t> </a:t>
            </a:r>
            <a:r>
              <a:rPr lang="en-US" sz="1400" dirty="0" err="1"/>
              <a:t>mendefinisikan</a:t>
            </a:r>
            <a:r>
              <a:rPr lang="en-US" sz="1400" dirty="0"/>
              <a:t> </a:t>
            </a:r>
            <a:r>
              <a:rPr lang="en-US" sz="1400" dirty="0" err="1"/>
              <a:t>berbagai</a:t>
            </a:r>
            <a:r>
              <a:rPr lang="en-US" sz="1400" dirty="0"/>
              <a:t> </a:t>
            </a:r>
            <a:r>
              <a:rPr lang="en-US" sz="1400" dirty="0" err="1"/>
              <a:t>perkiraan</a:t>
            </a:r>
            <a:r>
              <a:rPr lang="en-US" sz="1400" dirty="0"/>
              <a:t> </a:t>
            </a:r>
            <a:r>
              <a:rPr lang="en-US" sz="1400" dirty="0" err="1"/>
              <a:t>untuk</a:t>
            </a:r>
            <a:r>
              <a:rPr lang="en-US" sz="1400" dirty="0"/>
              <a:t> </a:t>
            </a:r>
            <a:r>
              <a:rPr lang="en-US" sz="1400" dirty="0" err="1"/>
              <a:t>biaya</a:t>
            </a:r>
            <a:r>
              <a:rPr lang="en-US" sz="1400" dirty="0"/>
              <a:t> </a:t>
            </a:r>
            <a:r>
              <a:rPr lang="en-US" sz="1400" dirty="0" err="1"/>
              <a:t>kegiatan</a:t>
            </a:r>
            <a:r>
              <a:rPr lang="en-US" sz="1400" dirty="0"/>
              <a:t> </a:t>
            </a:r>
            <a:r>
              <a:rPr lang="en-US" sz="1400" dirty="0" err="1"/>
              <a:t>ini</a:t>
            </a:r>
            <a:r>
              <a:rPr lang="en-US" sz="1400" dirty="0"/>
              <a:t>:</a:t>
            </a:r>
          </a:p>
          <a:p>
            <a:pPr algn="just">
              <a:lnSpc>
                <a:spcPct val="120000"/>
              </a:lnSpc>
            </a:pPr>
            <a:r>
              <a:rPr lang="en-US" sz="1400" dirty="0" err="1"/>
              <a:t>Kemungkinan</a:t>
            </a:r>
            <a:r>
              <a:rPr lang="en-US" sz="1400" dirty="0"/>
              <a:t> </a:t>
            </a:r>
            <a:r>
              <a:rPr lang="en-US" sz="1400" dirty="0" err="1"/>
              <a:t>besar</a:t>
            </a:r>
            <a:r>
              <a:rPr lang="en-US" sz="1400" dirty="0"/>
              <a:t> / </a:t>
            </a:r>
            <a:r>
              <a:rPr lang="en-US" sz="1400" i="1" dirty="0"/>
              <a:t>Most Likely</a:t>
            </a:r>
            <a:r>
              <a:rPr lang="en-US" sz="1400" dirty="0"/>
              <a:t> (</a:t>
            </a:r>
            <a:r>
              <a:rPr lang="en-US" sz="1400" dirty="0" err="1"/>
              <a:t>cM</a:t>
            </a:r>
            <a:r>
              <a:rPr lang="en-US" sz="1400" dirty="0"/>
              <a:t>). </a:t>
            </a:r>
            <a:r>
              <a:rPr lang="en-US" sz="1400" dirty="0" err="1"/>
              <a:t>Biaya</a:t>
            </a:r>
            <a:r>
              <a:rPr lang="en-US" sz="1400" dirty="0"/>
              <a:t> </a:t>
            </a:r>
            <a:r>
              <a:rPr lang="en-US" sz="1400" dirty="0" err="1"/>
              <a:t>kegiatan</a:t>
            </a:r>
            <a:r>
              <a:rPr lang="en-US" sz="1400" dirty="0"/>
              <a:t>, </a:t>
            </a:r>
            <a:r>
              <a:rPr lang="en-US" sz="1400" dirty="0" err="1"/>
              <a:t>berdasarkan</a:t>
            </a:r>
            <a:r>
              <a:rPr lang="en-US" sz="1400" dirty="0"/>
              <a:t> </a:t>
            </a:r>
            <a:r>
              <a:rPr lang="en-US" sz="1400" dirty="0" err="1"/>
              <a:t>penilaian</a:t>
            </a:r>
            <a:r>
              <a:rPr lang="en-US" sz="1400" dirty="0"/>
              <a:t> </a:t>
            </a:r>
            <a:r>
              <a:rPr lang="en-US" sz="1400" dirty="0" err="1"/>
              <a:t>upaya</a:t>
            </a:r>
            <a:r>
              <a:rPr lang="en-US" sz="1400" dirty="0"/>
              <a:t> </a:t>
            </a:r>
            <a:r>
              <a:rPr lang="en-US" sz="1400" dirty="0" err="1"/>
              <a:t>realistis</a:t>
            </a:r>
            <a:r>
              <a:rPr lang="en-US" sz="1400" dirty="0"/>
              <a:t> </a:t>
            </a:r>
            <a:r>
              <a:rPr lang="en-US" sz="1400" dirty="0" err="1"/>
              <a:t>untuk</a:t>
            </a:r>
            <a:r>
              <a:rPr lang="en-US" sz="1400" dirty="0"/>
              <a:t> </a:t>
            </a:r>
            <a:r>
              <a:rPr lang="en-US" sz="1400" dirty="0" err="1"/>
              <a:t>pekerjaan</a:t>
            </a:r>
            <a:r>
              <a:rPr lang="en-US" sz="1400" dirty="0"/>
              <a:t> yang </a:t>
            </a:r>
            <a:r>
              <a:rPr lang="en-US" sz="1400" dirty="0" err="1"/>
              <a:t>diperlukan</a:t>
            </a:r>
            <a:r>
              <a:rPr lang="en-US" sz="1400" dirty="0"/>
              <a:t> </a:t>
            </a:r>
            <a:r>
              <a:rPr lang="en-US" sz="1400" dirty="0" err="1"/>
              <a:t>dan</a:t>
            </a:r>
            <a:r>
              <a:rPr lang="en-US" sz="1400" dirty="0"/>
              <a:t> </a:t>
            </a:r>
            <a:r>
              <a:rPr lang="en-US" sz="1400" dirty="0" err="1"/>
              <a:t>biaya-biaya</a:t>
            </a:r>
            <a:r>
              <a:rPr lang="en-US" sz="1400" dirty="0"/>
              <a:t> yang </a:t>
            </a:r>
            <a:r>
              <a:rPr lang="en-US" sz="1400" dirty="0" err="1"/>
              <a:t>diperkirakan</a:t>
            </a:r>
            <a:r>
              <a:rPr lang="id-ID" sz="1400" dirty="0"/>
              <a:t>.</a:t>
            </a:r>
          </a:p>
          <a:p>
            <a:pPr algn="just">
              <a:lnSpc>
                <a:spcPct val="120000"/>
              </a:lnSpc>
            </a:pPr>
            <a:r>
              <a:rPr lang="en-US" sz="1400" dirty="0" err="1"/>
              <a:t>Optimis</a:t>
            </a:r>
            <a:r>
              <a:rPr lang="en-US" sz="1400" dirty="0"/>
              <a:t> / </a:t>
            </a:r>
            <a:r>
              <a:rPr lang="en-US" sz="1400" i="1" dirty="0"/>
              <a:t>Optimistic </a:t>
            </a:r>
            <a:r>
              <a:rPr lang="en-US" sz="1400" dirty="0"/>
              <a:t>(</a:t>
            </a:r>
            <a:r>
              <a:rPr lang="en-US" sz="1400" dirty="0" err="1"/>
              <a:t>cO</a:t>
            </a:r>
            <a:r>
              <a:rPr lang="en-US" sz="1400" dirty="0"/>
              <a:t>). </a:t>
            </a:r>
            <a:r>
              <a:rPr lang="en-US" sz="1400" dirty="0" err="1"/>
              <a:t>Biaya</a:t>
            </a:r>
            <a:r>
              <a:rPr lang="en-US" sz="1400" dirty="0"/>
              <a:t> </a:t>
            </a:r>
            <a:r>
              <a:rPr lang="en-US" sz="1400" dirty="0" err="1"/>
              <a:t>aktivitas</a:t>
            </a:r>
            <a:r>
              <a:rPr lang="en-US" sz="1400" dirty="0"/>
              <a:t> </a:t>
            </a:r>
            <a:r>
              <a:rPr lang="en-US" sz="1400" dirty="0" err="1"/>
              <a:t>berdasarkan</a:t>
            </a:r>
            <a:r>
              <a:rPr lang="en-US" sz="1400" dirty="0"/>
              <a:t> </a:t>
            </a:r>
            <a:r>
              <a:rPr lang="en-US" sz="1400" dirty="0" err="1"/>
              <a:t>analisis</a:t>
            </a:r>
            <a:r>
              <a:rPr lang="en-US" sz="1400" dirty="0"/>
              <a:t> </a:t>
            </a:r>
            <a:r>
              <a:rPr lang="en-US" sz="1400" dirty="0" err="1"/>
              <a:t>skenario</a:t>
            </a:r>
            <a:r>
              <a:rPr lang="en-US" sz="1400" dirty="0"/>
              <a:t> </a:t>
            </a:r>
            <a:r>
              <a:rPr lang="en-US" sz="1400" dirty="0" err="1"/>
              <a:t>kasus</a:t>
            </a:r>
            <a:r>
              <a:rPr lang="en-US" sz="1400" dirty="0"/>
              <a:t> </a:t>
            </a:r>
            <a:r>
              <a:rPr lang="en-US" sz="1400" dirty="0" err="1"/>
              <a:t>terbaik</a:t>
            </a:r>
            <a:r>
              <a:rPr lang="en-US" sz="1400" dirty="0"/>
              <a:t> </a:t>
            </a:r>
            <a:r>
              <a:rPr lang="en-US" sz="1400" dirty="0" err="1"/>
              <a:t>untuk</a:t>
            </a:r>
            <a:r>
              <a:rPr lang="en-US" sz="1400" dirty="0"/>
              <a:t> </a:t>
            </a:r>
            <a:r>
              <a:rPr lang="en-US" sz="1400" dirty="0" err="1"/>
              <a:t>kegiatan</a:t>
            </a:r>
            <a:r>
              <a:rPr lang="en-US" sz="1400" dirty="0"/>
              <a:t> </a:t>
            </a:r>
            <a:r>
              <a:rPr lang="en-US" sz="1400" dirty="0" err="1"/>
              <a:t>tersebut</a:t>
            </a:r>
            <a:r>
              <a:rPr lang="en-US" sz="1400" dirty="0"/>
              <a:t>.</a:t>
            </a:r>
            <a:endParaRPr lang="id-ID" sz="1400" dirty="0"/>
          </a:p>
          <a:p>
            <a:pPr algn="just">
              <a:lnSpc>
                <a:spcPct val="120000"/>
              </a:lnSpc>
            </a:pPr>
            <a:r>
              <a:rPr lang="en-US" sz="1400" dirty="0" err="1"/>
              <a:t>Pesimis</a:t>
            </a:r>
            <a:r>
              <a:rPr lang="en-US" sz="1400" dirty="0"/>
              <a:t> / </a:t>
            </a:r>
            <a:r>
              <a:rPr lang="en-US" sz="1400" i="1" dirty="0"/>
              <a:t>Pessimistic </a:t>
            </a:r>
            <a:r>
              <a:rPr lang="en-US" sz="1400" dirty="0"/>
              <a:t>(</a:t>
            </a:r>
            <a:r>
              <a:rPr lang="en-US" sz="1400" dirty="0" err="1"/>
              <a:t>cP</a:t>
            </a:r>
            <a:r>
              <a:rPr lang="en-US" sz="1400" dirty="0"/>
              <a:t>). </a:t>
            </a:r>
            <a:r>
              <a:rPr lang="en-US" sz="1400" dirty="0" err="1"/>
              <a:t>Biaya</a:t>
            </a:r>
            <a:r>
              <a:rPr lang="en-US" sz="1400" dirty="0"/>
              <a:t> </a:t>
            </a:r>
            <a:r>
              <a:rPr lang="en-US" sz="1400" dirty="0" err="1"/>
              <a:t>aktivitas</a:t>
            </a:r>
            <a:r>
              <a:rPr lang="en-US" sz="1400" dirty="0"/>
              <a:t> </a:t>
            </a:r>
            <a:r>
              <a:rPr lang="en-US" sz="1400" dirty="0" err="1"/>
              <a:t>berdasarkan</a:t>
            </a:r>
            <a:r>
              <a:rPr lang="en-US" sz="1400" dirty="0"/>
              <a:t> </a:t>
            </a:r>
            <a:r>
              <a:rPr lang="en-US" sz="1400" dirty="0" err="1"/>
              <a:t>analisis</a:t>
            </a:r>
            <a:r>
              <a:rPr lang="en-US" sz="1400" dirty="0"/>
              <a:t> </a:t>
            </a:r>
            <a:r>
              <a:rPr lang="en-US" sz="1400" dirty="0" err="1"/>
              <a:t>skenario</a:t>
            </a:r>
            <a:r>
              <a:rPr lang="en-US" sz="1400" dirty="0"/>
              <a:t> </a:t>
            </a:r>
            <a:r>
              <a:rPr lang="en-US" sz="1400" dirty="0" err="1"/>
              <a:t>terburuk</a:t>
            </a:r>
            <a:r>
              <a:rPr lang="en-US" sz="1400" dirty="0"/>
              <a:t> </a:t>
            </a:r>
            <a:r>
              <a:rPr lang="en-US" sz="1400" dirty="0" err="1"/>
              <a:t>untuk</a:t>
            </a:r>
            <a:r>
              <a:rPr lang="en-US" sz="1400" dirty="0"/>
              <a:t> </a:t>
            </a:r>
            <a:r>
              <a:rPr lang="en-US" sz="1400" dirty="0" err="1"/>
              <a:t>kegiatan</a:t>
            </a:r>
            <a:r>
              <a:rPr lang="en-US" sz="1400" dirty="0"/>
              <a:t> </a:t>
            </a:r>
            <a:r>
              <a:rPr lang="en-US" sz="1400" dirty="0" err="1"/>
              <a:t>tersebut</a:t>
            </a:r>
            <a:r>
              <a:rPr lang="en-US" sz="1400" dirty="0"/>
              <a:t>.</a:t>
            </a:r>
          </a:p>
          <a:p>
            <a:pPr marL="0" indent="0" algn="just">
              <a:lnSpc>
                <a:spcPct val="120000"/>
              </a:lnSpc>
              <a:buNone/>
            </a:pPr>
            <a:r>
              <a:rPr lang="en-US" sz="1400" dirty="0" err="1"/>
              <a:t>Berdasarkan</a:t>
            </a:r>
            <a:r>
              <a:rPr lang="en-US" sz="1400" dirty="0"/>
              <a:t> </a:t>
            </a:r>
            <a:r>
              <a:rPr lang="en-US" sz="1400" dirty="0" err="1"/>
              <a:t>distribusi</a:t>
            </a:r>
            <a:r>
              <a:rPr lang="en-US" sz="1400" dirty="0"/>
              <a:t> </a:t>
            </a:r>
            <a:r>
              <a:rPr lang="en-US" sz="1400" dirty="0" err="1"/>
              <a:t>diasumsikan</a:t>
            </a:r>
            <a:r>
              <a:rPr lang="en-US" sz="1400" dirty="0"/>
              <a:t> </a:t>
            </a:r>
            <a:r>
              <a:rPr lang="en-US" sz="1400" dirty="0" err="1"/>
              <a:t>nilai</a:t>
            </a:r>
            <a:r>
              <a:rPr lang="en-US" sz="1400" dirty="0"/>
              <a:t> </a:t>
            </a:r>
            <a:r>
              <a:rPr lang="en-US" sz="1400" dirty="0" err="1"/>
              <a:t>dalam</a:t>
            </a:r>
            <a:r>
              <a:rPr lang="en-US" sz="1400" dirty="0"/>
              <a:t> </a:t>
            </a:r>
            <a:r>
              <a:rPr lang="en-US" sz="1400" dirty="0" err="1"/>
              <a:t>kisaran</a:t>
            </a:r>
            <a:r>
              <a:rPr lang="en-US" sz="1400" dirty="0"/>
              <a:t> </a:t>
            </a:r>
            <a:r>
              <a:rPr lang="en-US" sz="1400" dirty="0" err="1"/>
              <a:t>tiga</a:t>
            </a:r>
            <a:r>
              <a:rPr lang="en-US" sz="1400" dirty="0"/>
              <a:t> </a:t>
            </a:r>
            <a:r>
              <a:rPr lang="en-US" sz="1400" dirty="0" err="1"/>
              <a:t>estimasi</a:t>
            </a:r>
            <a:r>
              <a:rPr lang="en-US" sz="1400" dirty="0"/>
              <a:t> </a:t>
            </a:r>
            <a:r>
              <a:rPr lang="en-US" sz="1400" dirty="0" err="1"/>
              <a:t>biaya</a:t>
            </a:r>
            <a:r>
              <a:rPr lang="en-US" sz="1400" dirty="0"/>
              <a:t> yang </a:t>
            </a:r>
            <a:r>
              <a:rPr lang="en-US" sz="1400" dirty="0" err="1"/>
              <a:t>diharapkan</a:t>
            </a:r>
            <a:r>
              <a:rPr lang="en-US" sz="1400" dirty="0"/>
              <a:t> / </a:t>
            </a:r>
            <a:r>
              <a:rPr lang="en-US" sz="1400" i="1" dirty="0"/>
              <a:t>Expectation Cost</a:t>
            </a:r>
            <a:r>
              <a:rPr lang="en-US" sz="1400" dirty="0"/>
              <a:t>, </a:t>
            </a:r>
            <a:r>
              <a:rPr lang="en-US" sz="1400" dirty="0" err="1"/>
              <a:t>cE</a:t>
            </a:r>
            <a:r>
              <a:rPr lang="en-US" sz="1400" dirty="0"/>
              <a:t>, </a:t>
            </a:r>
            <a:r>
              <a:rPr lang="en-US" sz="1400" dirty="0" err="1"/>
              <a:t>dapat</a:t>
            </a:r>
            <a:r>
              <a:rPr lang="en-US" sz="1400" dirty="0"/>
              <a:t> </a:t>
            </a:r>
            <a:r>
              <a:rPr lang="en-US" sz="1400" dirty="0" err="1"/>
              <a:t>dihitung</a:t>
            </a:r>
            <a:r>
              <a:rPr lang="en-US" sz="1400" dirty="0"/>
              <a:t> </a:t>
            </a:r>
            <a:r>
              <a:rPr lang="en-US" sz="1400" dirty="0" err="1"/>
              <a:t>dengan</a:t>
            </a:r>
            <a:r>
              <a:rPr lang="en-US" sz="1400" dirty="0"/>
              <a:t> </a:t>
            </a:r>
            <a:r>
              <a:rPr lang="en-US" sz="1400" dirty="0" err="1"/>
              <a:t>menggunakan</a:t>
            </a:r>
            <a:r>
              <a:rPr lang="en-US" sz="1400" dirty="0"/>
              <a:t> </a:t>
            </a:r>
            <a:r>
              <a:rPr lang="en-US" sz="1400" dirty="0" err="1"/>
              <a:t>dua</a:t>
            </a:r>
            <a:r>
              <a:rPr lang="en-US" sz="1400" dirty="0"/>
              <a:t> </a:t>
            </a:r>
            <a:r>
              <a:rPr lang="en-US" sz="1400" dirty="0" err="1"/>
              <a:t>rumus</a:t>
            </a:r>
            <a:r>
              <a:rPr lang="en-US" sz="1400" dirty="0"/>
              <a:t> </a:t>
            </a:r>
            <a:r>
              <a:rPr lang="en-US" sz="1400" dirty="0" err="1"/>
              <a:t>umum</a:t>
            </a:r>
            <a:r>
              <a:rPr lang="en-US" sz="1400" dirty="0"/>
              <a:t> yang </a:t>
            </a:r>
            <a:r>
              <a:rPr lang="en-US" sz="1400" dirty="0" err="1"/>
              <a:t>sering</a:t>
            </a:r>
            <a:r>
              <a:rPr lang="en-US" sz="1400" dirty="0"/>
              <a:t> </a:t>
            </a:r>
            <a:r>
              <a:rPr lang="en-US" sz="1400" dirty="0" err="1"/>
              <a:t>digunakan</a:t>
            </a:r>
            <a:r>
              <a:rPr lang="en-US" sz="1400" dirty="0"/>
              <a:t> </a:t>
            </a:r>
            <a:r>
              <a:rPr lang="en-US" sz="1400" dirty="0" err="1"/>
              <a:t>yaitu</a:t>
            </a:r>
            <a:r>
              <a:rPr lang="en-US" sz="1400" dirty="0"/>
              <a:t> </a:t>
            </a:r>
            <a:r>
              <a:rPr lang="en-US" sz="1400" dirty="0" err="1"/>
              <a:t>distribusi</a:t>
            </a:r>
            <a:r>
              <a:rPr lang="en-US" sz="1400" dirty="0"/>
              <a:t> </a:t>
            </a:r>
            <a:r>
              <a:rPr lang="en-US" sz="1400" dirty="0" err="1"/>
              <a:t>segitiga</a:t>
            </a:r>
            <a:r>
              <a:rPr lang="en-US" sz="1400" dirty="0"/>
              <a:t> </a:t>
            </a:r>
            <a:r>
              <a:rPr lang="en-US" sz="1400" dirty="0" err="1"/>
              <a:t>dan</a:t>
            </a:r>
            <a:r>
              <a:rPr lang="en-US" sz="1400" dirty="0"/>
              <a:t> </a:t>
            </a:r>
            <a:r>
              <a:rPr lang="en-US" sz="1400" dirty="0" err="1"/>
              <a:t>distribusi</a:t>
            </a:r>
            <a:r>
              <a:rPr lang="en-US" sz="1400" dirty="0"/>
              <a:t> beta. </a:t>
            </a:r>
          </a:p>
          <a:p>
            <a:pPr algn="just">
              <a:lnSpc>
                <a:spcPct val="120000"/>
              </a:lnSpc>
            </a:pPr>
            <a:r>
              <a:rPr lang="en-US" sz="1400" dirty="0" err="1"/>
              <a:t>Distribusi</a:t>
            </a:r>
            <a:r>
              <a:rPr lang="en-US" sz="1400" dirty="0"/>
              <a:t> </a:t>
            </a:r>
            <a:r>
              <a:rPr lang="en-US" sz="1400" dirty="0" err="1"/>
              <a:t>Segitiga</a:t>
            </a:r>
            <a:r>
              <a:rPr lang="en-US" sz="1400" dirty="0"/>
              <a:t> </a:t>
            </a:r>
            <a:r>
              <a:rPr lang="en-US" sz="1400" i="1" dirty="0"/>
              <a:t>(Triangular) </a:t>
            </a:r>
            <a:r>
              <a:rPr lang="en-US" sz="1400" i="1" dirty="0">
                <a:sym typeface="Wingdings" panose="05000000000000000000" pitchFamily="2" charset="2"/>
              </a:rPr>
              <a:t></a:t>
            </a:r>
            <a:r>
              <a:rPr lang="en-US" sz="1400" dirty="0"/>
              <a:t> </a:t>
            </a:r>
            <a:r>
              <a:rPr lang="en-US" sz="1400" dirty="0" err="1"/>
              <a:t>cE</a:t>
            </a:r>
            <a:r>
              <a:rPr lang="en-US" sz="1400" dirty="0"/>
              <a:t> = (</a:t>
            </a:r>
            <a:r>
              <a:rPr lang="en-US" sz="1400" dirty="0" err="1"/>
              <a:t>cO</a:t>
            </a:r>
            <a:r>
              <a:rPr lang="en-US" sz="1400" dirty="0"/>
              <a:t> + </a:t>
            </a:r>
            <a:r>
              <a:rPr lang="en-US" sz="1400" dirty="0" err="1"/>
              <a:t>cM</a:t>
            </a:r>
            <a:r>
              <a:rPr lang="en-US" sz="1400" dirty="0"/>
              <a:t> + </a:t>
            </a:r>
            <a:r>
              <a:rPr lang="en-US" sz="1400" dirty="0" err="1"/>
              <a:t>cP</a:t>
            </a:r>
            <a:r>
              <a:rPr lang="en-US" sz="1400" dirty="0"/>
              <a:t>) / 3</a:t>
            </a:r>
            <a:endParaRPr lang="id-ID" sz="1400" dirty="0"/>
          </a:p>
          <a:p>
            <a:pPr algn="just">
              <a:lnSpc>
                <a:spcPct val="120000"/>
              </a:lnSpc>
            </a:pPr>
            <a:r>
              <a:rPr lang="en-US" sz="1400" dirty="0" err="1"/>
              <a:t>Distribusi</a:t>
            </a:r>
            <a:r>
              <a:rPr lang="en-US" sz="1400" dirty="0"/>
              <a:t> Beta (</a:t>
            </a:r>
            <a:r>
              <a:rPr lang="en-US" sz="1400" dirty="0" err="1"/>
              <a:t>dari</a:t>
            </a:r>
            <a:r>
              <a:rPr lang="en-US" sz="1400" dirty="0"/>
              <a:t> </a:t>
            </a:r>
            <a:r>
              <a:rPr lang="en-US" sz="1400" dirty="0" err="1"/>
              <a:t>analisis</a:t>
            </a:r>
            <a:r>
              <a:rPr lang="en-US" sz="1400" dirty="0"/>
              <a:t> PERT </a:t>
            </a:r>
            <a:r>
              <a:rPr lang="en-US" sz="1400" dirty="0" err="1"/>
              <a:t>tradisional</a:t>
            </a:r>
            <a:r>
              <a:rPr lang="en-US" sz="1400" dirty="0"/>
              <a:t>) </a:t>
            </a:r>
            <a:r>
              <a:rPr lang="en-US" sz="1400" dirty="0">
                <a:sym typeface="Wingdings" panose="05000000000000000000" pitchFamily="2" charset="2"/>
              </a:rPr>
              <a:t></a:t>
            </a:r>
            <a:r>
              <a:rPr lang="en-US" sz="1400" dirty="0"/>
              <a:t> </a:t>
            </a:r>
            <a:r>
              <a:rPr lang="en-US" sz="1400" dirty="0" err="1"/>
              <a:t>cE</a:t>
            </a:r>
            <a:r>
              <a:rPr lang="en-US" sz="1400" dirty="0"/>
              <a:t> = (</a:t>
            </a:r>
            <a:r>
              <a:rPr lang="en-US" sz="1400" dirty="0" err="1"/>
              <a:t>cO</a:t>
            </a:r>
            <a:r>
              <a:rPr lang="en-US" sz="1400" dirty="0"/>
              <a:t> + 4cm + </a:t>
            </a:r>
            <a:r>
              <a:rPr lang="en-US" sz="1400" dirty="0" err="1"/>
              <a:t>cP</a:t>
            </a:r>
            <a:r>
              <a:rPr lang="en-US" sz="1400" dirty="0"/>
              <a:t>) / 6</a:t>
            </a:r>
          </a:p>
          <a:p>
            <a:pPr marL="0" indent="0" algn="just">
              <a:lnSpc>
                <a:spcPct val="120000"/>
              </a:lnSpc>
              <a:buNone/>
            </a:pPr>
            <a:r>
              <a:rPr lang="en-US" sz="1400" i="1" dirty="0"/>
              <a:t>Three Point Estimating </a:t>
            </a:r>
            <a:r>
              <a:rPr lang="en-US" sz="1400" dirty="0" err="1"/>
              <a:t>dengan</a:t>
            </a:r>
            <a:r>
              <a:rPr lang="en-US" sz="1400" dirty="0"/>
              <a:t> </a:t>
            </a:r>
            <a:r>
              <a:rPr lang="en-US" sz="1400" dirty="0" err="1"/>
              <a:t>distribusi</a:t>
            </a:r>
            <a:r>
              <a:rPr lang="en-US" sz="1400" dirty="0"/>
              <a:t> </a:t>
            </a:r>
            <a:r>
              <a:rPr lang="en-US" sz="1400" dirty="0" err="1"/>
              <a:t>diasumsikan</a:t>
            </a:r>
            <a:r>
              <a:rPr lang="en-US" sz="1400" dirty="0"/>
              <a:t> </a:t>
            </a:r>
            <a:r>
              <a:rPr lang="en-US" sz="1400" dirty="0" err="1"/>
              <a:t>memberikan</a:t>
            </a:r>
            <a:r>
              <a:rPr lang="en-US" sz="1400" dirty="0"/>
              <a:t> </a:t>
            </a:r>
            <a:r>
              <a:rPr lang="en-US" sz="1400" dirty="0" err="1"/>
              <a:t>biaya</a:t>
            </a:r>
            <a:r>
              <a:rPr lang="en-US" sz="1400" dirty="0"/>
              <a:t> yang </a:t>
            </a:r>
            <a:r>
              <a:rPr lang="en-US" sz="1400" dirty="0" err="1"/>
              <a:t>diharapkan</a:t>
            </a:r>
            <a:r>
              <a:rPr lang="en-US" sz="1400" dirty="0"/>
              <a:t> </a:t>
            </a:r>
            <a:r>
              <a:rPr lang="en-US" sz="1400" dirty="0" err="1"/>
              <a:t>dan</a:t>
            </a:r>
            <a:r>
              <a:rPr lang="en-US" sz="1400" dirty="0"/>
              <a:t> </a:t>
            </a:r>
            <a:r>
              <a:rPr lang="en-US" sz="1400" dirty="0" err="1"/>
              <a:t>memperjelas</a:t>
            </a:r>
            <a:r>
              <a:rPr lang="en-US" sz="1400" dirty="0"/>
              <a:t> </a:t>
            </a:r>
            <a:r>
              <a:rPr lang="en-US" sz="1400" dirty="0" err="1"/>
              <a:t>berbagai</a:t>
            </a:r>
            <a:r>
              <a:rPr lang="en-US" sz="1400" dirty="0"/>
              <a:t> </a:t>
            </a:r>
            <a:r>
              <a:rPr lang="en-US" sz="1400" dirty="0" err="1"/>
              <a:t>ketidakpastian</a:t>
            </a:r>
            <a:r>
              <a:rPr lang="en-US" sz="1400" dirty="0"/>
              <a:t> di </a:t>
            </a:r>
            <a:r>
              <a:rPr lang="en-US" sz="1400" dirty="0" err="1"/>
              <a:t>sekitar</a:t>
            </a:r>
            <a:r>
              <a:rPr lang="en-US" sz="1400" dirty="0"/>
              <a:t> </a:t>
            </a:r>
            <a:r>
              <a:rPr lang="en-US" sz="1400" dirty="0" err="1"/>
              <a:t>biaya</a:t>
            </a:r>
            <a:r>
              <a:rPr lang="en-US" sz="1400" dirty="0"/>
              <a:t> yang </a:t>
            </a:r>
            <a:r>
              <a:rPr lang="en-US" sz="1400" dirty="0" err="1"/>
              <a:t>diharapkan</a:t>
            </a:r>
            <a:r>
              <a:rPr lang="en-US" sz="1400" dirty="0"/>
              <a:t>.</a:t>
            </a:r>
          </a:p>
        </p:txBody>
      </p:sp>
      <p:sp>
        <p:nvSpPr>
          <p:cNvPr id="20" name="Title 1"/>
          <p:cNvSpPr>
            <a:spLocks noGrp="1"/>
          </p:cNvSpPr>
          <p:nvPr>
            <p:ph type="title"/>
          </p:nvPr>
        </p:nvSpPr>
        <p:spPr>
          <a:xfrm>
            <a:off x="2972973" y="714789"/>
            <a:ext cx="7620000" cy="789887"/>
          </a:xfrm>
        </p:spPr>
        <p:txBody>
          <a:bodyPr>
            <a:normAutofit/>
          </a:bodyPr>
          <a:lstStyle/>
          <a:p>
            <a:pPr algn="just">
              <a:lnSpc>
                <a:spcPct val="120000"/>
              </a:lnSpc>
            </a:pPr>
            <a:r>
              <a:rPr lang="id-ID" sz="3000" i="1" dirty="0">
                <a:effectLst>
                  <a:outerShdw blurRad="38100" dist="38100" dir="2700000" algn="tl">
                    <a:srgbClr val="000000">
                      <a:alpha val="43137"/>
                    </a:srgbClr>
                  </a:outerShdw>
                </a:effectLst>
              </a:rPr>
              <a:t>5.</a:t>
            </a:r>
            <a:r>
              <a:rPr lang="en-US" sz="3000" i="1" dirty="0">
                <a:effectLst>
                  <a:outerShdw blurRad="38100" dist="38100" dir="2700000" algn="tl">
                    <a:srgbClr val="000000">
                      <a:alpha val="43137"/>
                    </a:srgbClr>
                  </a:outerShdw>
                </a:effectLst>
              </a:rPr>
              <a:t>Three Point Estimating</a:t>
            </a:r>
          </a:p>
        </p:txBody>
      </p:sp>
      <p:sp>
        <p:nvSpPr>
          <p:cNvPr id="21" name="Freeform 20"/>
          <p:cNvSpPr/>
          <p:nvPr/>
        </p:nvSpPr>
        <p:spPr>
          <a:xfrm>
            <a:off x="115320" y="867572"/>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Tools &amp; Techniques</a:t>
            </a:r>
            <a:endParaRPr lang="en-US" sz="1600" b="0" kern="1200" dirty="0">
              <a:latin typeface="+mn-lt"/>
            </a:endParaRPr>
          </a:p>
        </p:txBody>
      </p:sp>
      <p:sp>
        <p:nvSpPr>
          <p:cNvPr id="22" name="Freeform 21"/>
          <p:cNvSpPr/>
          <p:nvPr/>
        </p:nvSpPr>
        <p:spPr>
          <a:xfrm>
            <a:off x="236559" y="1520756"/>
            <a:ext cx="2402006" cy="4919341"/>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5197846"/>
              <a:satOff val="-23984"/>
              <a:lumOff val="883"/>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600" dirty="0"/>
              <a:t>1 Expert judgment</a:t>
            </a:r>
          </a:p>
          <a:p>
            <a:r>
              <a:rPr lang="en-US" sz="1600" dirty="0"/>
              <a:t>2 Analogous estimating</a:t>
            </a:r>
          </a:p>
          <a:p>
            <a:r>
              <a:rPr lang="en-US" sz="1600" dirty="0"/>
              <a:t>3 Parametric estimating</a:t>
            </a:r>
          </a:p>
          <a:p>
            <a:r>
              <a:rPr lang="en-US" sz="1600" dirty="0"/>
              <a:t>4 Bottom-up estimating</a:t>
            </a:r>
          </a:p>
          <a:p>
            <a:r>
              <a:rPr lang="en-US" sz="1600" dirty="0"/>
              <a:t>5 Three-point estimating</a:t>
            </a:r>
          </a:p>
          <a:p>
            <a:r>
              <a:rPr lang="en-US" sz="1600" dirty="0"/>
              <a:t>6 Data analysis</a:t>
            </a:r>
          </a:p>
          <a:p>
            <a:pPr lvl="1"/>
            <a:r>
              <a:rPr lang="en-US" sz="1600" dirty="0"/>
              <a:t>• Alternatives analysis</a:t>
            </a:r>
          </a:p>
          <a:p>
            <a:pPr lvl="1"/>
            <a:r>
              <a:rPr lang="en-US" sz="1600" dirty="0"/>
              <a:t>• Reserve analysis</a:t>
            </a:r>
          </a:p>
          <a:p>
            <a:pPr lvl="1"/>
            <a:r>
              <a:rPr lang="en-US" sz="1600" dirty="0"/>
              <a:t>• Cost of quality</a:t>
            </a:r>
          </a:p>
          <a:p>
            <a:r>
              <a:rPr lang="en-US" sz="1600" dirty="0"/>
              <a:t>7 Project management</a:t>
            </a:r>
          </a:p>
          <a:p>
            <a:r>
              <a:rPr lang="en-US" sz="1600" dirty="0"/>
              <a:t>information system</a:t>
            </a:r>
          </a:p>
          <a:p>
            <a:r>
              <a:rPr lang="en-US" sz="1600" dirty="0"/>
              <a:t>8 Decision making</a:t>
            </a:r>
          </a:p>
          <a:p>
            <a:pPr lvl="1"/>
            <a:r>
              <a:rPr lang="en-US" sz="1600" dirty="0"/>
              <a:t>• Voting</a:t>
            </a:r>
            <a:endParaRPr lang="en-US" sz="4000" b="0" kern="1200" dirty="0">
              <a:latin typeface="+mn-lt"/>
            </a:endParaRPr>
          </a:p>
        </p:txBody>
      </p:sp>
    </p:spTree>
    <p:extLst>
      <p:ext uri="{BB962C8B-B14F-4D97-AF65-F5344CB8AC3E}">
        <p14:creationId xmlns:p14="http://schemas.microsoft.com/office/powerpoint/2010/main" val="8211445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Estimate Cost : </a:t>
            </a:r>
            <a:r>
              <a:rPr lang="en-US" sz="3600" b="1" dirty="0">
                <a:solidFill>
                  <a:srgbClr val="FF0000"/>
                </a:solidFill>
              </a:rPr>
              <a:t>Tools &amp; Techniques</a:t>
            </a:r>
            <a:endParaRPr lang="id-ID" sz="3600" b="1" dirty="0">
              <a:cs typeface="Century Gothic" charset="0"/>
            </a:endParaRPr>
          </a:p>
        </p:txBody>
      </p:sp>
      <p:pic>
        <p:nvPicPr>
          <p:cNvPr id="13" name="Picture 12"/>
          <p:cNvPicPr/>
          <p:nvPr/>
        </p:nvPicPr>
        <p:blipFill>
          <a:blip r:embed="rId2" cstate="print"/>
          <a:srcRect/>
          <a:stretch>
            <a:fillRect/>
          </a:stretch>
        </p:blipFill>
        <p:spPr bwMode="auto">
          <a:xfrm>
            <a:off x="10754436" y="75562"/>
            <a:ext cx="900752" cy="792010"/>
          </a:xfrm>
          <a:prstGeom prst="rect">
            <a:avLst/>
          </a:prstGeom>
          <a:noFill/>
          <a:ln w="9525">
            <a:noFill/>
            <a:miter lim="800000"/>
            <a:headEnd/>
            <a:tailEnd/>
          </a:ln>
        </p:spPr>
      </p:pic>
      <p:sp>
        <p:nvSpPr>
          <p:cNvPr id="31" name="Title 1"/>
          <p:cNvSpPr>
            <a:spLocks noGrp="1"/>
          </p:cNvSpPr>
          <p:nvPr>
            <p:ph type="title"/>
          </p:nvPr>
        </p:nvSpPr>
        <p:spPr>
          <a:xfrm>
            <a:off x="3134436" y="793626"/>
            <a:ext cx="7620000" cy="583613"/>
          </a:xfrm>
        </p:spPr>
        <p:txBody>
          <a:bodyPr>
            <a:normAutofit fontScale="90000"/>
          </a:bodyPr>
          <a:lstStyle/>
          <a:p>
            <a:pPr algn="just">
              <a:lnSpc>
                <a:spcPct val="120000"/>
              </a:lnSpc>
            </a:pPr>
            <a:r>
              <a:rPr lang="id-ID" sz="3000" i="1" dirty="0">
                <a:effectLst>
                  <a:outerShdw blurRad="38100" dist="38100" dir="2700000" algn="tl">
                    <a:srgbClr val="000000">
                      <a:alpha val="43137"/>
                    </a:srgbClr>
                  </a:outerShdw>
                </a:effectLst>
              </a:rPr>
              <a:t>6. </a:t>
            </a:r>
            <a:r>
              <a:rPr lang="en-US" sz="3000" i="1" dirty="0">
                <a:effectLst>
                  <a:outerShdw blurRad="38100" dist="38100" dir="2700000" algn="tl">
                    <a:srgbClr val="000000">
                      <a:alpha val="43137"/>
                    </a:srgbClr>
                  </a:outerShdw>
                </a:effectLst>
              </a:rPr>
              <a:t>Data Analysis</a:t>
            </a:r>
          </a:p>
        </p:txBody>
      </p:sp>
      <p:sp>
        <p:nvSpPr>
          <p:cNvPr id="32" name="Content Placeholder 2"/>
          <p:cNvSpPr>
            <a:spLocks noGrp="1"/>
          </p:cNvSpPr>
          <p:nvPr>
            <p:ph idx="1"/>
          </p:nvPr>
        </p:nvSpPr>
        <p:spPr>
          <a:xfrm>
            <a:off x="3070745" y="1456077"/>
            <a:ext cx="8952933" cy="2324354"/>
          </a:xfrm>
        </p:spPr>
        <p:txBody>
          <a:bodyPr>
            <a:noAutofit/>
          </a:bodyPr>
          <a:lstStyle/>
          <a:p>
            <a:pPr marL="0" indent="0" algn="just">
              <a:lnSpc>
                <a:spcPct val="150000"/>
              </a:lnSpc>
              <a:buNone/>
            </a:pPr>
            <a:r>
              <a:rPr lang="en-US" sz="1800" b="1" dirty="0"/>
              <a:t>Alternative Analysis</a:t>
            </a:r>
            <a:endParaRPr lang="en-US" sz="1800" dirty="0"/>
          </a:p>
          <a:p>
            <a:r>
              <a:rPr lang="en-US" sz="1800" dirty="0" err="1"/>
              <a:t>Analisis</a:t>
            </a:r>
            <a:r>
              <a:rPr lang="en-US" sz="1800" dirty="0"/>
              <a:t> </a:t>
            </a:r>
            <a:r>
              <a:rPr lang="en-US" sz="1800" dirty="0" err="1"/>
              <a:t>alternatif</a:t>
            </a:r>
            <a:r>
              <a:rPr lang="en-US" sz="1800" dirty="0"/>
              <a:t> </a:t>
            </a:r>
            <a:r>
              <a:rPr lang="en-US" sz="1800" dirty="0" err="1"/>
              <a:t>adalah</a:t>
            </a:r>
            <a:r>
              <a:rPr lang="en-US" sz="1800" dirty="0"/>
              <a:t> </a:t>
            </a:r>
            <a:r>
              <a:rPr lang="en-US" sz="1800" dirty="0" err="1"/>
              <a:t>teknik</a:t>
            </a:r>
            <a:r>
              <a:rPr lang="en-US" sz="1800" dirty="0"/>
              <a:t> yang </a:t>
            </a:r>
            <a:r>
              <a:rPr lang="en-US" sz="1800" dirty="0" err="1"/>
              <a:t>digunakan</a:t>
            </a:r>
            <a:r>
              <a:rPr lang="en-US" sz="1800" dirty="0"/>
              <a:t> </a:t>
            </a:r>
            <a:r>
              <a:rPr lang="en-US" sz="1800" dirty="0" err="1"/>
              <a:t>untuk</a:t>
            </a:r>
            <a:r>
              <a:rPr lang="en-US" sz="1800" dirty="0"/>
              <a:t> </a:t>
            </a:r>
            <a:r>
              <a:rPr lang="en-US" sz="1800" dirty="0" err="1"/>
              <a:t>mengevaluasi</a:t>
            </a:r>
            <a:r>
              <a:rPr lang="en-US" sz="1800" dirty="0"/>
              <a:t> </a:t>
            </a:r>
            <a:r>
              <a:rPr lang="en-US" sz="1800" dirty="0" err="1"/>
              <a:t>opsi</a:t>
            </a:r>
            <a:r>
              <a:rPr lang="en-US" sz="1800" dirty="0"/>
              <a:t> yang </a:t>
            </a:r>
            <a:r>
              <a:rPr lang="en-US" sz="1800" dirty="0" err="1"/>
              <a:t>diidentifikasi</a:t>
            </a:r>
            <a:r>
              <a:rPr lang="en-US" sz="1800" dirty="0"/>
              <a:t> </a:t>
            </a:r>
            <a:r>
              <a:rPr lang="en-US" sz="1800" dirty="0" err="1"/>
              <a:t>untuk</a:t>
            </a:r>
            <a:r>
              <a:rPr lang="en-US" sz="1800" dirty="0"/>
              <a:t> </a:t>
            </a:r>
            <a:r>
              <a:rPr lang="en-US" sz="1800" dirty="0" err="1"/>
              <a:t>memilih</a:t>
            </a:r>
            <a:r>
              <a:rPr lang="en-US" sz="1800" dirty="0"/>
              <a:t> </a:t>
            </a:r>
            <a:r>
              <a:rPr lang="en-US" sz="1800" dirty="0" err="1"/>
              <a:t>opsi</a:t>
            </a:r>
            <a:r>
              <a:rPr lang="en-US" sz="1800" dirty="0"/>
              <a:t> </a:t>
            </a:r>
            <a:r>
              <a:rPr lang="en-US" sz="1800" dirty="0" err="1"/>
              <a:t>atau</a:t>
            </a:r>
            <a:r>
              <a:rPr lang="en-US" sz="1800" dirty="0"/>
              <a:t> </a:t>
            </a:r>
            <a:r>
              <a:rPr lang="en-US" sz="1800" dirty="0" err="1"/>
              <a:t>pendekatan</a:t>
            </a:r>
            <a:r>
              <a:rPr lang="en-US" sz="1800" dirty="0"/>
              <a:t> mana yang </a:t>
            </a:r>
            <a:r>
              <a:rPr lang="en-US" sz="1800" dirty="0" err="1"/>
              <a:t>akan</a:t>
            </a:r>
            <a:r>
              <a:rPr lang="en-US" sz="1800" dirty="0"/>
              <a:t> </a:t>
            </a:r>
            <a:r>
              <a:rPr lang="en-US" sz="1800" dirty="0" err="1"/>
              <a:t>digunakan</a:t>
            </a:r>
            <a:r>
              <a:rPr lang="en-US" sz="1800" dirty="0"/>
              <a:t> </a:t>
            </a:r>
            <a:r>
              <a:rPr lang="en-US" sz="1800" dirty="0" err="1"/>
              <a:t>untuk</a:t>
            </a:r>
            <a:r>
              <a:rPr lang="en-US" sz="1800" dirty="0"/>
              <a:t> </a:t>
            </a:r>
            <a:r>
              <a:rPr lang="en-US" sz="1800" dirty="0" err="1"/>
              <a:t>melaksanakan</a:t>
            </a:r>
            <a:r>
              <a:rPr lang="en-US" sz="1800" dirty="0"/>
              <a:t> </a:t>
            </a:r>
            <a:r>
              <a:rPr lang="en-US" sz="1800" dirty="0" err="1"/>
              <a:t>dan</a:t>
            </a:r>
            <a:r>
              <a:rPr lang="en-US" sz="1800" dirty="0"/>
              <a:t> </a:t>
            </a:r>
            <a:r>
              <a:rPr lang="en-US" sz="1800" dirty="0" err="1"/>
              <a:t>melakukan</a:t>
            </a:r>
            <a:r>
              <a:rPr lang="en-US" sz="1800" dirty="0"/>
              <a:t> </a:t>
            </a:r>
            <a:r>
              <a:rPr lang="en-US" sz="1800" dirty="0" err="1"/>
              <a:t>pekerjaan</a:t>
            </a:r>
            <a:r>
              <a:rPr lang="en-US" sz="1800" dirty="0"/>
              <a:t> </a:t>
            </a:r>
            <a:r>
              <a:rPr lang="en-US" sz="1800" dirty="0" err="1"/>
              <a:t>proyek</a:t>
            </a:r>
            <a:r>
              <a:rPr lang="en-US" sz="1800" dirty="0"/>
              <a:t>. </a:t>
            </a:r>
          </a:p>
          <a:p>
            <a:r>
              <a:rPr lang="en-US" sz="1800" dirty="0" err="1"/>
              <a:t>Contohnya</a:t>
            </a:r>
            <a:r>
              <a:rPr lang="en-US" sz="1800" dirty="0"/>
              <a:t> </a:t>
            </a:r>
            <a:r>
              <a:rPr lang="en-US" sz="1800" dirty="0" err="1"/>
              <a:t>adalah</a:t>
            </a:r>
            <a:br>
              <a:rPr lang="en-US" sz="1800" dirty="0"/>
            </a:br>
            <a:r>
              <a:rPr lang="en-US" sz="1800" dirty="0" err="1"/>
              <a:t>mengevaluasi</a:t>
            </a:r>
            <a:r>
              <a:rPr lang="en-US" sz="1800" dirty="0"/>
              <a:t> </a:t>
            </a:r>
            <a:r>
              <a:rPr lang="en-US" sz="1800" dirty="0" err="1"/>
              <a:t>dampak</a:t>
            </a:r>
            <a:r>
              <a:rPr lang="en-US" sz="1800" dirty="0"/>
              <a:t> </a:t>
            </a:r>
            <a:r>
              <a:rPr lang="en-US" sz="1800" dirty="0" err="1"/>
              <a:t>biaya</a:t>
            </a:r>
            <a:r>
              <a:rPr lang="en-US" sz="1800" dirty="0"/>
              <a:t>, </a:t>
            </a:r>
            <a:r>
              <a:rPr lang="en-US" sz="1800" dirty="0" err="1"/>
              <a:t>jadwal</a:t>
            </a:r>
            <a:r>
              <a:rPr lang="en-US" sz="1800" dirty="0"/>
              <a:t>, </a:t>
            </a:r>
            <a:r>
              <a:rPr lang="en-US" sz="1800" dirty="0" err="1"/>
              <a:t>sumber</a:t>
            </a:r>
            <a:r>
              <a:rPr lang="en-US" sz="1800" dirty="0"/>
              <a:t> </a:t>
            </a:r>
            <a:r>
              <a:rPr lang="en-US" sz="1800" dirty="0" err="1"/>
              <a:t>daya</a:t>
            </a:r>
            <a:r>
              <a:rPr lang="en-US" sz="1800" dirty="0"/>
              <a:t>, </a:t>
            </a:r>
            <a:r>
              <a:rPr lang="en-US" sz="1800" dirty="0" err="1"/>
              <a:t>dan</a:t>
            </a:r>
            <a:r>
              <a:rPr lang="en-US" sz="1800" dirty="0"/>
              <a:t> </a:t>
            </a:r>
            <a:r>
              <a:rPr lang="en-US" sz="1800" dirty="0" err="1"/>
              <a:t>kualitas</a:t>
            </a:r>
            <a:r>
              <a:rPr lang="en-US" sz="1800" dirty="0"/>
              <a:t> </a:t>
            </a:r>
            <a:r>
              <a:rPr lang="en-US" sz="1800" dirty="0" err="1"/>
              <a:t>dari</a:t>
            </a:r>
            <a:r>
              <a:rPr lang="en-US" sz="1800" dirty="0"/>
              <a:t> </a:t>
            </a:r>
            <a:r>
              <a:rPr lang="en-US" sz="1800" dirty="0" err="1"/>
              <a:t>pembelian</a:t>
            </a:r>
            <a:r>
              <a:rPr lang="en-US" sz="1800" dirty="0"/>
              <a:t> versus </a:t>
            </a:r>
            <a:r>
              <a:rPr lang="en-US" sz="1800" dirty="0" err="1"/>
              <a:t>membuat</a:t>
            </a:r>
            <a:r>
              <a:rPr lang="en-US" sz="1800" dirty="0"/>
              <a:t> </a:t>
            </a:r>
            <a:r>
              <a:rPr lang="en-US" sz="1800" dirty="0" err="1"/>
              <a:t>hasil</a:t>
            </a:r>
            <a:r>
              <a:rPr lang="en-US" sz="1800" dirty="0"/>
              <a:t> yang </a:t>
            </a:r>
            <a:r>
              <a:rPr lang="en-US" sz="1800" dirty="0" err="1"/>
              <a:t>disampaikan</a:t>
            </a:r>
            <a:r>
              <a:rPr lang="en-US" sz="1800" dirty="0"/>
              <a:t>.</a:t>
            </a:r>
          </a:p>
          <a:p>
            <a:pPr marL="0" indent="0" algn="just">
              <a:lnSpc>
                <a:spcPct val="150000"/>
              </a:lnSpc>
              <a:buNone/>
            </a:pPr>
            <a:endParaRPr lang="en-US" sz="1800" b="1" dirty="0"/>
          </a:p>
        </p:txBody>
      </p:sp>
      <p:sp>
        <p:nvSpPr>
          <p:cNvPr id="17" name="Freeform 16"/>
          <p:cNvSpPr/>
          <p:nvPr/>
        </p:nvSpPr>
        <p:spPr>
          <a:xfrm>
            <a:off x="115320" y="867572"/>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Tools &amp; Techniques</a:t>
            </a:r>
            <a:endParaRPr lang="en-US" sz="1600" b="0" kern="1200" dirty="0">
              <a:latin typeface="+mn-lt"/>
            </a:endParaRPr>
          </a:p>
        </p:txBody>
      </p:sp>
      <p:sp>
        <p:nvSpPr>
          <p:cNvPr id="18" name="Freeform 17"/>
          <p:cNvSpPr/>
          <p:nvPr/>
        </p:nvSpPr>
        <p:spPr>
          <a:xfrm>
            <a:off x="236559" y="1520756"/>
            <a:ext cx="2402006" cy="4919341"/>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5197846"/>
              <a:satOff val="-23984"/>
              <a:lumOff val="883"/>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600" dirty="0"/>
              <a:t>1 Expert judgment</a:t>
            </a:r>
          </a:p>
          <a:p>
            <a:r>
              <a:rPr lang="en-US" sz="1600" dirty="0"/>
              <a:t>2 Analogous estimating</a:t>
            </a:r>
          </a:p>
          <a:p>
            <a:r>
              <a:rPr lang="en-US" sz="1600" dirty="0"/>
              <a:t>3 Parametric estimating</a:t>
            </a:r>
          </a:p>
          <a:p>
            <a:r>
              <a:rPr lang="en-US" sz="1600" dirty="0"/>
              <a:t>4 Bottom-up estimating</a:t>
            </a:r>
          </a:p>
          <a:p>
            <a:r>
              <a:rPr lang="en-US" sz="1600" dirty="0"/>
              <a:t>5 Three-point estimating</a:t>
            </a:r>
          </a:p>
          <a:p>
            <a:r>
              <a:rPr lang="en-US" sz="1600" dirty="0"/>
              <a:t>6 Data analysis</a:t>
            </a:r>
          </a:p>
          <a:p>
            <a:pPr lvl="1"/>
            <a:r>
              <a:rPr lang="en-US" sz="1600" dirty="0"/>
              <a:t>• Alternatives analysis</a:t>
            </a:r>
          </a:p>
          <a:p>
            <a:pPr lvl="1"/>
            <a:r>
              <a:rPr lang="en-US" sz="1600" dirty="0"/>
              <a:t>• Cost of quality</a:t>
            </a:r>
          </a:p>
          <a:p>
            <a:pPr lvl="1"/>
            <a:r>
              <a:rPr lang="en-US" sz="1600" dirty="0"/>
              <a:t>• Reserve analysis</a:t>
            </a:r>
          </a:p>
          <a:p>
            <a:r>
              <a:rPr lang="en-US" sz="1600" dirty="0"/>
              <a:t>7 Project management</a:t>
            </a:r>
          </a:p>
          <a:p>
            <a:r>
              <a:rPr lang="en-US" sz="1600" dirty="0"/>
              <a:t>information system</a:t>
            </a:r>
          </a:p>
          <a:p>
            <a:r>
              <a:rPr lang="en-US" sz="1600" dirty="0"/>
              <a:t>8 Decision making</a:t>
            </a:r>
          </a:p>
          <a:p>
            <a:pPr lvl="1"/>
            <a:r>
              <a:rPr lang="en-US" sz="1600" dirty="0"/>
              <a:t>• Voting</a:t>
            </a:r>
            <a:endParaRPr lang="en-US" sz="4000" b="0" kern="1200" dirty="0">
              <a:latin typeface="+mn-lt"/>
            </a:endParaRPr>
          </a:p>
        </p:txBody>
      </p:sp>
      <p:sp>
        <p:nvSpPr>
          <p:cNvPr id="8" name="Content Placeholder 2"/>
          <p:cNvSpPr txBox="1">
            <a:spLocks/>
          </p:cNvSpPr>
          <p:nvPr/>
        </p:nvSpPr>
        <p:spPr>
          <a:xfrm>
            <a:off x="3070744" y="3922788"/>
            <a:ext cx="8952933" cy="23243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Font typeface="Arial" panose="020B0604020202020204" pitchFamily="34" charset="0"/>
              <a:buNone/>
            </a:pPr>
            <a:r>
              <a:rPr lang="en-US" sz="1800" b="1" dirty="0"/>
              <a:t>Cost of quality</a:t>
            </a:r>
            <a:endParaRPr lang="en-US" sz="1800" dirty="0"/>
          </a:p>
          <a:p>
            <a:r>
              <a:rPr lang="en-US" sz="1800" dirty="0" err="1"/>
              <a:t>Asumsi</a:t>
            </a:r>
            <a:r>
              <a:rPr lang="en-US" sz="1800" dirty="0"/>
              <a:t> </a:t>
            </a:r>
            <a:r>
              <a:rPr lang="en-US" sz="1800" dirty="0" err="1"/>
              <a:t>tentang</a:t>
            </a:r>
            <a:r>
              <a:rPr lang="en-US" sz="1800" dirty="0"/>
              <a:t> </a:t>
            </a:r>
            <a:r>
              <a:rPr lang="en-US" sz="1800" dirty="0" err="1"/>
              <a:t>biaya</a:t>
            </a:r>
            <a:r>
              <a:rPr lang="en-US" sz="1800" dirty="0"/>
              <a:t> </a:t>
            </a:r>
            <a:r>
              <a:rPr lang="en-US" sz="1800" dirty="0" err="1"/>
              <a:t>kualitas</a:t>
            </a:r>
            <a:r>
              <a:rPr lang="en-US" sz="1800" dirty="0"/>
              <a:t> </a:t>
            </a:r>
            <a:r>
              <a:rPr lang="en-US" sz="1800" dirty="0" err="1"/>
              <a:t>dapat</a:t>
            </a:r>
            <a:r>
              <a:rPr lang="en-US" sz="1800" dirty="0"/>
              <a:t> </a:t>
            </a:r>
            <a:r>
              <a:rPr lang="en-US" sz="1800" dirty="0" err="1"/>
              <a:t>digunakan</a:t>
            </a:r>
            <a:r>
              <a:rPr lang="en-US" sz="1800" dirty="0"/>
              <a:t> </a:t>
            </a:r>
            <a:r>
              <a:rPr lang="en-US" sz="1800" dirty="0" err="1"/>
              <a:t>untuk</a:t>
            </a:r>
            <a:r>
              <a:rPr lang="en-US" sz="1800" dirty="0"/>
              <a:t> </a:t>
            </a:r>
            <a:r>
              <a:rPr lang="en-US" sz="1800" dirty="0" err="1"/>
              <a:t>menyiapkan</a:t>
            </a:r>
            <a:r>
              <a:rPr lang="en-US" sz="1800" dirty="0"/>
              <a:t> </a:t>
            </a:r>
            <a:r>
              <a:rPr lang="en-US" sz="1800" dirty="0" err="1"/>
              <a:t>estimasi</a:t>
            </a:r>
            <a:r>
              <a:rPr lang="en-US" sz="1800" dirty="0"/>
              <a:t>. </a:t>
            </a:r>
            <a:r>
              <a:rPr lang="en-US" sz="1800" dirty="0" err="1"/>
              <a:t>Ini</a:t>
            </a:r>
            <a:r>
              <a:rPr lang="en-US" sz="1800" dirty="0"/>
              <a:t> </a:t>
            </a:r>
            <a:r>
              <a:rPr lang="en-US" sz="1800" dirty="0" err="1"/>
              <a:t>termasuk</a:t>
            </a:r>
            <a:r>
              <a:rPr lang="en-US" sz="1800" dirty="0"/>
              <a:t> </a:t>
            </a:r>
            <a:r>
              <a:rPr lang="en-US" sz="1800" dirty="0" err="1"/>
              <a:t>mengevaluasi</a:t>
            </a:r>
            <a:r>
              <a:rPr lang="en-US" sz="1800" dirty="0"/>
              <a:t> </a:t>
            </a:r>
            <a:r>
              <a:rPr lang="en-US" sz="1800" dirty="0" err="1"/>
              <a:t>dampak</a:t>
            </a:r>
            <a:r>
              <a:rPr lang="en-US" sz="1800" dirty="0"/>
              <a:t> </a:t>
            </a:r>
            <a:r>
              <a:rPr lang="en-US" sz="1800" dirty="0" err="1"/>
              <a:t>biaya</a:t>
            </a:r>
            <a:r>
              <a:rPr lang="en-US" sz="1800" dirty="0"/>
              <a:t> </a:t>
            </a:r>
            <a:r>
              <a:rPr lang="en-US" sz="1800" dirty="0" err="1"/>
              <a:t>dari</a:t>
            </a:r>
            <a:r>
              <a:rPr lang="en-US" sz="1800" dirty="0"/>
              <a:t> </a:t>
            </a:r>
            <a:r>
              <a:rPr lang="en-US" sz="1800" dirty="0" err="1"/>
              <a:t>investasi</a:t>
            </a:r>
            <a:r>
              <a:rPr lang="en-US" sz="1800" dirty="0"/>
              <a:t> </a:t>
            </a:r>
            <a:r>
              <a:rPr lang="en-US" sz="1800" dirty="0" err="1"/>
              <a:t>tambahan</a:t>
            </a:r>
            <a:r>
              <a:rPr lang="en-US" sz="1800" dirty="0"/>
              <a:t> yang </a:t>
            </a:r>
            <a:r>
              <a:rPr lang="en-US" sz="1800" dirty="0" err="1"/>
              <a:t>sesuai</a:t>
            </a:r>
            <a:r>
              <a:rPr lang="en-US" sz="1800" dirty="0"/>
              <a:t> </a:t>
            </a:r>
            <a:r>
              <a:rPr lang="en-US" sz="1800" dirty="0" err="1"/>
              <a:t>dengan</a:t>
            </a:r>
            <a:r>
              <a:rPr lang="en-US" sz="1800" dirty="0"/>
              <a:t> </a:t>
            </a:r>
            <a:r>
              <a:rPr lang="en-US" sz="1800" dirty="0" err="1"/>
              <a:t>biaya</a:t>
            </a:r>
            <a:r>
              <a:rPr lang="en-US" sz="1800" dirty="0"/>
              <a:t> </a:t>
            </a:r>
            <a:r>
              <a:rPr lang="en-US" sz="1800" dirty="0" err="1"/>
              <a:t>ketidaksesuaian</a:t>
            </a:r>
            <a:r>
              <a:rPr lang="en-US" sz="1800" dirty="0"/>
              <a:t>.</a:t>
            </a:r>
          </a:p>
          <a:p>
            <a:r>
              <a:rPr lang="en-US" sz="1800" dirty="0" err="1"/>
              <a:t>Ini</a:t>
            </a:r>
            <a:r>
              <a:rPr lang="en-US" sz="1800" dirty="0"/>
              <a:t> juga </a:t>
            </a:r>
            <a:r>
              <a:rPr lang="en-US" sz="1800" dirty="0" err="1"/>
              <a:t>dapat</a:t>
            </a:r>
            <a:r>
              <a:rPr lang="en-US" sz="1800" dirty="0"/>
              <a:t> </a:t>
            </a:r>
            <a:r>
              <a:rPr lang="en-US" sz="1800" dirty="0" err="1"/>
              <a:t>mencakup</a:t>
            </a:r>
            <a:r>
              <a:rPr lang="en-US" sz="1800" dirty="0"/>
              <a:t> </a:t>
            </a:r>
            <a:r>
              <a:rPr lang="en-US" sz="1800" dirty="0" err="1"/>
              <a:t>melihat</a:t>
            </a:r>
            <a:r>
              <a:rPr lang="en-US" sz="1800" dirty="0"/>
              <a:t> </a:t>
            </a:r>
            <a:r>
              <a:rPr lang="en-US" sz="1800" dirty="0" err="1"/>
              <a:t>pengurangan</a:t>
            </a:r>
            <a:r>
              <a:rPr lang="en-US" sz="1800" dirty="0"/>
              <a:t> </a:t>
            </a:r>
            <a:r>
              <a:rPr lang="en-US" sz="1800" dirty="0" err="1"/>
              <a:t>biaya</a:t>
            </a:r>
            <a:r>
              <a:rPr lang="en-US" sz="1800" dirty="0"/>
              <a:t> </a:t>
            </a:r>
            <a:r>
              <a:rPr lang="en-US" sz="1800" dirty="0" err="1"/>
              <a:t>jangka</a:t>
            </a:r>
            <a:r>
              <a:rPr lang="en-US" sz="1800" dirty="0"/>
              <a:t> </a:t>
            </a:r>
            <a:r>
              <a:rPr lang="en-US" sz="1800" dirty="0" err="1"/>
              <a:t>pendek</a:t>
            </a:r>
            <a:r>
              <a:rPr lang="en-US" sz="1800" dirty="0"/>
              <a:t> versus </a:t>
            </a:r>
            <a:r>
              <a:rPr lang="en-US" sz="1800" dirty="0" err="1"/>
              <a:t>implikasi</a:t>
            </a:r>
            <a:r>
              <a:rPr lang="en-US" sz="1800" dirty="0"/>
              <a:t> </a:t>
            </a:r>
            <a:r>
              <a:rPr lang="en-US" sz="1800" dirty="0" err="1"/>
              <a:t>dari</a:t>
            </a:r>
            <a:r>
              <a:rPr lang="en-US" sz="1800" dirty="0"/>
              <a:t> </a:t>
            </a:r>
            <a:r>
              <a:rPr lang="en-US" sz="1800" dirty="0" err="1"/>
              <a:t>masalah</a:t>
            </a:r>
            <a:r>
              <a:rPr lang="en-US" sz="1800" dirty="0"/>
              <a:t> yang </a:t>
            </a:r>
            <a:r>
              <a:rPr lang="en-US" sz="1800" dirty="0" err="1"/>
              <a:t>lebih</a:t>
            </a:r>
            <a:r>
              <a:rPr lang="en-US" sz="1800" dirty="0"/>
              <a:t> </a:t>
            </a:r>
            <a:r>
              <a:rPr lang="en-US" sz="1800" dirty="0" err="1"/>
              <a:t>sering</a:t>
            </a:r>
            <a:r>
              <a:rPr lang="en-US" sz="1800" dirty="0"/>
              <a:t> </a:t>
            </a:r>
            <a:r>
              <a:rPr lang="en-US" sz="1800" dirty="0" err="1"/>
              <a:t>terjadi</a:t>
            </a:r>
            <a:r>
              <a:rPr lang="en-US" sz="1800" dirty="0"/>
              <a:t> </a:t>
            </a:r>
            <a:r>
              <a:rPr lang="en-US" sz="1800" dirty="0" err="1"/>
              <a:t>kemudian</a:t>
            </a:r>
            <a:r>
              <a:rPr lang="en-US" sz="1800" dirty="0"/>
              <a:t> </a:t>
            </a:r>
            <a:r>
              <a:rPr lang="en-US" sz="1800" dirty="0" err="1"/>
              <a:t>pada</a:t>
            </a:r>
            <a:r>
              <a:rPr lang="en-US" sz="1800" dirty="0"/>
              <a:t> </a:t>
            </a:r>
            <a:r>
              <a:rPr lang="en-US" sz="1800" dirty="0" err="1"/>
              <a:t>siklus</a:t>
            </a:r>
            <a:r>
              <a:rPr lang="en-US" sz="1800" dirty="0"/>
              <a:t> </a:t>
            </a:r>
            <a:r>
              <a:rPr lang="en-US" sz="1800" dirty="0" err="1"/>
              <a:t>hidup</a:t>
            </a:r>
            <a:r>
              <a:rPr lang="en-US" sz="1800" dirty="0"/>
              <a:t> </a:t>
            </a:r>
            <a:r>
              <a:rPr lang="en-US" sz="1800" dirty="0" err="1"/>
              <a:t>produk</a:t>
            </a:r>
            <a:r>
              <a:rPr lang="en-US" sz="1800" dirty="0"/>
              <a:t>.</a:t>
            </a:r>
            <a:endParaRPr lang="en-US" sz="1800" b="1" dirty="0"/>
          </a:p>
        </p:txBody>
      </p:sp>
    </p:spTree>
    <p:extLst>
      <p:ext uri="{BB962C8B-B14F-4D97-AF65-F5344CB8AC3E}">
        <p14:creationId xmlns:p14="http://schemas.microsoft.com/office/powerpoint/2010/main" val="12664673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Estimate Cost : </a:t>
            </a:r>
            <a:r>
              <a:rPr lang="en-US" sz="3600" b="1" dirty="0">
                <a:solidFill>
                  <a:srgbClr val="FF0000"/>
                </a:solidFill>
              </a:rPr>
              <a:t>Tools &amp; Techniques</a:t>
            </a:r>
            <a:endParaRPr lang="id-ID" sz="3600" b="1" dirty="0">
              <a:cs typeface="Century Gothic" charset="0"/>
            </a:endParaRPr>
          </a:p>
        </p:txBody>
      </p:sp>
      <p:pic>
        <p:nvPicPr>
          <p:cNvPr id="13" name="Picture 12"/>
          <p:cNvPicPr/>
          <p:nvPr/>
        </p:nvPicPr>
        <p:blipFill>
          <a:blip r:embed="rId2" cstate="print"/>
          <a:srcRect/>
          <a:stretch>
            <a:fillRect/>
          </a:stretch>
        </p:blipFill>
        <p:spPr bwMode="auto">
          <a:xfrm>
            <a:off x="10754436" y="75562"/>
            <a:ext cx="900752" cy="792010"/>
          </a:xfrm>
          <a:prstGeom prst="rect">
            <a:avLst/>
          </a:prstGeom>
          <a:noFill/>
          <a:ln w="9525">
            <a:noFill/>
            <a:miter lim="800000"/>
            <a:headEnd/>
            <a:tailEnd/>
          </a:ln>
        </p:spPr>
      </p:pic>
      <p:sp>
        <p:nvSpPr>
          <p:cNvPr id="16" name="Title 1"/>
          <p:cNvSpPr>
            <a:spLocks noGrp="1"/>
          </p:cNvSpPr>
          <p:nvPr>
            <p:ph type="title"/>
          </p:nvPr>
        </p:nvSpPr>
        <p:spPr>
          <a:xfrm>
            <a:off x="2758974" y="840632"/>
            <a:ext cx="7620000" cy="550066"/>
          </a:xfrm>
        </p:spPr>
        <p:txBody>
          <a:bodyPr>
            <a:normAutofit fontScale="90000"/>
          </a:bodyPr>
          <a:lstStyle/>
          <a:p>
            <a:pPr algn="just">
              <a:lnSpc>
                <a:spcPct val="120000"/>
              </a:lnSpc>
            </a:pPr>
            <a:r>
              <a:rPr lang="en-US" sz="3000" i="1" dirty="0">
                <a:effectLst>
                  <a:outerShdw blurRad="38100" dist="38100" dir="2700000" algn="tl">
                    <a:srgbClr val="000000">
                      <a:alpha val="43137"/>
                    </a:srgbClr>
                  </a:outerShdw>
                </a:effectLst>
              </a:rPr>
              <a:t>Cost of Quality (COQ)</a:t>
            </a:r>
          </a:p>
        </p:txBody>
      </p:sp>
      <p:sp>
        <p:nvSpPr>
          <p:cNvPr id="17" name="Content Placeholder 2"/>
          <p:cNvSpPr>
            <a:spLocks noGrp="1"/>
          </p:cNvSpPr>
          <p:nvPr>
            <p:ph idx="1"/>
          </p:nvPr>
        </p:nvSpPr>
        <p:spPr>
          <a:xfrm>
            <a:off x="2934268" y="1527709"/>
            <a:ext cx="7658705" cy="401887"/>
          </a:xfrm>
        </p:spPr>
        <p:txBody>
          <a:bodyPr>
            <a:normAutofit/>
          </a:bodyPr>
          <a:lstStyle/>
          <a:p>
            <a:pPr marL="0" indent="0" algn="just">
              <a:lnSpc>
                <a:spcPct val="150000"/>
              </a:lnSpc>
              <a:buNone/>
            </a:pPr>
            <a:r>
              <a:rPr lang="en-US" sz="1350" dirty="0" err="1"/>
              <a:t>Biaya</a:t>
            </a:r>
            <a:r>
              <a:rPr lang="en-US" sz="1350" dirty="0"/>
              <a:t> </a:t>
            </a:r>
            <a:r>
              <a:rPr lang="en-US" sz="1350" dirty="0" err="1"/>
              <a:t>kualitas</a:t>
            </a:r>
            <a:r>
              <a:rPr lang="en-US" sz="1350" dirty="0"/>
              <a:t> </a:t>
            </a:r>
            <a:r>
              <a:rPr lang="en-US" sz="1350" dirty="0" err="1"/>
              <a:t>mengacu</a:t>
            </a:r>
            <a:r>
              <a:rPr lang="en-US" sz="1350" dirty="0"/>
              <a:t> </a:t>
            </a:r>
            <a:r>
              <a:rPr lang="en-US" sz="1350" dirty="0" err="1"/>
              <a:t>pada</a:t>
            </a:r>
            <a:r>
              <a:rPr lang="en-US" sz="1350" dirty="0"/>
              <a:t> total </a:t>
            </a:r>
            <a:r>
              <a:rPr lang="en-US" sz="1350" dirty="0" err="1"/>
              <a:t>biaya</a:t>
            </a:r>
            <a:r>
              <a:rPr lang="en-US" sz="1350" dirty="0"/>
              <a:t> </a:t>
            </a:r>
            <a:r>
              <a:rPr lang="en-US" sz="1350" dirty="0" err="1"/>
              <a:t>pekerjaan</a:t>
            </a:r>
            <a:r>
              <a:rPr lang="en-US" sz="1350" dirty="0"/>
              <a:t> </a:t>
            </a:r>
            <a:r>
              <a:rPr lang="en-US" sz="1350" dirty="0" err="1"/>
              <a:t>dengan</a:t>
            </a:r>
            <a:r>
              <a:rPr lang="en-US" sz="1350" dirty="0"/>
              <a:t> </a:t>
            </a:r>
            <a:r>
              <a:rPr lang="en-US" sz="1350" dirty="0" err="1"/>
              <a:t>kesesuaian</a:t>
            </a:r>
            <a:r>
              <a:rPr lang="en-US" sz="1350" dirty="0"/>
              <a:t> </a:t>
            </a:r>
            <a:r>
              <a:rPr lang="en-US" sz="1350" dirty="0" err="1"/>
              <a:t>dan</a:t>
            </a:r>
            <a:r>
              <a:rPr lang="en-US" sz="1350" dirty="0"/>
              <a:t> </a:t>
            </a:r>
            <a:r>
              <a:rPr lang="en-US" sz="1350" dirty="0" err="1"/>
              <a:t>pekerjaan</a:t>
            </a:r>
            <a:r>
              <a:rPr lang="en-US" sz="1350" dirty="0"/>
              <a:t> </a:t>
            </a:r>
            <a:r>
              <a:rPr lang="en-US" sz="1350" dirty="0" err="1"/>
              <a:t>tanpa</a:t>
            </a:r>
            <a:r>
              <a:rPr lang="en-US" sz="1350" dirty="0"/>
              <a:t> </a:t>
            </a:r>
            <a:r>
              <a:rPr lang="en-US" sz="1350" dirty="0" err="1"/>
              <a:t>kesesuaian</a:t>
            </a:r>
            <a:r>
              <a:rPr lang="en-US" sz="1350" dirty="0"/>
              <a:t>.</a:t>
            </a:r>
          </a:p>
          <a:p>
            <a:pPr marL="0" indent="0" algn="just">
              <a:lnSpc>
                <a:spcPct val="150000"/>
              </a:lnSpc>
              <a:buNone/>
            </a:pPr>
            <a:endParaRPr lang="en-US" sz="1350" dirty="0"/>
          </a:p>
        </p:txBody>
      </p:sp>
      <p:sp>
        <p:nvSpPr>
          <p:cNvPr id="3" name="Rectangle 2"/>
          <p:cNvSpPr/>
          <p:nvPr/>
        </p:nvSpPr>
        <p:spPr>
          <a:xfrm>
            <a:off x="2934268" y="2018952"/>
            <a:ext cx="2898550" cy="369332"/>
          </a:xfrm>
          <a:prstGeom prst="rect">
            <a:avLst/>
          </a:prstGeom>
        </p:spPr>
        <p:txBody>
          <a:bodyPr wrap="none">
            <a:spAutoFit/>
          </a:bodyPr>
          <a:lstStyle/>
          <a:p>
            <a:r>
              <a:rPr lang="id-ID" i="1" dirty="0">
                <a:effectLst>
                  <a:outerShdw blurRad="38100" dist="38100" dir="2700000" algn="tl">
                    <a:srgbClr val="000000">
                      <a:alpha val="43137"/>
                    </a:srgbClr>
                  </a:outerShdw>
                </a:effectLst>
              </a:rPr>
              <a:t>Contoh </a:t>
            </a:r>
            <a:r>
              <a:rPr lang="en-US" i="1" dirty="0">
                <a:effectLst>
                  <a:outerShdw blurRad="38100" dist="38100" dir="2700000" algn="tl">
                    <a:srgbClr val="000000">
                      <a:alpha val="43137"/>
                    </a:srgbClr>
                  </a:outerShdw>
                </a:effectLst>
              </a:rPr>
              <a:t>Cost of Quality (COQ)</a:t>
            </a:r>
            <a:endParaRPr lang="en-US" dirty="0"/>
          </a:p>
        </p:txBody>
      </p:sp>
      <p:graphicFrame>
        <p:nvGraphicFramePr>
          <p:cNvPr id="18" name="Content Placeholder 3"/>
          <p:cNvGraphicFramePr>
            <a:graphicFrameLocks/>
          </p:cNvGraphicFramePr>
          <p:nvPr>
            <p:extLst>
              <p:ext uri="{D42A27DB-BD31-4B8C-83A1-F6EECF244321}">
                <p14:modId xmlns:p14="http://schemas.microsoft.com/office/powerpoint/2010/main" val="2724785921"/>
              </p:ext>
            </p:extLst>
          </p:nvPr>
        </p:nvGraphicFramePr>
        <p:xfrm>
          <a:off x="2934268" y="2447688"/>
          <a:ext cx="8720919" cy="32754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Freeform 18"/>
          <p:cNvSpPr/>
          <p:nvPr/>
        </p:nvSpPr>
        <p:spPr>
          <a:xfrm>
            <a:off x="115320" y="867572"/>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Tools &amp; Techniques</a:t>
            </a:r>
            <a:endParaRPr lang="en-US" sz="1600" b="0" kern="1200" dirty="0">
              <a:latin typeface="+mn-lt"/>
            </a:endParaRPr>
          </a:p>
        </p:txBody>
      </p:sp>
      <p:sp>
        <p:nvSpPr>
          <p:cNvPr id="20" name="Freeform 19"/>
          <p:cNvSpPr/>
          <p:nvPr/>
        </p:nvSpPr>
        <p:spPr>
          <a:xfrm>
            <a:off x="236559" y="1520756"/>
            <a:ext cx="2402006" cy="4919341"/>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5197846"/>
              <a:satOff val="-23984"/>
              <a:lumOff val="883"/>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600" dirty="0"/>
              <a:t>1 Expert judgment</a:t>
            </a:r>
          </a:p>
          <a:p>
            <a:r>
              <a:rPr lang="en-US" sz="1600" dirty="0"/>
              <a:t>2 Analogous estimating</a:t>
            </a:r>
          </a:p>
          <a:p>
            <a:r>
              <a:rPr lang="en-US" sz="1600" dirty="0"/>
              <a:t>3 Parametric estimating</a:t>
            </a:r>
          </a:p>
          <a:p>
            <a:r>
              <a:rPr lang="en-US" sz="1600" dirty="0"/>
              <a:t>4 Bottom-up estimating</a:t>
            </a:r>
          </a:p>
          <a:p>
            <a:r>
              <a:rPr lang="en-US" sz="1600" dirty="0"/>
              <a:t>5 Three-point estimating</a:t>
            </a:r>
          </a:p>
          <a:p>
            <a:r>
              <a:rPr lang="en-US" sz="1600" dirty="0"/>
              <a:t>6 Data analysis</a:t>
            </a:r>
          </a:p>
          <a:p>
            <a:pPr lvl="1"/>
            <a:r>
              <a:rPr lang="en-US" sz="1600" dirty="0"/>
              <a:t>• Alternatives analysis</a:t>
            </a:r>
          </a:p>
          <a:p>
            <a:pPr lvl="1"/>
            <a:r>
              <a:rPr lang="en-US" sz="1600" dirty="0"/>
              <a:t>• Reserve analysis</a:t>
            </a:r>
          </a:p>
          <a:p>
            <a:pPr lvl="1"/>
            <a:r>
              <a:rPr lang="en-US" sz="1600" dirty="0"/>
              <a:t>• Cost of quality</a:t>
            </a:r>
          </a:p>
          <a:p>
            <a:r>
              <a:rPr lang="en-US" sz="1600" dirty="0"/>
              <a:t>7 Project management</a:t>
            </a:r>
          </a:p>
          <a:p>
            <a:r>
              <a:rPr lang="en-US" sz="1600" dirty="0"/>
              <a:t>information system</a:t>
            </a:r>
          </a:p>
          <a:p>
            <a:r>
              <a:rPr lang="en-US" sz="1600" dirty="0"/>
              <a:t>8 Decision making</a:t>
            </a:r>
          </a:p>
          <a:p>
            <a:pPr lvl="1"/>
            <a:r>
              <a:rPr lang="en-US" sz="1600" dirty="0"/>
              <a:t>• Voting</a:t>
            </a:r>
            <a:endParaRPr lang="en-US" sz="4000" b="0" kern="1200" dirty="0">
              <a:latin typeface="+mn-lt"/>
            </a:endParaRPr>
          </a:p>
        </p:txBody>
      </p:sp>
    </p:spTree>
    <p:extLst>
      <p:ext uri="{BB962C8B-B14F-4D97-AF65-F5344CB8AC3E}">
        <p14:creationId xmlns:p14="http://schemas.microsoft.com/office/powerpoint/2010/main" val="11126267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Estimate Cost : </a:t>
            </a:r>
            <a:r>
              <a:rPr lang="en-US" sz="3600" b="1" dirty="0">
                <a:solidFill>
                  <a:srgbClr val="FF0000"/>
                </a:solidFill>
              </a:rPr>
              <a:t>Tools &amp; Techniques</a:t>
            </a:r>
            <a:endParaRPr lang="id-ID" sz="3600" b="1" dirty="0">
              <a:cs typeface="Century Gothic" charset="0"/>
            </a:endParaRPr>
          </a:p>
        </p:txBody>
      </p:sp>
      <p:pic>
        <p:nvPicPr>
          <p:cNvPr id="13" name="Picture 12"/>
          <p:cNvPicPr/>
          <p:nvPr/>
        </p:nvPicPr>
        <p:blipFill>
          <a:blip r:embed="rId2" cstate="print"/>
          <a:srcRect/>
          <a:stretch>
            <a:fillRect/>
          </a:stretch>
        </p:blipFill>
        <p:spPr bwMode="auto">
          <a:xfrm>
            <a:off x="10754436" y="75562"/>
            <a:ext cx="900752" cy="792010"/>
          </a:xfrm>
          <a:prstGeom prst="rect">
            <a:avLst/>
          </a:prstGeom>
          <a:noFill/>
          <a:ln w="9525">
            <a:noFill/>
            <a:miter lim="800000"/>
            <a:headEnd/>
            <a:tailEnd/>
          </a:ln>
        </p:spPr>
      </p:pic>
      <p:sp>
        <p:nvSpPr>
          <p:cNvPr id="31" name="Title 1"/>
          <p:cNvSpPr>
            <a:spLocks noGrp="1"/>
          </p:cNvSpPr>
          <p:nvPr>
            <p:ph type="title"/>
          </p:nvPr>
        </p:nvSpPr>
        <p:spPr>
          <a:xfrm>
            <a:off x="3134436" y="793626"/>
            <a:ext cx="7620000" cy="583613"/>
          </a:xfrm>
        </p:spPr>
        <p:txBody>
          <a:bodyPr>
            <a:normAutofit fontScale="90000"/>
          </a:bodyPr>
          <a:lstStyle/>
          <a:p>
            <a:pPr algn="just">
              <a:lnSpc>
                <a:spcPct val="120000"/>
              </a:lnSpc>
            </a:pPr>
            <a:r>
              <a:rPr lang="id-ID" sz="3000" i="1" dirty="0">
                <a:effectLst>
                  <a:outerShdw blurRad="38100" dist="38100" dir="2700000" algn="tl">
                    <a:srgbClr val="000000">
                      <a:alpha val="43137"/>
                    </a:srgbClr>
                  </a:outerShdw>
                </a:effectLst>
              </a:rPr>
              <a:t>6. </a:t>
            </a:r>
            <a:r>
              <a:rPr lang="en-US" sz="3000" i="1" dirty="0">
                <a:effectLst>
                  <a:outerShdw blurRad="38100" dist="38100" dir="2700000" algn="tl">
                    <a:srgbClr val="000000">
                      <a:alpha val="43137"/>
                    </a:srgbClr>
                  </a:outerShdw>
                </a:effectLst>
              </a:rPr>
              <a:t>Data Analysis</a:t>
            </a:r>
          </a:p>
        </p:txBody>
      </p:sp>
      <p:sp>
        <p:nvSpPr>
          <p:cNvPr id="32" name="Content Placeholder 2"/>
          <p:cNvSpPr>
            <a:spLocks noGrp="1"/>
          </p:cNvSpPr>
          <p:nvPr>
            <p:ph idx="1"/>
          </p:nvPr>
        </p:nvSpPr>
        <p:spPr>
          <a:xfrm>
            <a:off x="3070745" y="1456076"/>
            <a:ext cx="8952933" cy="2815673"/>
          </a:xfrm>
        </p:spPr>
        <p:txBody>
          <a:bodyPr>
            <a:noAutofit/>
          </a:bodyPr>
          <a:lstStyle/>
          <a:p>
            <a:pPr marL="0" indent="0" algn="just">
              <a:lnSpc>
                <a:spcPct val="150000"/>
              </a:lnSpc>
              <a:buNone/>
            </a:pPr>
            <a:r>
              <a:rPr lang="en-US" sz="1800" b="1" dirty="0"/>
              <a:t>Reserve Analysis</a:t>
            </a:r>
          </a:p>
          <a:p>
            <a:pPr marL="0" indent="0" algn="just">
              <a:lnSpc>
                <a:spcPct val="150000"/>
              </a:lnSpc>
              <a:buNone/>
            </a:pPr>
            <a:r>
              <a:rPr lang="en-US" sz="1800" dirty="0" err="1"/>
              <a:t>Estimasi</a:t>
            </a:r>
            <a:r>
              <a:rPr lang="en-US" sz="1800" dirty="0"/>
              <a:t> </a:t>
            </a:r>
            <a:r>
              <a:rPr lang="en-US" sz="1800" dirty="0" err="1"/>
              <a:t>biaya</a:t>
            </a:r>
            <a:r>
              <a:rPr lang="en-US" sz="1800" dirty="0"/>
              <a:t> </a:t>
            </a:r>
            <a:r>
              <a:rPr lang="en-US" sz="1800" dirty="0" err="1"/>
              <a:t>termasuk</a:t>
            </a:r>
            <a:r>
              <a:rPr lang="en-US" sz="1800" dirty="0"/>
              <a:t> </a:t>
            </a:r>
            <a:r>
              <a:rPr lang="en-US" sz="1800" dirty="0" err="1"/>
              <a:t>kemungkinan</a:t>
            </a:r>
            <a:r>
              <a:rPr lang="en-US" sz="1800" dirty="0"/>
              <a:t> </a:t>
            </a:r>
            <a:r>
              <a:rPr lang="en-US" sz="1800" dirty="0" err="1"/>
              <a:t>cadangan</a:t>
            </a:r>
            <a:r>
              <a:rPr lang="en-US" sz="1800" dirty="0"/>
              <a:t>/</a:t>
            </a:r>
            <a:r>
              <a:rPr lang="en-US" sz="1800" i="1" dirty="0"/>
              <a:t>contingency reserves</a:t>
            </a:r>
            <a:r>
              <a:rPr lang="en-US" sz="1800" dirty="0"/>
              <a:t> (</a:t>
            </a:r>
            <a:r>
              <a:rPr lang="en-US" sz="1800" dirty="0" err="1"/>
              <a:t>disebut</a:t>
            </a:r>
            <a:r>
              <a:rPr lang="en-US" sz="1800" dirty="0"/>
              <a:t> juga </a:t>
            </a:r>
            <a:r>
              <a:rPr lang="en-US" sz="1800" dirty="0" err="1"/>
              <a:t>kemungkinan</a:t>
            </a:r>
            <a:r>
              <a:rPr lang="en-US" sz="1800" dirty="0"/>
              <a:t> </a:t>
            </a:r>
            <a:r>
              <a:rPr lang="en-US" sz="1800" dirty="0" err="1"/>
              <a:t>kelonggaran</a:t>
            </a:r>
            <a:r>
              <a:rPr lang="en-US" sz="1800" dirty="0"/>
              <a:t>/ </a:t>
            </a:r>
            <a:r>
              <a:rPr lang="en-US" sz="1800" i="1" dirty="0"/>
              <a:t>contingency allowances</a:t>
            </a:r>
            <a:r>
              <a:rPr lang="en-US" sz="1800" dirty="0"/>
              <a:t>) </a:t>
            </a:r>
            <a:r>
              <a:rPr lang="en-US" sz="1800" dirty="0" err="1"/>
              <a:t>untuk</a:t>
            </a:r>
            <a:r>
              <a:rPr lang="en-US" sz="1800" dirty="0"/>
              <a:t> </a:t>
            </a:r>
            <a:r>
              <a:rPr lang="en-US" sz="1800" dirty="0" err="1"/>
              <a:t>memperhitungkan</a:t>
            </a:r>
            <a:r>
              <a:rPr lang="en-US" sz="1800" dirty="0"/>
              <a:t> </a:t>
            </a:r>
            <a:r>
              <a:rPr lang="en-US" sz="1800" dirty="0" err="1"/>
              <a:t>ketidakpastian</a:t>
            </a:r>
            <a:r>
              <a:rPr lang="en-US" sz="1800" dirty="0"/>
              <a:t> </a:t>
            </a:r>
            <a:r>
              <a:rPr lang="en-US" sz="1800" dirty="0" err="1"/>
              <a:t>biaya</a:t>
            </a:r>
            <a:r>
              <a:rPr lang="en-US" sz="1800" dirty="0"/>
              <a:t>. </a:t>
            </a:r>
            <a:r>
              <a:rPr lang="en-US" sz="1800" i="1" dirty="0"/>
              <a:t>Contingency reserves</a:t>
            </a:r>
            <a:r>
              <a:rPr lang="en-US" sz="1800" dirty="0"/>
              <a:t> </a:t>
            </a:r>
            <a:r>
              <a:rPr lang="en-US" sz="1800" dirty="0" err="1"/>
              <a:t>adalah</a:t>
            </a:r>
            <a:r>
              <a:rPr lang="en-US" sz="1800" dirty="0"/>
              <a:t> </a:t>
            </a:r>
            <a:r>
              <a:rPr lang="en-US" sz="1800" dirty="0" err="1"/>
              <a:t>anggaran</a:t>
            </a:r>
            <a:r>
              <a:rPr lang="en-US" sz="1800" dirty="0"/>
              <a:t> </a:t>
            </a:r>
            <a:r>
              <a:rPr lang="en-US" sz="1800" dirty="0" err="1"/>
              <a:t>dalam</a:t>
            </a:r>
            <a:r>
              <a:rPr lang="en-US" sz="1800" dirty="0"/>
              <a:t> </a:t>
            </a:r>
            <a:r>
              <a:rPr lang="en-US" sz="1800" dirty="0" err="1"/>
              <a:t>dasar</a:t>
            </a:r>
            <a:r>
              <a:rPr lang="en-US" sz="1800" dirty="0"/>
              <a:t> </a:t>
            </a:r>
            <a:r>
              <a:rPr lang="en-US" sz="1800" dirty="0" err="1"/>
              <a:t>biaya</a:t>
            </a:r>
            <a:r>
              <a:rPr lang="en-US" sz="1800" dirty="0"/>
              <a:t> yang </a:t>
            </a:r>
            <a:r>
              <a:rPr lang="en-US" sz="1800" dirty="0" err="1"/>
              <a:t>dialokasikan</a:t>
            </a:r>
            <a:r>
              <a:rPr lang="en-US" sz="1800" dirty="0"/>
              <a:t> </a:t>
            </a:r>
            <a:r>
              <a:rPr lang="en-US" sz="1800" dirty="0" err="1"/>
              <a:t>untuk</a:t>
            </a:r>
            <a:r>
              <a:rPr lang="en-US" sz="1800" dirty="0"/>
              <a:t> </a:t>
            </a:r>
            <a:r>
              <a:rPr lang="en-US" sz="1800" dirty="0" err="1"/>
              <a:t>risiko</a:t>
            </a:r>
            <a:r>
              <a:rPr lang="en-US" sz="1800" dirty="0"/>
              <a:t> yang </a:t>
            </a:r>
            <a:r>
              <a:rPr lang="en-US" sz="1800" dirty="0" err="1"/>
              <a:t>teridentifikasi</a:t>
            </a:r>
            <a:r>
              <a:rPr lang="en-US" sz="1800" dirty="0"/>
              <a:t>. </a:t>
            </a:r>
            <a:r>
              <a:rPr lang="en-US" sz="1800" i="1" dirty="0"/>
              <a:t>Contingency reserves</a:t>
            </a:r>
            <a:r>
              <a:rPr lang="en-US" sz="1800" dirty="0"/>
              <a:t> </a:t>
            </a:r>
            <a:r>
              <a:rPr lang="en-US" sz="1800" dirty="0" err="1"/>
              <a:t>sering</a:t>
            </a:r>
            <a:r>
              <a:rPr lang="en-US" sz="1800" dirty="0"/>
              <a:t> </a:t>
            </a:r>
            <a:r>
              <a:rPr lang="en-US" sz="1800" dirty="0" err="1"/>
              <a:t>dipandang</a:t>
            </a:r>
            <a:r>
              <a:rPr lang="en-US" sz="1800" dirty="0"/>
              <a:t> </a:t>
            </a:r>
            <a:r>
              <a:rPr lang="en-US" sz="1800" dirty="0" err="1"/>
              <a:t>sebagai</a:t>
            </a:r>
            <a:r>
              <a:rPr lang="en-US" sz="1800" dirty="0"/>
              <a:t> </a:t>
            </a:r>
            <a:r>
              <a:rPr lang="en-US" sz="1800" dirty="0" err="1"/>
              <a:t>bagian</a:t>
            </a:r>
            <a:r>
              <a:rPr lang="en-US" sz="1800" dirty="0"/>
              <a:t> </a:t>
            </a:r>
            <a:r>
              <a:rPr lang="en-US" sz="1800" dirty="0" err="1"/>
              <a:t>dari</a:t>
            </a:r>
            <a:r>
              <a:rPr lang="en-US" sz="1800" dirty="0"/>
              <a:t> </a:t>
            </a:r>
            <a:r>
              <a:rPr lang="en-US" sz="1800" dirty="0" err="1"/>
              <a:t>anggaran</a:t>
            </a:r>
            <a:r>
              <a:rPr lang="en-US" sz="1800" dirty="0"/>
              <a:t> </a:t>
            </a:r>
            <a:r>
              <a:rPr lang="en-US" sz="1800" dirty="0" err="1"/>
              <a:t>dimaksudkan</a:t>
            </a:r>
            <a:r>
              <a:rPr lang="en-US" sz="1800" dirty="0"/>
              <a:t> </a:t>
            </a:r>
            <a:r>
              <a:rPr lang="en-US" sz="1800" dirty="0" err="1"/>
              <a:t>untuk</a:t>
            </a:r>
            <a:r>
              <a:rPr lang="en-US" sz="1800" dirty="0"/>
              <a:t> </a:t>
            </a:r>
            <a:r>
              <a:rPr lang="en-US" sz="1800" dirty="0" err="1"/>
              <a:t>mengatasi</a:t>
            </a:r>
            <a:r>
              <a:rPr lang="en-US" sz="1800" dirty="0"/>
              <a:t> "</a:t>
            </a:r>
            <a:r>
              <a:rPr lang="en-US" sz="1800" i="1" dirty="0"/>
              <a:t>known-unknowns</a:t>
            </a:r>
            <a:r>
              <a:rPr lang="en-US" sz="1800" dirty="0"/>
              <a:t>" yang </a:t>
            </a:r>
            <a:r>
              <a:rPr lang="en-US" sz="1800" dirty="0" err="1"/>
              <a:t>dapat</a:t>
            </a:r>
            <a:r>
              <a:rPr lang="en-US" sz="1800" dirty="0"/>
              <a:t> </a:t>
            </a:r>
            <a:r>
              <a:rPr lang="en-US" sz="1800" dirty="0" err="1"/>
              <a:t>mempengaruhi</a:t>
            </a:r>
            <a:r>
              <a:rPr lang="en-US" sz="1800" dirty="0"/>
              <a:t> </a:t>
            </a:r>
            <a:r>
              <a:rPr lang="en-US" sz="1800" dirty="0" err="1"/>
              <a:t>proyek</a:t>
            </a:r>
            <a:r>
              <a:rPr lang="en-US" sz="1800" dirty="0"/>
              <a:t>.</a:t>
            </a:r>
          </a:p>
          <a:p>
            <a:pPr marL="0" indent="0" algn="just">
              <a:lnSpc>
                <a:spcPct val="150000"/>
              </a:lnSpc>
              <a:buNone/>
            </a:pPr>
            <a:r>
              <a:rPr lang="en-US" sz="1800" b="1" dirty="0" err="1"/>
              <a:t>Contoh</a:t>
            </a:r>
            <a:r>
              <a:rPr lang="en-US" sz="1800" b="1" dirty="0"/>
              <a:t> </a:t>
            </a:r>
            <a:r>
              <a:rPr lang="en-US" sz="1800" dirty="0"/>
              <a:t>: </a:t>
            </a:r>
            <a:r>
              <a:rPr lang="en-US" sz="1800" dirty="0" err="1"/>
              <a:t>Pengerjaan</a:t>
            </a:r>
            <a:r>
              <a:rPr lang="en-US" sz="1800" dirty="0"/>
              <a:t> </a:t>
            </a:r>
            <a:r>
              <a:rPr lang="en-US" sz="1800" dirty="0" err="1"/>
              <a:t>ulang</a:t>
            </a:r>
            <a:r>
              <a:rPr lang="en-US" sz="1800" dirty="0"/>
              <a:t> (</a:t>
            </a:r>
            <a:r>
              <a:rPr lang="en-US" sz="1800" i="1" dirty="0"/>
              <a:t>rework) </a:t>
            </a:r>
            <a:r>
              <a:rPr lang="en-US" sz="1800" dirty="0" err="1"/>
              <a:t>untuk</a:t>
            </a:r>
            <a:r>
              <a:rPr lang="en-US" sz="1800" dirty="0"/>
              <a:t> </a:t>
            </a:r>
            <a:r>
              <a:rPr lang="en-US" sz="1800" dirty="0" err="1"/>
              <a:t>beberapa</a:t>
            </a:r>
            <a:r>
              <a:rPr lang="en-US" sz="1800" dirty="0"/>
              <a:t> </a:t>
            </a:r>
            <a:r>
              <a:rPr lang="en-US" sz="1800" dirty="0" err="1"/>
              <a:t>proyek</a:t>
            </a:r>
            <a:r>
              <a:rPr lang="en-US" sz="1800" dirty="0"/>
              <a:t> </a:t>
            </a:r>
            <a:r>
              <a:rPr lang="en-US" sz="1800" dirty="0" err="1"/>
              <a:t>bisa</a:t>
            </a:r>
            <a:r>
              <a:rPr lang="en-US" sz="1800" dirty="0"/>
              <a:t> </a:t>
            </a:r>
            <a:r>
              <a:rPr lang="en-US" sz="1800" dirty="0" err="1"/>
              <a:t>diantisipasi</a:t>
            </a:r>
            <a:r>
              <a:rPr lang="en-US" sz="1800" dirty="0"/>
              <a:t>, </a:t>
            </a:r>
            <a:r>
              <a:rPr lang="en-US" sz="1800" dirty="0" err="1"/>
              <a:t>sementara</a:t>
            </a:r>
            <a:r>
              <a:rPr lang="en-US" sz="1800" dirty="0"/>
              <a:t> </a:t>
            </a:r>
            <a:r>
              <a:rPr lang="en-US" sz="1800" dirty="0" err="1"/>
              <a:t>jumlah</a:t>
            </a:r>
            <a:r>
              <a:rPr lang="en-US" sz="1800" dirty="0"/>
              <a:t> </a:t>
            </a:r>
            <a:r>
              <a:rPr lang="en-US" sz="1800" i="1" dirty="0"/>
              <a:t>rework </a:t>
            </a:r>
            <a:r>
              <a:rPr lang="en-US" sz="1800" dirty="0" err="1"/>
              <a:t>ini</a:t>
            </a:r>
            <a:r>
              <a:rPr lang="en-US" sz="1800" dirty="0"/>
              <a:t> </a:t>
            </a:r>
            <a:r>
              <a:rPr lang="en-US" sz="1800" dirty="0" err="1"/>
              <a:t>tidak</a:t>
            </a:r>
            <a:r>
              <a:rPr lang="en-US" sz="1800" dirty="0"/>
              <a:t> </a:t>
            </a:r>
            <a:r>
              <a:rPr lang="en-US" sz="1800" dirty="0" err="1"/>
              <a:t>diketahui</a:t>
            </a:r>
            <a:r>
              <a:rPr lang="en-US" sz="1800" dirty="0"/>
              <a:t>. </a:t>
            </a:r>
            <a:r>
              <a:rPr lang="en-US" sz="1800" i="1" dirty="0"/>
              <a:t>Contingency reserves</a:t>
            </a:r>
            <a:r>
              <a:rPr lang="en-US" sz="1800" dirty="0"/>
              <a:t> </a:t>
            </a:r>
            <a:r>
              <a:rPr lang="en-US" sz="1800" dirty="0" err="1"/>
              <a:t>dapat</a:t>
            </a:r>
            <a:r>
              <a:rPr lang="en-US" sz="1800" dirty="0"/>
              <a:t> </a:t>
            </a:r>
            <a:r>
              <a:rPr lang="en-US" sz="1800" dirty="0" err="1"/>
              <a:t>diestimasi</a:t>
            </a:r>
            <a:r>
              <a:rPr lang="en-US" sz="1800" dirty="0"/>
              <a:t> </a:t>
            </a:r>
            <a:r>
              <a:rPr lang="en-US" sz="1800" dirty="0" err="1"/>
              <a:t>untuk</a:t>
            </a:r>
            <a:r>
              <a:rPr lang="en-US" sz="1800" dirty="0"/>
              <a:t> </a:t>
            </a:r>
            <a:r>
              <a:rPr lang="en-US" sz="1800" dirty="0" err="1"/>
              <a:t>memperhitungkan</a:t>
            </a:r>
            <a:r>
              <a:rPr lang="en-US" sz="1800" dirty="0"/>
              <a:t>  </a:t>
            </a:r>
            <a:r>
              <a:rPr lang="en-US" sz="1800" dirty="0" err="1"/>
              <a:t>jumlah</a:t>
            </a:r>
            <a:r>
              <a:rPr lang="en-US" sz="1800" dirty="0"/>
              <a:t> </a:t>
            </a:r>
            <a:r>
              <a:rPr lang="en-US" sz="1800" dirty="0" err="1"/>
              <a:t>pengerjaan</a:t>
            </a:r>
            <a:r>
              <a:rPr lang="en-US" sz="1800" dirty="0"/>
              <a:t> </a:t>
            </a:r>
            <a:r>
              <a:rPr lang="en-US" sz="1800" dirty="0" err="1"/>
              <a:t>ulang</a:t>
            </a:r>
            <a:r>
              <a:rPr lang="en-US" sz="1800" dirty="0"/>
              <a:t> yang </a:t>
            </a:r>
            <a:r>
              <a:rPr lang="en-US" sz="1800" dirty="0" err="1"/>
              <a:t>tidak</a:t>
            </a:r>
            <a:r>
              <a:rPr lang="en-US" sz="1800" dirty="0"/>
              <a:t> </a:t>
            </a:r>
            <a:r>
              <a:rPr lang="en-US" sz="1800" dirty="0" err="1"/>
              <a:t>diketahui</a:t>
            </a:r>
            <a:r>
              <a:rPr lang="en-US" sz="1800" dirty="0"/>
              <a:t> </a:t>
            </a:r>
            <a:r>
              <a:rPr lang="en-US" sz="1800" dirty="0" err="1"/>
              <a:t>ini</a:t>
            </a:r>
            <a:r>
              <a:rPr lang="en-US" sz="1800" dirty="0"/>
              <a:t>. </a:t>
            </a:r>
            <a:r>
              <a:rPr lang="en-US" sz="1800" i="1" dirty="0"/>
              <a:t>Contingency reserves</a:t>
            </a:r>
            <a:r>
              <a:rPr lang="en-US" sz="1800" dirty="0"/>
              <a:t> </a:t>
            </a:r>
            <a:r>
              <a:rPr lang="en-US" sz="1800" dirty="0" err="1"/>
              <a:t>berupa</a:t>
            </a:r>
            <a:r>
              <a:rPr lang="en-US" sz="1800" dirty="0"/>
              <a:t> </a:t>
            </a:r>
            <a:r>
              <a:rPr lang="en-US" sz="1800" dirty="0" err="1"/>
              <a:t>persentase</a:t>
            </a:r>
            <a:r>
              <a:rPr lang="en-US" sz="1800" dirty="0"/>
              <a:t> </a:t>
            </a:r>
            <a:r>
              <a:rPr lang="en-US" sz="1800" dirty="0" err="1"/>
              <a:t>dari</a:t>
            </a:r>
            <a:r>
              <a:rPr lang="en-US" sz="1800" dirty="0"/>
              <a:t> </a:t>
            </a:r>
            <a:r>
              <a:rPr lang="en-US" sz="1800" dirty="0" err="1"/>
              <a:t>perkiraan</a:t>
            </a:r>
            <a:r>
              <a:rPr lang="en-US" sz="1800" dirty="0"/>
              <a:t> </a:t>
            </a:r>
            <a:r>
              <a:rPr lang="en-US" sz="1800" dirty="0" err="1"/>
              <a:t>biaya</a:t>
            </a:r>
            <a:r>
              <a:rPr lang="en-US" sz="1800" dirty="0"/>
              <a:t>, </a:t>
            </a:r>
            <a:r>
              <a:rPr lang="en-US" sz="1800" dirty="0" err="1"/>
              <a:t>jumlah</a:t>
            </a:r>
            <a:r>
              <a:rPr lang="en-US" sz="1800" dirty="0"/>
              <a:t> </a:t>
            </a:r>
            <a:r>
              <a:rPr lang="en-US" sz="1800" dirty="0" err="1"/>
              <a:t>tetap</a:t>
            </a:r>
            <a:r>
              <a:rPr lang="en-US" sz="1800" dirty="0"/>
              <a:t>, </a:t>
            </a:r>
            <a:r>
              <a:rPr lang="en-US" sz="1800" dirty="0" err="1"/>
              <a:t>atau</a:t>
            </a:r>
            <a:r>
              <a:rPr lang="en-US" sz="1800" dirty="0"/>
              <a:t> </a:t>
            </a:r>
            <a:r>
              <a:rPr lang="en-US" sz="1800" dirty="0" err="1"/>
              <a:t>dapat</a:t>
            </a:r>
            <a:r>
              <a:rPr lang="en-US" sz="1800" dirty="0"/>
              <a:t> </a:t>
            </a:r>
            <a:r>
              <a:rPr lang="en-US" sz="1800" dirty="0" err="1"/>
              <a:t>dikembangkan</a:t>
            </a:r>
            <a:r>
              <a:rPr lang="en-US" sz="1800" dirty="0"/>
              <a:t> </a:t>
            </a:r>
            <a:r>
              <a:rPr lang="en-US" sz="1800" dirty="0" err="1"/>
              <a:t>dengan</a:t>
            </a:r>
            <a:r>
              <a:rPr lang="en-US" sz="1800" dirty="0"/>
              <a:t> </a:t>
            </a:r>
            <a:r>
              <a:rPr lang="en-US" sz="1800" dirty="0" err="1"/>
              <a:t>menggunakan</a:t>
            </a:r>
            <a:r>
              <a:rPr lang="en-US" sz="1800" dirty="0"/>
              <a:t> </a:t>
            </a:r>
            <a:r>
              <a:rPr lang="en-US" sz="1800" dirty="0" err="1"/>
              <a:t>metode</a:t>
            </a:r>
            <a:r>
              <a:rPr lang="en-US" sz="1800" dirty="0"/>
              <a:t> </a:t>
            </a:r>
            <a:r>
              <a:rPr lang="en-US" sz="1800" dirty="0" err="1"/>
              <a:t>analisis</a:t>
            </a:r>
            <a:r>
              <a:rPr lang="en-US" sz="1800" dirty="0"/>
              <a:t> </a:t>
            </a:r>
            <a:r>
              <a:rPr lang="en-US" sz="1800" dirty="0" err="1"/>
              <a:t>kuantitatif</a:t>
            </a:r>
            <a:r>
              <a:rPr lang="en-US" sz="1800" dirty="0"/>
              <a:t>. </a:t>
            </a:r>
            <a:r>
              <a:rPr lang="en-US" sz="1800" i="1" dirty="0"/>
              <a:t>Contingency reserves</a:t>
            </a:r>
            <a:r>
              <a:rPr lang="en-US" sz="1800" dirty="0"/>
              <a:t> </a:t>
            </a:r>
            <a:r>
              <a:rPr lang="en-US" sz="1800" dirty="0" err="1"/>
              <a:t>dapat</a:t>
            </a:r>
            <a:r>
              <a:rPr lang="en-US" sz="1800" dirty="0"/>
              <a:t> </a:t>
            </a:r>
            <a:r>
              <a:rPr lang="en-US" sz="1800" dirty="0" err="1"/>
              <a:t>digunakan</a:t>
            </a:r>
            <a:r>
              <a:rPr lang="en-US" sz="1800" dirty="0"/>
              <a:t>, </a:t>
            </a:r>
            <a:r>
              <a:rPr lang="en-US" sz="1800" dirty="0" err="1"/>
              <a:t>dikurangi</a:t>
            </a:r>
            <a:r>
              <a:rPr lang="en-US" sz="1800" dirty="0"/>
              <a:t>, </a:t>
            </a:r>
            <a:r>
              <a:rPr lang="en-US" sz="1800" dirty="0" err="1"/>
              <a:t>atau</a:t>
            </a:r>
            <a:r>
              <a:rPr lang="en-US" sz="1800" dirty="0"/>
              <a:t> </a:t>
            </a:r>
            <a:r>
              <a:rPr lang="en-US" sz="1800" dirty="0" err="1"/>
              <a:t>dihilangkan</a:t>
            </a:r>
            <a:r>
              <a:rPr lang="en-US" sz="1800" dirty="0"/>
              <a:t>. </a:t>
            </a:r>
          </a:p>
        </p:txBody>
      </p:sp>
      <p:grpSp>
        <p:nvGrpSpPr>
          <p:cNvPr id="2" name="Group 1"/>
          <p:cNvGrpSpPr/>
          <p:nvPr/>
        </p:nvGrpSpPr>
        <p:grpSpPr>
          <a:xfrm>
            <a:off x="115320" y="867572"/>
            <a:ext cx="2523245" cy="5572525"/>
            <a:chOff x="115320" y="867572"/>
            <a:chExt cx="2523245" cy="5572525"/>
          </a:xfrm>
        </p:grpSpPr>
        <p:sp>
          <p:nvSpPr>
            <p:cNvPr id="17" name="Freeform 16"/>
            <p:cNvSpPr/>
            <p:nvPr/>
          </p:nvSpPr>
          <p:spPr>
            <a:xfrm>
              <a:off x="115320" y="867572"/>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Tools &amp; Techniques</a:t>
              </a:r>
              <a:endParaRPr lang="en-US" sz="1600" b="0" kern="1200" dirty="0">
                <a:latin typeface="+mn-lt"/>
              </a:endParaRPr>
            </a:p>
          </p:txBody>
        </p:sp>
        <p:sp>
          <p:nvSpPr>
            <p:cNvPr id="18" name="Freeform 17"/>
            <p:cNvSpPr/>
            <p:nvPr/>
          </p:nvSpPr>
          <p:spPr>
            <a:xfrm>
              <a:off x="236559" y="1520756"/>
              <a:ext cx="2402006" cy="4919341"/>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5197846"/>
                <a:satOff val="-23984"/>
                <a:lumOff val="883"/>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600" dirty="0"/>
                <a:t>1 Expert judgment</a:t>
              </a:r>
            </a:p>
            <a:p>
              <a:r>
                <a:rPr lang="en-US" sz="1600" dirty="0"/>
                <a:t>2 Analogous estimating</a:t>
              </a:r>
            </a:p>
            <a:p>
              <a:r>
                <a:rPr lang="en-US" sz="1600" dirty="0"/>
                <a:t>3 Parametric estimating</a:t>
              </a:r>
            </a:p>
            <a:p>
              <a:r>
                <a:rPr lang="en-US" sz="1600" dirty="0"/>
                <a:t>4 Bottom-up estimating</a:t>
              </a:r>
            </a:p>
            <a:p>
              <a:r>
                <a:rPr lang="en-US" sz="1600" dirty="0"/>
                <a:t>5 Three-point estimating</a:t>
              </a:r>
            </a:p>
            <a:p>
              <a:r>
                <a:rPr lang="en-US" sz="1600" dirty="0"/>
                <a:t>6 Data analysis</a:t>
              </a:r>
            </a:p>
            <a:p>
              <a:pPr lvl="1"/>
              <a:r>
                <a:rPr lang="en-US" sz="1600" dirty="0"/>
                <a:t>• Alternatives analysis</a:t>
              </a:r>
            </a:p>
            <a:p>
              <a:pPr lvl="1"/>
              <a:r>
                <a:rPr lang="en-US" sz="1600" dirty="0"/>
                <a:t>• Reserve analysis</a:t>
              </a:r>
            </a:p>
            <a:p>
              <a:pPr lvl="1"/>
              <a:r>
                <a:rPr lang="en-US" sz="1600" dirty="0"/>
                <a:t>• Cost of quality</a:t>
              </a:r>
            </a:p>
            <a:p>
              <a:r>
                <a:rPr lang="en-US" sz="1600" dirty="0"/>
                <a:t>7 Project management</a:t>
              </a:r>
            </a:p>
            <a:p>
              <a:r>
                <a:rPr lang="en-US" sz="1600" dirty="0"/>
                <a:t>information system</a:t>
              </a:r>
            </a:p>
            <a:p>
              <a:r>
                <a:rPr lang="en-US" sz="1600" dirty="0"/>
                <a:t>8 Decision making</a:t>
              </a:r>
            </a:p>
            <a:p>
              <a:pPr lvl="1"/>
              <a:r>
                <a:rPr lang="en-US" sz="1600" dirty="0"/>
                <a:t>• Voting</a:t>
              </a:r>
              <a:endParaRPr lang="en-US" sz="4000" b="0" kern="1200" dirty="0">
                <a:latin typeface="+mn-lt"/>
              </a:endParaRPr>
            </a:p>
          </p:txBody>
        </p:sp>
      </p:grpSp>
    </p:spTree>
    <p:extLst>
      <p:ext uri="{BB962C8B-B14F-4D97-AF65-F5344CB8AC3E}">
        <p14:creationId xmlns:p14="http://schemas.microsoft.com/office/powerpoint/2010/main" val="933224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FF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cs typeface="Century Gothic" charset="0"/>
              </a:rPr>
              <a:t>PROJECT COST MANAGEMENT</a:t>
            </a:r>
            <a:endParaRPr lang="id-ID" sz="3600" b="1" dirty="0">
              <a:cs typeface="Century Gothic" charset="0"/>
            </a:endParaRPr>
          </a:p>
        </p:txBody>
      </p:sp>
      <p:pic>
        <p:nvPicPr>
          <p:cNvPr id="7" name="Picture 6"/>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pic>
        <p:nvPicPr>
          <p:cNvPr id="2" name="Picture 1"/>
          <p:cNvPicPr>
            <a:picLocks noChangeAspect="1"/>
          </p:cNvPicPr>
          <p:nvPr/>
        </p:nvPicPr>
        <p:blipFill>
          <a:blip r:embed="rId3"/>
          <a:stretch>
            <a:fillRect/>
          </a:stretch>
        </p:blipFill>
        <p:spPr>
          <a:xfrm>
            <a:off x="1335505" y="914400"/>
            <a:ext cx="7890138" cy="5943600"/>
          </a:xfrm>
          <a:prstGeom prst="rect">
            <a:avLst/>
          </a:prstGeom>
        </p:spPr>
      </p:pic>
    </p:spTree>
    <p:extLst>
      <p:ext uri="{BB962C8B-B14F-4D97-AF65-F5344CB8AC3E}">
        <p14:creationId xmlns:p14="http://schemas.microsoft.com/office/powerpoint/2010/main" val="36311053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Estimate Cost : </a:t>
            </a:r>
            <a:r>
              <a:rPr lang="en-US" sz="3600" b="1" dirty="0">
                <a:solidFill>
                  <a:srgbClr val="FF0000"/>
                </a:solidFill>
              </a:rPr>
              <a:t>Tools &amp; Techniques</a:t>
            </a:r>
            <a:endParaRPr lang="id-ID" sz="3600" b="1" dirty="0">
              <a:cs typeface="Century Gothic" charset="0"/>
            </a:endParaRPr>
          </a:p>
        </p:txBody>
      </p:sp>
      <p:pic>
        <p:nvPicPr>
          <p:cNvPr id="13" name="Picture 12"/>
          <p:cNvPicPr/>
          <p:nvPr/>
        </p:nvPicPr>
        <p:blipFill>
          <a:blip r:embed="rId2" cstate="print"/>
          <a:srcRect/>
          <a:stretch>
            <a:fillRect/>
          </a:stretch>
        </p:blipFill>
        <p:spPr bwMode="auto">
          <a:xfrm>
            <a:off x="10754436" y="75562"/>
            <a:ext cx="900752" cy="792010"/>
          </a:xfrm>
          <a:prstGeom prst="rect">
            <a:avLst/>
          </a:prstGeom>
          <a:noFill/>
          <a:ln w="9525">
            <a:noFill/>
            <a:miter lim="800000"/>
            <a:headEnd/>
            <a:tailEnd/>
          </a:ln>
        </p:spPr>
      </p:pic>
      <p:sp>
        <p:nvSpPr>
          <p:cNvPr id="4" name="Title 1"/>
          <p:cNvSpPr>
            <a:spLocks noGrp="1"/>
          </p:cNvSpPr>
          <p:nvPr>
            <p:ph type="title"/>
          </p:nvPr>
        </p:nvSpPr>
        <p:spPr>
          <a:xfrm>
            <a:off x="121072" y="846588"/>
            <a:ext cx="7620000" cy="583613"/>
          </a:xfrm>
        </p:spPr>
        <p:txBody>
          <a:bodyPr>
            <a:normAutofit fontScale="90000"/>
          </a:bodyPr>
          <a:lstStyle/>
          <a:p>
            <a:pPr algn="just">
              <a:lnSpc>
                <a:spcPct val="120000"/>
              </a:lnSpc>
            </a:pPr>
            <a:r>
              <a:rPr lang="id-ID" sz="3000" i="1" dirty="0">
                <a:effectLst>
                  <a:outerShdw blurRad="38100" dist="38100" dir="2700000" algn="tl">
                    <a:srgbClr val="000000">
                      <a:alpha val="43137"/>
                    </a:srgbClr>
                  </a:outerShdw>
                </a:effectLst>
              </a:rPr>
              <a:t>6. </a:t>
            </a:r>
            <a:r>
              <a:rPr lang="en-US" sz="3000" i="1" dirty="0">
                <a:effectLst>
                  <a:outerShdw blurRad="38100" dist="38100" dir="2700000" algn="tl">
                    <a:srgbClr val="000000">
                      <a:alpha val="43137"/>
                    </a:srgbClr>
                  </a:outerShdw>
                </a:effectLst>
              </a:rPr>
              <a:t>Reserve Analysis (</a:t>
            </a:r>
            <a:r>
              <a:rPr lang="en-US" sz="3000" i="1" dirty="0" err="1">
                <a:effectLst>
                  <a:outerShdw blurRad="38100" dist="38100" dir="2700000" algn="tl">
                    <a:srgbClr val="000000">
                      <a:alpha val="43137"/>
                    </a:srgbClr>
                  </a:outerShdw>
                </a:effectLst>
              </a:rPr>
              <a:t>Cont</a:t>
            </a:r>
            <a:r>
              <a:rPr lang="en-US" sz="3000" i="1" dirty="0">
                <a:effectLst>
                  <a:outerShdw blurRad="38100" dist="38100" dir="2700000" algn="tl">
                    <a:srgbClr val="000000">
                      <a:alpha val="43137"/>
                    </a:srgbClr>
                  </a:outerShdw>
                </a:effectLst>
              </a:rPr>
              <a:t>…)</a:t>
            </a:r>
          </a:p>
        </p:txBody>
      </p:sp>
      <p:sp>
        <p:nvSpPr>
          <p:cNvPr id="5" name="Content Placeholder 2"/>
          <p:cNvSpPr txBox="1">
            <a:spLocks/>
          </p:cNvSpPr>
          <p:nvPr/>
        </p:nvSpPr>
        <p:spPr>
          <a:xfrm>
            <a:off x="409434" y="1781852"/>
            <a:ext cx="11081981" cy="14228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Font typeface="Arial" panose="020B0604020202020204" pitchFamily="34" charset="0"/>
              <a:buNone/>
            </a:pPr>
            <a:r>
              <a:rPr lang="en-US" sz="2000" dirty="0" err="1"/>
              <a:t>Pengelolaan</a:t>
            </a:r>
            <a:r>
              <a:rPr lang="en-US" sz="2000" dirty="0"/>
              <a:t> </a:t>
            </a:r>
            <a:r>
              <a:rPr lang="en-US" sz="2000" dirty="0" err="1"/>
              <a:t>cadangan</a:t>
            </a:r>
            <a:r>
              <a:rPr lang="en-US" sz="2000" dirty="0"/>
              <a:t>/</a:t>
            </a:r>
            <a:r>
              <a:rPr lang="en-US" sz="2000" i="1" dirty="0"/>
              <a:t>management reserves</a:t>
            </a:r>
            <a:r>
              <a:rPr lang="en-US" sz="2000" dirty="0"/>
              <a:t> </a:t>
            </a:r>
            <a:r>
              <a:rPr lang="en-US" sz="2000" dirty="0" err="1"/>
              <a:t>merupakan</a:t>
            </a:r>
            <a:r>
              <a:rPr lang="en-US" sz="2000" dirty="0"/>
              <a:t> </a:t>
            </a:r>
            <a:r>
              <a:rPr lang="en-US" sz="2000" dirty="0" err="1"/>
              <a:t>jumlah</a:t>
            </a:r>
            <a:r>
              <a:rPr lang="en-US" sz="2000" dirty="0"/>
              <a:t> </a:t>
            </a:r>
            <a:r>
              <a:rPr lang="en-US" sz="2000" dirty="0" err="1"/>
              <a:t>anggaran</a:t>
            </a:r>
            <a:r>
              <a:rPr lang="en-US" sz="2000" dirty="0"/>
              <a:t> </a:t>
            </a:r>
            <a:r>
              <a:rPr lang="en-US" sz="2000" dirty="0" err="1"/>
              <a:t>proyek</a:t>
            </a:r>
            <a:r>
              <a:rPr lang="en-US" sz="2000" dirty="0"/>
              <a:t> yang </a:t>
            </a:r>
            <a:r>
              <a:rPr lang="en-US" sz="2000" dirty="0" err="1"/>
              <a:t>dipotong</a:t>
            </a:r>
            <a:r>
              <a:rPr lang="en-US" sz="2000" dirty="0"/>
              <a:t> </a:t>
            </a:r>
            <a:r>
              <a:rPr lang="en-US" sz="2000" dirty="0" err="1"/>
              <a:t>untuk</a:t>
            </a:r>
            <a:r>
              <a:rPr lang="en-US" sz="2000" dirty="0"/>
              <a:t> </a:t>
            </a:r>
            <a:r>
              <a:rPr lang="en-US" sz="2000" dirty="0" err="1"/>
              <a:t>tujuan</a:t>
            </a:r>
            <a:r>
              <a:rPr lang="en-US" sz="2000" dirty="0"/>
              <a:t> </a:t>
            </a:r>
            <a:r>
              <a:rPr lang="en-US" sz="2000" dirty="0" err="1"/>
              <a:t>pengelolaan</a:t>
            </a:r>
            <a:r>
              <a:rPr lang="en-US" sz="2000" dirty="0"/>
              <a:t> </a:t>
            </a:r>
            <a:r>
              <a:rPr lang="en-US" sz="2000" dirty="0" err="1"/>
              <a:t>pengendalian</a:t>
            </a:r>
            <a:r>
              <a:rPr lang="en-US" sz="2000" dirty="0"/>
              <a:t> </a:t>
            </a:r>
            <a:r>
              <a:rPr lang="en-US" sz="2000" dirty="0" err="1"/>
              <a:t>dan</a:t>
            </a:r>
            <a:r>
              <a:rPr lang="en-US" sz="2000" dirty="0"/>
              <a:t> </a:t>
            </a:r>
            <a:r>
              <a:rPr lang="en-US" sz="2000" dirty="0" err="1"/>
              <a:t>dicadangkan</a:t>
            </a:r>
            <a:r>
              <a:rPr lang="en-US" sz="2000" dirty="0"/>
              <a:t> </a:t>
            </a:r>
            <a:r>
              <a:rPr lang="en-US" sz="2000" dirty="0" err="1"/>
              <a:t>untuk</a:t>
            </a:r>
            <a:r>
              <a:rPr lang="en-US" sz="2000" dirty="0"/>
              <a:t> </a:t>
            </a:r>
            <a:r>
              <a:rPr lang="en-US" sz="2000" dirty="0" err="1"/>
              <a:t>pekerjaan</a:t>
            </a:r>
            <a:r>
              <a:rPr lang="en-US" sz="2000" dirty="0"/>
              <a:t> yang </a:t>
            </a:r>
            <a:r>
              <a:rPr lang="en-US" sz="2000" dirty="0" err="1"/>
              <a:t>tak</a:t>
            </a:r>
            <a:r>
              <a:rPr lang="en-US" sz="2000" dirty="0"/>
              <a:t> </a:t>
            </a:r>
            <a:r>
              <a:rPr lang="en-US" sz="2000" dirty="0" err="1"/>
              <a:t>terduga</a:t>
            </a:r>
            <a:r>
              <a:rPr lang="en-US" sz="2000" dirty="0"/>
              <a:t> yang </a:t>
            </a:r>
            <a:r>
              <a:rPr lang="en-US" sz="2000" dirty="0" err="1"/>
              <a:t>berada</a:t>
            </a:r>
            <a:r>
              <a:rPr lang="en-US" sz="2000" dirty="0"/>
              <a:t> </a:t>
            </a:r>
            <a:r>
              <a:rPr lang="en-US" sz="2000" dirty="0" err="1"/>
              <a:t>dalam</a:t>
            </a:r>
            <a:r>
              <a:rPr lang="en-US" sz="2000" dirty="0"/>
              <a:t> </a:t>
            </a:r>
            <a:r>
              <a:rPr lang="en-US" sz="2000" dirty="0" err="1"/>
              <a:t>lingkup</a:t>
            </a:r>
            <a:r>
              <a:rPr lang="en-US" sz="2000" dirty="0"/>
              <a:t> </a:t>
            </a:r>
            <a:r>
              <a:rPr lang="en-US" sz="2000" dirty="0" err="1"/>
              <a:t>proyek</a:t>
            </a:r>
            <a:r>
              <a:rPr lang="en-US" sz="2000" dirty="0"/>
              <a:t>. </a:t>
            </a:r>
            <a:r>
              <a:rPr lang="en-US" sz="2000" i="1" dirty="0"/>
              <a:t>Management reserves</a:t>
            </a:r>
            <a:r>
              <a:rPr lang="en-US" sz="2000" dirty="0"/>
              <a:t> </a:t>
            </a:r>
            <a:r>
              <a:rPr lang="en-US" sz="2000" dirty="0" err="1"/>
              <a:t>tidak</a:t>
            </a:r>
            <a:r>
              <a:rPr lang="en-US" sz="2000" dirty="0"/>
              <a:t> </a:t>
            </a:r>
            <a:r>
              <a:rPr lang="en-US" sz="2000" dirty="0" err="1"/>
              <a:t>termasuk</a:t>
            </a:r>
            <a:r>
              <a:rPr lang="en-US" sz="2000" dirty="0"/>
              <a:t> </a:t>
            </a:r>
            <a:r>
              <a:rPr lang="en-US" sz="2000" dirty="0" err="1"/>
              <a:t>dalam</a:t>
            </a:r>
            <a:r>
              <a:rPr lang="en-US" sz="2000" dirty="0"/>
              <a:t> </a:t>
            </a:r>
            <a:r>
              <a:rPr lang="en-US" sz="2000" dirty="0" err="1"/>
              <a:t>nilai</a:t>
            </a:r>
            <a:r>
              <a:rPr lang="en-US" sz="2000" dirty="0"/>
              <a:t> </a:t>
            </a:r>
            <a:r>
              <a:rPr lang="en-US" sz="2000" dirty="0" err="1"/>
              <a:t>dasar</a:t>
            </a:r>
            <a:r>
              <a:rPr lang="en-US" sz="2000" i="1" dirty="0"/>
              <a:t> </a:t>
            </a:r>
            <a:r>
              <a:rPr lang="en-US" sz="2000" dirty="0" err="1"/>
              <a:t>biaya</a:t>
            </a:r>
            <a:r>
              <a:rPr lang="en-US" sz="2000" dirty="0"/>
              <a:t> </a:t>
            </a:r>
            <a:r>
              <a:rPr lang="en-US" sz="2000" dirty="0" err="1"/>
              <a:t>tetapi</a:t>
            </a:r>
            <a:r>
              <a:rPr lang="en-US" sz="2000" dirty="0"/>
              <a:t> </a:t>
            </a:r>
            <a:r>
              <a:rPr lang="en-US" sz="2000" dirty="0" err="1"/>
              <a:t>merupakan</a:t>
            </a:r>
            <a:r>
              <a:rPr lang="en-US" sz="2000" dirty="0"/>
              <a:t> </a:t>
            </a:r>
            <a:r>
              <a:rPr lang="en-US" sz="2000" dirty="0" err="1"/>
              <a:t>bagian</a:t>
            </a:r>
            <a:r>
              <a:rPr lang="en-US" sz="2000" dirty="0"/>
              <a:t> </a:t>
            </a:r>
            <a:r>
              <a:rPr lang="en-US" sz="2000" dirty="0" err="1"/>
              <a:t>dari</a:t>
            </a:r>
            <a:r>
              <a:rPr lang="en-US" sz="2000" dirty="0"/>
              <a:t> </a:t>
            </a:r>
            <a:r>
              <a:rPr lang="en-US" sz="2000" dirty="0" err="1"/>
              <a:t>kebutuhan</a:t>
            </a:r>
            <a:r>
              <a:rPr lang="en-US" sz="2000" dirty="0"/>
              <a:t> </a:t>
            </a:r>
            <a:r>
              <a:rPr lang="en-US" sz="2000" dirty="0" err="1"/>
              <a:t>anggaran</a:t>
            </a:r>
            <a:r>
              <a:rPr lang="en-US" sz="2000" dirty="0"/>
              <a:t> </a:t>
            </a:r>
            <a:r>
              <a:rPr lang="en-US" sz="2000" dirty="0" err="1"/>
              <a:t>proyek</a:t>
            </a:r>
            <a:r>
              <a:rPr lang="en-US" sz="2000" dirty="0"/>
              <a:t> </a:t>
            </a:r>
            <a:r>
              <a:rPr lang="en-US" sz="2000" dirty="0" err="1"/>
              <a:t>dan</a:t>
            </a:r>
            <a:r>
              <a:rPr lang="en-US" sz="2000" dirty="0"/>
              <a:t> </a:t>
            </a:r>
            <a:r>
              <a:rPr lang="en-US" sz="2000" dirty="0" err="1"/>
              <a:t>pendanaan</a:t>
            </a:r>
            <a:r>
              <a:rPr lang="en-US" sz="2000" dirty="0"/>
              <a:t> </a:t>
            </a:r>
            <a:r>
              <a:rPr lang="en-US" sz="2000" dirty="0" err="1"/>
              <a:t>secara</a:t>
            </a:r>
            <a:r>
              <a:rPr lang="en-US" sz="2000" dirty="0"/>
              <a:t> </a:t>
            </a:r>
            <a:r>
              <a:rPr lang="en-US" sz="2000" dirty="0" err="1"/>
              <a:t>keseluruhan</a:t>
            </a:r>
            <a:r>
              <a:rPr lang="en-US" sz="2000" dirty="0"/>
              <a:t>. </a:t>
            </a:r>
            <a:r>
              <a:rPr lang="en-US" sz="2000" dirty="0" err="1"/>
              <a:t>Ketika</a:t>
            </a:r>
            <a:r>
              <a:rPr lang="en-US" sz="2000" dirty="0"/>
              <a:t> </a:t>
            </a:r>
            <a:r>
              <a:rPr lang="en-US" sz="2000" dirty="0" err="1"/>
              <a:t>jumlah</a:t>
            </a:r>
            <a:r>
              <a:rPr lang="en-US" sz="2000" dirty="0"/>
              <a:t> </a:t>
            </a:r>
            <a:r>
              <a:rPr lang="en-US" sz="2000" dirty="0" err="1"/>
              <a:t>cadangan</a:t>
            </a:r>
            <a:r>
              <a:rPr lang="en-US" sz="2000" dirty="0"/>
              <a:t> </a:t>
            </a:r>
            <a:r>
              <a:rPr lang="en-US" sz="2000" dirty="0" err="1"/>
              <a:t>pengelolaan</a:t>
            </a:r>
            <a:r>
              <a:rPr lang="en-US" sz="2000" dirty="0"/>
              <a:t> </a:t>
            </a:r>
            <a:r>
              <a:rPr lang="en-US" sz="2000" dirty="0" err="1"/>
              <a:t>digunakan</a:t>
            </a:r>
            <a:r>
              <a:rPr lang="en-US" sz="2000" dirty="0"/>
              <a:t> </a:t>
            </a:r>
            <a:r>
              <a:rPr lang="en-US" sz="2000" dirty="0" err="1"/>
              <a:t>untuk</a:t>
            </a:r>
            <a:r>
              <a:rPr lang="en-US" sz="2000" dirty="0"/>
              <a:t> </a:t>
            </a:r>
            <a:r>
              <a:rPr lang="en-US" sz="2000" dirty="0" err="1"/>
              <a:t>mendanai</a:t>
            </a:r>
            <a:r>
              <a:rPr lang="en-US" sz="2000" dirty="0"/>
              <a:t> </a:t>
            </a:r>
            <a:r>
              <a:rPr lang="en-US" sz="2000" dirty="0" err="1"/>
              <a:t>pekerjaan</a:t>
            </a:r>
            <a:r>
              <a:rPr lang="en-US" sz="2000" dirty="0"/>
              <a:t> yang </a:t>
            </a:r>
            <a:r>
              <a:rPr lang="en-US" sz="2000" dirty="0" err="1"/>
              <a:t>tak</a:t>
            </a:r>
            <a:r>
              <a:rPr lang="en-US" sz="2000" dirty="0"/>
              <a:t> </a:t>
            </a:r>
            <a:r>
              <a:rPr lang="en-US" sz="2000" dirty="0" err="1"/>
              <a:t>terduga</a:t>
            </a:r>
            <a:r>
              <a:rPr lang="en-US" sz="2000" dirty="0"/>
              <a:t>, </a:t>
            </a:r>
            <a:r>
              <a:rPr lang="en-US" sz="2000" dirty="0" err="1"/>
              <a:t>jumlah</a:t>
            </a:r>
            <a:r>
              <a:rPr lang="en-US" sz="2000" dirty="0"/>
              <a:t> </a:t>
            </a:r>
            <a:r>
              <a:rPr lang="en-US" sz="2000" i="1" dirty="0"/>
              <a:t>management reserves</a:t>
            </a:r>
            <a:r>
              <a:rPr lang="en-US" sz="2000" dirty="0"/>
              <a:t> yang </a:t>
            </a:r>
            <a:r>
              <a:rPr lang="en-US" sz="2000" dirty="0" err="1"/>
              <a:t>digunakan</a:t>
            </a:r>
            <a:r>
              <a:rPr lang="en-US" sz="2000" dirty="0"/>
              <a:t> </a:t>
            </a:r>
            <a:r>
              <a:rPr lang="en-US" sz="2000" dirty="0" err="1"/>
              <a:t>ditambahkan</a:t>
            </a:r>
            <a:r>
              <a:rPr lang="en-US" sz="2000" dirty="0"/>
              <a:t> </a:t>
            </a:r>
            <a:r>
              <a:rPr lang="en-US" sz="2000" dirty="0" err="1"/>
              <a:t>ke</a:t>
            </a:r>
            <a:r>
              <a:rPr lang="en-US" sz="2000" dirty="0"/>
              <a:t> </a:t>
            </a:r>
            <a:r>
              <a:rPr lang="en-US" sz="2000" dirty="0" err="1"/>
              <a:t>dasar</a:t>
            </a:r>
            <a:r>
              <a:rPr lang="en-US" sz="2000" dirty="0"/>
              <a:t> </a:t>
            </a:r>
            <a:r>
              <a:rPr lang="en-US" sz="2000" dirty="0" err="1"/>
              <a:t>biaya</a:t>
            </a:r>
            <a:r>
              <a:rPr lang="en-US" sz="2000" dirty="0"/>
              <a:t>, </a:t>
            </a:r>
            <a:r>
              <a:rPr lang="en-US" sz="2000" dirty="0" err="1"/>
              <a:t>sehingga</a:t>
            </a:r>
            <a:r>
              <a:rPr lang="en-US" sz="2000" dirty="0"/>
              <a:t> </a:t>
            </a:r>
            <a:r>
              <a:rPr lang="en-US" sz="2000" dirty="0" err="1"/>
              <a:t>membutuhkan</a:t>
            </a:r>
            <a:r>
              <a:rPr lang="en-US" sz="2000" dirty="0"/>
              <a:t> </a:t>
            </a:r>
            <a:r>
              <a:rPr lang="en-US" sz="2000" dirty="0" err="1"/>
              <a:t>perubahan</a:t>
            </a:r>
            <a:r>
              <a:rPr lang="en-US" sz="2000" dirty="0"/>
              <a:t> </a:t>
            </a:r>
            <a:r>
              <a:rPr lang="en-US" sz="2000" dirty="0" err="1"/>
              <a:t>disetujui</a:t>
            </a:r>
            <a:r>
              <a:rPr lang="en-US" sz="2000" dirty="0"/>
              <a:t> </a:t>
            </a:r>
            <a:r>
              <a:rPr lang="en-US" sz="2000" dirty="0" err="1"/>
              <a:t>untuk</a:t>
            </a:r>
            <a:r>
              <a:rPr lang="en-US" sz="2000" dirty="0"/>
              <a:t> </a:t>
            </a:r>
            <a:r>
              <a:rPr lang="en-US" sz="2000" i="1" dirty="0"/>
              <a:t>baseline</a:t>
            </a:r>
            <a:r>
              <a:rPr lang="en-US" sz="2000" dirty="0"/>
              <a:t> </a:t>
            </a:r>
            <a:r>
              <a:rPr lang="en-US" sz="2000" dirty="0" err="1"/>
              <a:t>biaya</a:t>
            </a:r>
            <a:r>
              <a:rPr lang="en-US" sz="2000" dirty="0"/>
              <a:t>.</a:t>
            </a:r>
          </a:p>
        </p:txBody>
      </p:sp>
    </p:spTree>
    <p:extLst>
      <p:ext uri="{BB962C8B-B14F-4D97-AF65-F5344CB8AC3E}">
        <p14:creationId xmlns:p14="http://schemas.microsoft.com/office/powerpoint/2010/main" val="30261011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Estimate Cost : </a:t>
            </a:r>
            <a:r>
              <a:rPr lang="en-US" sz="3600" b="1" dirty="0">
                <a:solidFill>
                  <a:srgbClr val="FF0000"/>
                </a:solidFill>
              </a:rPr>
              <a:t>Tools &amp; Techniques</a:t>
            </a:r>
            <a:endParaRPr lang="id-ID" sz="3600" b="1" dirty="0">
              <a:cs typeface="Century Gothic" charset="0"/>
            </a:endParaRPr>
          </a:p>
        </p:txBody>
      </p:sp>
      <p:pic>
        <p:nvPicPr>
          <p:cNvPr id="13" name="Picture 12"/>
          <p:cNvPicPr/>
          <p:nvPr/>
        </p:nvPicPr>
        <p:blipFill>
          <a:blip r:embed="rId2" cstate="print"/>
          <a:srcRect/>
          <a:stretch>
            <a:fillRect/>
          </a:stretch>
        </p:blipFill>
        <p:spPr bwMode="auto">
          <a:xfrm>
            <a:off x="10754436" y="75562"/>
            <a:ext cx="900752" cy="792010"/>
          </a:xfrm>
          <a:prstGeom prst="rect">
            <a:avLst/>
          </a:prstGeom>
          <a:noFill/>
          <a:ln w="9525">
            <a:noFill/>
            <a:miter lim="800000"/>
            <a:headEnd/>
            <a:tailEnd/>
          </a:ln>
        </p:spPr>
      </p:pic>
      <p:sp>
        <p:nvSpPr>
          <p:cNvPr id="4" name="Title 1"/>
          <p:cNvSpPr>
            <a:spLocks noGrp="1"/>
          </p:cNvSpPr>
          <p:nvPr>
            <p:ph type="title"/>
          </p:nvPr>
        </p:nvSpPr>
        <p:spPr>
          <a:xfrm>
            <a:off x="2784143" y="867572"/>
            <a:ext cx="8732293" cy="550066"/>
          </a:xfrm>
        </p:spPr>
        <p:txBody>
          <a:bodyPr>
            <a:normAutofit fontScale="90000"/>
          </a:bodyPr>
          <a:lstStyle/>
          <a:p>
            <a:pPr algn="just">
              <a:lnSpc>
                <a:spcPct val="120000"/>
              </a:lnSpc>
            </a:pPr>
            <a:r>
              <a:rPr lang="en-US" sz="3000" dirty="0">
                <a:effectLst>
                  <a:outerShdw blurRad="38100" dist="38100" dir="2700000" algn="tl">
                    <a:srgbClr val="000000">
                      <a:alpha val="43137"/>
                    </a:srgbClr>
                  </a:outerShdw>
                </a:effectLst>
              </a:rPr>
              <a:t>7</a:t>
            </a:r>
            <a:r>
              <a:rPr lang="id-ID" sz="3000" dirty="0">
                <a:effectLst>
                  <a:outerShdw blurRad="38100" dist="38100" dir="2700000" algn="tl">
                    <a:srgbClr val="000000">
                      <a:alpha val="43137"/>
                    </a:srgbClr>
                  </a:outerShdw>
                </a:effectLst>
              </a:rPr>
              <a:t>. </a:t>
            </a:r>
            <a:r>
              <a:rPr lang="en-US" sz="3000" dirty="0">
                <a:effectLst>
                  <a:outerShdw blurRad="38100" dist="38100" dir="2700000" algn="tl">
                    <a:srgbClr val="000000">
                      <a:alpha val="43137"/>
                    </a:srgbClr>
                  </a:outerShdw>
                </a:effectLst>
              </a:rPr>
              <a:t>Project Management Information System</a:t>
            </a:r>
          </a:p>
        </p:txBody>
      </p:sp>
      <p:sp>
        <p:nvSpPr>
          <p:cNvPr id="5" name="Content Placeholder 2"/>
          <p:cNvSpPr>
            <a:spLocks noGrp="1"/>
          </p:cNvSpPr>
          <p:nvPr>
            <p:ph idx="1"/>
          </p:nvPr>
        </p:nvSpPr>
        <p:spPr>
          <a:xfrm>
            <a:off x="3234519" y="1438171"/>
            <a:ext cx="8420669" cy="1973769"/>
          </a:xfrm>
        </p:spPr>
        <p:txBody>
          <a:bodyPr>
            <a:normAutofit/>
          </a:bodyPr>
          <a:lstStyle/>
          <a:p>
            <a:pPr marL="0" indent="0" algn="just">
              <a:lnSpc>
                <a:spcPct val="150000"/>
              </a:lnSpc>
              <a:buNone/>
            </a:pPr>
            <a:r>
              <a:rPr lang="en-US" sz="1800" dirty="0" err="1"/>
              <a:t>Aplikasi</a:t>
            </a:r>
            <a:r>
              <a:rPr lang="en-US" sz="1800" dirty="0"/>
              <a:t> </a:t>
            </a:r>
            <a:r>
              <a:rPr lang="en-US" sz="1800" dirty="0" err="1"/>
              <a:t>perangkat</a:t>
            </a:r>
            <a:r>
              <a:rPr lang="en-US" sz="1800" dirty="0"/>
              <a:t> </a:t>
            </a:r>
            <a:r>
              <a:rPr lang="en-US" sz="1800" dirty="0" err="1"/>
              <a:t>lunak</a:t>
            </a:r>
            <a:r>
              <a:rPr lang="en-US" sz="1800" dirty="0"/>
              <a:t> </a:t>
            </a:r>
            <a:r>
              <a:rPr lang="en-US" sz="1800" dirty="0" err="1"/>
              <a:t>pengelolaan</a:t>
            </a:r>
            <a:r>
              <a:rPr lang="en-US" sz="1800" dirty="0"/>
              <a:t> </a:t>
            </a:r>
            <a:r>
              <a:rPr lang="en-US" sz="1800" dirty="0" err="1"/>
              <a:t>proyek</a:t>
            </a:r>
            <a:r>
              <a:rPr lang="en-US" sz="1800" dirty="0"/>
              <a:t>, </a:t>
            </a:r>
            <a:r>
              <a:rPr lang="en-US" sz="1800" i="1" dirty="0"/>
              <a:t>spreadsheet</a:t>
            </a:r>
            <a:r>
              <a:rPr lang="en-US" sz="1800" dirty="0"/>
              <a:t> </a:t>
            </a:r>
            <a:r>
              <a:rPr lang="en-US" sz="1800" dirty="0" err="1"/>
              <a:t>komputerisasi</a:t>
            </a:r>
            <a:r>
              <a:rPr lang="en-US" sz="1800" dirty="0"/>
              <a:t>, </a:t>
            </a:r>
            <a:r>
              <a:rPr lang="en-US" sz="1800" dirty="0" err="1"/>
              <a:t>simulasi</a:t>
            </a:r>
            <a:r>
              <a:rPr lang="en-US" sz="1800" dirty="0"/>
              <a:t>, </a:t>
            </a:r>
            <a:r>
              <a:rPr lang="en-US" sz="1800" dirty="0" err="1"/>
              <a:t>dan</a:t>
            </a:r>
            <a:r>
              <a:rPr lang="en-US" sz="1800" dirty="0"/>
              <a:t> </a:t>
            </a:r>
            <a:r>
              <a:rPr lang="en-US" sz="1800" dirty="0" err="1"/>
              <a:t>alat</a:t>
            </a:r>
            <a:r>
              <a:rPr lang="en-US" sz="1800" dirty="0"/>
              <a:t> </a:t>
            </a:r>
            <a:r>
              <a:rPr lang="en-US" sz="1800" dirty="0" err="1"/>
              <a:t>statistik</a:t>
            </a:r>
            <a:r>
              <a:rPr lang="en-US" sz="1800" dirty="0"/>
              <a:t> yang </a:t>
            </a:r>
            <a:r>
              <a:rPr lang="en-US" sz="1800" dirty="0" err="1"/>
              <a:t>digunakan</a:t>
            </a:r>
            <a:r>
              <a:rPr lang="en-US" sz="1800" dirty="0"/>
              <a:t> </a:t>
            </a:r>
            <a:r>
              <a:rPr lang="en-US" sz="1800" dirty="0" err="1"/>
              <a:t>untuk</a:t>
            </a:r>
            <a:r>
              <a:rPr lang="en-US" sz="1800" dirty="0"/>
              <a:t> </a:t>
            </a:r>
            <a:r>
              <a:rPr lang="en-US" sz="1800" dirty="0" err="1"/>
              <a:t>membantu</a:t>
            </a:r>
            <a:r>
              <a:rPr lang="en-US" sz="1800" dirty="0"/>
              <a:t> </a:t>
            </a:r>
            <a:r>
              <a:rPr lang="en-US" sz="1800" dirty="0" err="1"/>
              <a:t>estimasi</a:t>
            </a:r>
            <a:r>
              <a:rPr lang="en-US" sz="1800" dirty="0"/>
              <a:t> </a:t>
            </a:r>
            <a:r>
              <a:rPr lang="en-US" sz="1800" dirty="0" err="1"/>
              <a:t>biaya</a:t>
            </a:r>
            <a:r>
              <a:rPr lang="en-US" sz="1800" dirty="0"/>
              <a:t>. </a:t>
            </a:r>
            <a:r>
              <a:rPr lang="en-US" sz="1800" dirty="0" err="1"/>
              <a:t>Alat</a:t>
            </a:r>
            <a:r>
              <a:rPr lang="en-US" sz="1800" dirty="0"/>
              <a:t> </a:t>
            </a:r>
            <a:r>
              <a:rPr lang="en-US" sz="1800" dirty="0" err="1"/>
              <a:t>tersebut</a:t>
            </a:r>
            <a:r>
              <a:rPr lang="en-US" sz="1800" dirty="0"/>
              <a:t> </a:t>
            </a:r>
            <a:r>
              <a:rPr lang="en-US" sz="1800" dirty="0" err="1"/>
              <a:t>dapat</a:t>
            </a:r>
            <a:r>
              <a:rPr lang="en-US" sz="1800" dirty="0"/>
              <a:t> </a:t>
            </a:r>
            <a:r>
              <a:rPr lang="en-US" sz="1800" dirty="0" err="1"/>
              <a:t>menyederhanakan</a:t>
            </a:r>
            <a:r>
              <a:rPr lang="en-US" sz="1800" dirty="0"/>
              <a:t> </a:t>
            </a:r>
            <a:r>
              <a:rPr lang="en-US" sz="1800" dirty="0" err="1"/>
              <a:t>penggunaan</a:t>
            </a:r>
            <a:r>
              <a:rPr lang="en-US" sz="1800" dirty="0"/>
              <a:t> </a:t>
            </a:r>
            <a:r>
              <a:rPr lang="en-US" sz="1800" dirty="0" err="1"/>
              <a:t>beberapa</a:t>
            </a:r>
            <a:r>
              <a:rPr lang="en-US" sz="1800" dirty="0"/>
              <a:t> </a:t>
            </a:r>
            <a:r>
              <a:rPr lang="en-US" sz="1800" dirty="0" err="1"/>
              <a:t>teknik</a:t>
            </a:r>
            <a:r>
              <a:rPr lang="en-US" sz="1800" dirty="0"/>
              <a:t> </a:t>
            </a:r>
            <a:r>
              <a:rPr lang="en-US" sz="1800" dirty="0" err="1"/>
              <a:t>estimasi</a:t>
            </a:r>
            <a:r>
              <a:rPr lang="en-US" sz="1800" dirty="0"/>
              <a:t> </a:t>
            </a:r>
            <a:r>
              <a:rPr lang="en-US" sz="1800" dirty="0" err="1"/>
              <a:t>biaya</a:t>
            </a:r>
            <a:r>
              <a:rPr lang="en-US" sz="1800" dirty="0"/>
              <a:t> </a:t>
            </a:r>
            <a:r>
              <a:rPr lang="en-US" sz="1800" dirty="0" err="1"/>
              <a:t>sehingga</a:t>
            </a:r>
            <a:r>
              <a:rPr lang="en-US" sz="1800" dirty="0"/>
              <a:t> </a:t>
            </a:r>
            <a:r>
              <a:rPr lang="en-US" sz="1800" dirty="0" err="1"/>
              <a:t>memfasilitasi</a:t>
            </a:r>
            <a:r>
              <a:rPr lang="en-US" sz="1800" dirty="0"/>
              <a:t> </a:t>
            </a:r>
            <a:r>
              <a:rPr lang="en-US" sz="1800" dirty="0" err="1"/>
              <a:t>pertimbangan</a:t>
            </a:r>
            <a:r>
              <a:rPr lang="en-US" sz="1800" dirty="0"/>
              <a:t> </a:t>
            </a:r>
            <a:r>
              <a:rPr lang="en-US" sz="1800" dirty="0" err="1"/>
              <a:t>cepat</a:t>
            </a:r>
            <a:r>
              <a:rPr lang="en-US" sz="1800" dirty="0"/>
              <a:t> </a:t>
            </a:r>
            <a:r>
              <a:rPr lang="en-US" sz="1800" dirty="0" err="1"/>
              <a:t>alternatif</a:t>
            </a:r>
            <a:r>
              <a:rPr lang="en-US" sz="1800" dirty="0"/>
              <a:t> </a:t>
            </a:r>
            <a:r>
              <a:rPr lang="en-US" sz="1800" dirty="0" err="1"/>
              <a:t>estimasi</a:t>
            </a:r>
            <a:r>
              <a:rPr lang="en-US" sz="1800" dirty="0"/>
              <a:t> </a:t>
            </a:r>
            <a:r>
              <a:rPr lang="en-US" sz="1800" dirty="0" err="1"/>
              <a:t>biaya</a:t>
            </a:r>
            <a:r>
              <a:rPr lang="en-US" sz="1800" dirty="0"/>
              <a:t>. </a:t>
            </a:r>
          </a:p>
        </p:txBody>
      </p:sp>
      <p:grpSp>
        <p:nvGrpSpPr>
          <p:cNvPr id="18" name="Group 17"/>
          <p:cNvGrpSpPr/>
          <p:nvPr/>
        </p:nvGrpSpPr>
        <p:grpSpPr>
          <a:xfrm>
            <a:off x="115320" y="867572"/>
            <a:ext cx="2523245" cy="5572525"/>
            <a:chOff x="115320" y="867572"/>
            <a:chExt cx="2523245" cy="5572525"/>
          </a:xfrm>
        </p:grpSpPr>
        <p:sp>
          <p:nvSpPr>
            <p:cNvPr id="19" name="Freeform 18"/>
            <p:cNvSpPr/>
            <p:nvPr/>
          </p:nvSpPr>
          <p:spPr>
            <a:xfrm>
              <a:off x="115320" y="867572"/>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Tools &amp; Techniques</a:t>
              </a:r>
              <a:endParaRPr lang="en-US" sz="1600" b="0" kern="1200" dirty="0">
                <a:latin typeface="+mn-lt"/>
              </a:endParaRPr>
            </a:p>
          </p:txBody>
        </p:sp>
        <p:sp>
          <p:nvSpPr>
            <p:cNvPr id="20" name="Freeform 19"/>
            <p:cNvSpPr/>
            <p:nvPr/>
          </p:nvSpPr>
          <p:spPr>
            <a:xfrm>
              <a:off x="236559" y="1520756"/>
              <a:ext cx="2402006" cy="4919341"/>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5197846"/>
                <a:satOff val="-23984"/>
                <a:lumOff val="883"/>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600" dirty="0"/>
                <a:t>1 Expert judgment</a:t>
              </a:r>
            </a:p>
            <a:p>
              <a:r>
                <a:rPr lang="en-US" sz="1600" dirty="0"/>
                <a:t>2 Analogous estimating</a:t>
              </a:r>
            </a:p>
            <a:p>
              <a:r>
                <a:rPr lang="en-US" sz="1600" dirty="0"/>
                <a:t>3 Parametric estimating</a:t>
              </a:r>
            </a:p>
            <a:p>
              <a:r>
                <a:rPr lang="en-US" sz="1600" dirty="0"/>
                <a:t>4 Bottom-up estimating</a:t>
              </a:r>
            </a:p>
            <a:p>
              <a:r>
                <a:rPr lang="en-US" sz="1600" dirty="0"/>
                <a:t>5 Three-point estimating</a:t>
              </a:r>
            </a:p>
            <a:p>
              <a:r>
                <a:rPr lang="en-US" sz="1600" dirty="0"/>
                <a:t>6 Data analysis</a:t>
              </a:r>
            </a:p>
            <a:p>
              <a:pPr lvl="1"/>
              <a:r>
                <a:rPr lang="en-US" sz="1600" dirty="0"/>
                <a:t>• Alternatives analysis</a:t>
              </a:r>
            </a:p>
            <a:p>
              <a:pPr lvl="1"/>
              <a:r>
                <a:rPr lang="en-US" sz="1600" dirty="0"/>
                <a:t>• Reserve analysis</a:t>
              </a:r>
            </a:p>
            <a:p>
              <a:pPr lvl="1"/>
              <a:r>
                <a:rPr lang="en-US" sz="1600" dirty="0"/>
                <a:t>• Cost of quality</a:t>
              </a:r>
            </a:p>
            <a:p>
              <a:r>
                <a:rPr lang="en-US" sz="1600" dirty="0"/>
                <a:t>7 Project management</a:t>
              </a:r>
            </a:p>
            <a:p>
              <a:r>
                <a:rPr lang="en-US" sz="1600" dirty="0"/>
                <a:t>information system</a:t>
              </a:r>
            </a:p>
            <a:p>
              <a:r>
                <a:rPr lang="en-US" sz="1600" dirty="0"/>
                <a:t>8 Decision making</a:t>
              </a:r>
            </a:p>
            <a:p>
              <a:pPr lvl="1"/>
              <a:r>
                <a:rPr lang="en-US" sz="1600" dirty="0"/>
                <a:t>• Voting</a:t>
              </a:r>
              <a:endParaRPr lang="en-US" sz="4000" b="0" kern="1200" dirty="0">
                <a:latin typeface="+mn-lt"/>
              </a:endParaRPr>
            </a:p>
          </p:txBody>
        </p:sp>
      </p:grpSp>
      <p:sp>
        <p:nvSpPr>
          <p:cNvPr id="21" name="Title 1"/>
          <p:cNvSpPr txBox="1">
            <a:spLocks/>
          </p:cNvSpPr>
          <p:nvPr/>
        </p:nvSpPr>
        <p:spPr>
          <a:xfrm>
            <a:off x="2784143" y="3432473"/>
            <a:ext cx="8732293" cy="550066"/>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20000"/>
              </a:lnSpc>
            </a:pPr>
            <a:r>
              <a:rPr lang="en-US" sz="3000" dirty="0">
                <a:effectLst>
                  <a:outerShdw blurRad="38100" dist="38100" dir="2700000" algn="tl">
                    <a:srgbClr val="000000">
                      <a:alpha val="43137"/>
                    </a:srgbClr>
                  </a:outerShdw>
                </a:effectLst>
              </a:rPr>
              <a:t>8</a:t>
            </a:r>
            <a:r>
              <a:rPr lang="id-ID" sz="3000" dirty="0">
                <a:effectLst>
                  <a:outerShdw blurRad="38100" dist="38100" dir="2700000" algn="tl">
                    <a:srgbClr val="000000">
                      <a:alpha val="43137"/>
                    </a:srgbClr>
                  </a:outerShdw>
                </a:effectLst>
              </a:rPr>
              <a:t>. </a:t>
            </a:r>
            <a:r>
              <a:rPr lang="en-US" sz="3000" dirty="0">
                <a:effectLst>
                  <a:outerShdw blurRad="38100" dist="38100" dir="2700000" algn="tl">
                    <a:srgbClr val="000000">
                      <a:alpha val="43137"/>
                    </a:srgbClr>
                  </a:outerShdw>
                </a:effectLst>
              </a:rPr>
              <a:t>Decision making</a:t>
            </a:r>
          </a:p>
        </p:txBody>
      </p:sp>
      <p:sp>
        <p:nvSpPr>
          <p:cNvPr id="22" name="Content Placeholder 2"/>
          <p:cNvSpPr txBox="1">
            <a:spLocks/>
          </p:cNvSpPr>
          <p:nvPr/>
        </p:nvSpPr>
        <p:spPr>
          <a:xfrm>
            <a:off x="3234518" y="4238236"/>
            <a:ext cx="8420669" cy="1973769"/>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US" sz="1800" b="1" dirty="0"/>
              <a:t>Voting</a:t>
            </a:r>
          </a:p>
          <a:p>
            <a:pPr marL="0" indent="0" algn="just">
              <a:lnSpc>
                <a:spcPct val="150000"/>
              </a:lnSpc>
              <a:buNone/>
            </a:pPr>
            <a:r>
              <a:rPr lang="en-US" sz="1800" dirty="0"/>
              <a:t>voting </a:t>
            </a:r>
            <a:r>
              <a:rPr lang="en-US" sz="1800" dirty="0" err="1"/>
              <a:t>adalah</a:t>
            </a:r>
            <a:r>
              <a:rPr lang="en-US" sz="1800" dirty="0"/>
              <a:t> proses </a:t>
            </a:r>
            <a:r>
              <a:rPr lang="en-US" sz="1800" dirty="0" err="1"/>
              <a:t>penilaian</a:t>
            </a:r>
            <a:r>
              <a:rPr lang="en-US" sz="1800" dirty="0"/>
              <a:t> yang </a:t>
            </a:r>
            <a:r>
              <a:rPr lang="en-US" sz="1800" dirty="0" err="1"/>
              <a:t>memiliki</a:t>
            </a:r>
            <a:r>
              <a:rPr lang="en-US" sz="1800" dirty="0"/>
              <a:t> </a:t>
            </a:r>
            <a:r>
              <a:rPr lang="en-US" sz="1800" dirty="0" err="1"/>
              <a:t>banyak</a:t>
            </a:r>
            <a:r>
              <a:rPr lang="en-US" sz="1800" dirty="0"/>
              <a:t> </a:t>
            </a:r>
            <a:r>
              <a:rPr lang="en-US" sz="1800" dirty="0" err="1"/>
              <a:t>alternatif</a:t>
            </a:r>
            <a:r>
              <a:rPr lang="en-US" sz="1800" dirty="0"/>
              <a:t> </a:t>
            </a:r>
            <a:r>
              <a:rPr lang="en-US" sz="1800" dirty="0" err="1"/>
              <a:t>dengan</a:t>
            </a:r>
            <a:r>
              <a:rPr lang="en-US" sz="1800" dirty="0"/>
              <a:t> </a:t>
            </a:r>
            <a:r>
              <a:rPr lang="en-US" sz="1800" dirty="0" err="1"/>
              <a:t>hasil</a:t>
            </a:r>
            <a:r>
              <a:rPr lang="en-US" sz="1800" dirty="0"/>
              <a:t> yang </a:t>
            </a:r>
            <a:r>
              <a:rPr lang="en-US" sz="1800" dirty="0" err="1"/>
              <a:t>diharapkan</a:t>
            </a:r>
            <a:r>
              <a:rPr lang="en-US" sz="1800" dirty="0"/>
              <a:t> </a:t>
            </a:r>
            <a:r>
              <a:rPr lang="en-US" sz="1800" dirty="0" err="1"/>
              <a:t>dalam</a:t>
            </a:r>
            <a:r>
              <a:rPr lang="en-US" sz="1800" dirty="0"/>
              <a:t> </a:t>
            </a:r>
            <a:r>
              <a:rPr lang="en-US" sz="1800" dirty="0" err="1"/>
              <a:t>bentuk</a:t>
            </a:r>
            <a:r>
              <a:rPr lang="en-US" sz="1800" dirty="0"/>
              <a:t> </a:t>
            </a:r>
            <a:r>
              <a:rPr lang="en-US" sz="1800" dirty="0" err="1"/>
              <a:t>tindakan</a:t>
            </a:r>
            <a:r>
              <a:rPr lang="en-US" sz="1800" dirty="0"/>
              <a:t> di masa </a:t>
            </a:r>
            <a:r>
              <a:rPr lang="en-US" sz="1800" dirty="0" err="1"/>
              <a:t>depan</a:t>
            </a:r>
            <a:r>
              <a:rPr lang="en-US" sz="1800" dirty="0"/>
              <a:t>. </a:t>
            </a:r>
            <a:r>
              <a:rPr lang="en-US" sz="1800" dirty="0" err="1"/>
              <a:t>Teknik-teknik</a:t>
            </a:r>
            <a:r>
              <a:rPr lang="en-US" sz="1800" dirty="0"/>
              <a:t> </a:t>
            </a:r>
            <a:r>
              <a:rPr lang="en-US" sz="1800" dirty="0" err="1"/>
              <a:t>ini</a:t>
            </a:r>
            <a:r>
              <a:rPr lang="en-US" sz="1800" dirty="0"/>
              <a:t> </a:t>
            </a:r>
            <a:r>
              <a:rPr lang="en-US" sz="1800" dirty="0" err="1"/>
              <a:t>berguna</a:t>
            </a:r>
            <a:r>
              <a:rPr lang="en-US" sz="1800" dirty="0"/>
              <a:t> </a:t>
            </a:r>
            <a:r>
              <a:rPr lang="en-US" sz="1800" dirty="0" err="1"/>
              <a:t>untuk</a:t>
            </a:r>
            <a:r>
              <a:rPr lang="en-US" sz="1800" dirty="0"/>
              <a:t> </a:t>
            </a:r>
            <a:r>
              <a:rPr lang="en-US" sz="1800" dirty="0" err="1"/>
              <a:t>melibatkan</a:t>
            </a:r>
            <a:r>
              <a:rPr lang="en-US" sz="1800" dirty="0"/>
              <a:t> </a:t>
            </a:r>
            <a:r>
              <a:rPr lang="en-US" sz="1800" dirty="0" err="1"/>
              <a:t>anggota</a:t>
            </a:r>
            <a:r>
              <a:rPr lang="en-US" sz="1800" dirty="0"/>
              <a:t> </a:t>
            </a:r>
            <a:r>
              <a:rPr lang="en-US" sz="1800" dirty="0" err="1"/>
              <a:t>tim</a:t>
            </a:r>
            <a:r>
              <a:rPr lang="en-US" sz="1800" dirty="0"/>
              <a:t> </a:t>
            </a:r>
            <a:r>
              <a:rPr lang="en-US" sz="1800" dirty="0" err="1"/>
              <a:t>untuk</a:t>
            </a:r>
            <a:r>
              <a:rPr lang="en-US" sz="1800" dirty="0"/>
              <a:t> </a:t>
            </a:r>
            <a:r>
              <a:rPr lang="en-US" sz="1800" dirty="0" err="1"/>
              <a:t>meningkatkan</a:t>
            </a:r>
            <a:r>
              <a:rPr lang="en-US" sz="1800" dirty="0"/>
              <a:t> </a:t>
            </a:r>
            <a:r>
              <a:rPr lang="en-US" sz="1800" dirty="0" err="1"/>
              <a:t>akurasi</a:t>
            </a:r>
            <a:r>
              <a:rPr lang="en-US" sz="1800" dirty="0"/>
              <a:t> </a:t>
            </a:r>
            <a:r>
              <a:rPr lang="en-US" sz="1800" dirty="0" err="1"/>
              <a:t>estimasi</a:t>
            </a:r>
            <a:r>
              <a:rPr lang="en-US" sz="1800" dirty="0"/>
              <a:t> </a:t>
            </a:r>
            <a:r>
              <a:rPr lang="en-US" sz="1800" dirty="0" err="1"/>
              <a:t>dan</a:t>
            </a:r>
            <a:endParaRPr lang="en-US" sz="1800" dirty="0"/>
          </a:p>
          <a:p>
            <a:pPr marL="0" indent="0" algn="just">
              <a:lnSpc>
                <a:spcPct val="150000"/>
              </a:lnSpc>
              <a:buNone/>
            </a:pPr>
            <a:r>
              <a:rPr lang="en-US" sz="1800" dirty="0" err="1"/>
              <a:t>komitmen</a:t>
            </a:r>
            <a:r>
              <a:rPr lang="en-US" sz="1800" dirty="0"/>
              <a:t> </a:t>
            </a:r>
            <a:r>
              <a:rPr lang="en-US" sz="1800" dirty="0" err="1"/>
              <a:t>terhadap</a:t>
            </a:r>
            <a:r>
              <a:rPr lang="en-US" sz="1800" dirty="0"/>
              <a:t> </a:t>
            </a:r>
            <a:r>
              <a:rPr lang="en-US" sz="1800" dirty="0" err="1"/>
              <a:t>estimasi</a:t>
            </a:r>
            <a:r>
              <a:rPr lang="en-US" sz="1800" dirty="0"/>
              <a:t> yang </a:t>
            </a:r>
            <a:r>
              <a:rPr lang="en-US" sz="1800" dirty="0" err="1"/>
              <a:t>muncul</a:t>
            </a:r>
            <a:r>
              <a:rPr lang="en-US" sz="1800" dirty="0"/>
              <a:t>.</a:t>
            </a:r>
          </a:p>
        </p:txBody>
      </p:sp>
    </p:spTree>
    <p:extLst>
      <p:ext uri="{BB962C8B-B14F-4D97-AF65-F5344CB8AC3E}">
        <p14:creationId xmlns:p14="http://schemas.microsoft.com/office/powerpoint/2010/main" val="27784537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Estimate Cost : </a:t>
            </a:r>
            <a:r>
              <a:rPr lang="en-US" sz="3600" b="1" dirty="0">
                <a:solidFill>
                  <a:srgbClr val="FF0000"/>
                </a:solidFill>
              </a:rPr>
              <a:t>OUTPUT</a:t>
            </a:r>
            <a:endParaRPr lang="id-ID" sz="3600" b="1" dirty="0">
              <a:cs typeface="Century Gothic" charset="0"/>
            </a:endParaRPr>
          </a:p>
        </p:txBody>
      </p:sp>
      <p:pic>
        <p:nvPicPr>
          <p:cNvPr id="13" name="Picture 12"/>
          <p:cNvPicPr/>
          <p:nvPr/>
        </p:nvPicPr>
        <p:blipFill>
          <a:blip r:embed="rId2" cstate="print"/>
          <a:srcRect/>
          <a:stretch>
            <a:fillRect/>
          </a:stretch>
        </p:blipFill>
        <p:spPr bwMode="auto">
          <a:xfrm>
            <a:off x="10754436" y="75562"/>
            <a:ext cx="900752" cy="792010"/>
          </a:xfrm>
          <a:prstGeom prst="rect">
            <a:avLst/>
          </a:prstGeom>
          <a:noFill/>
          <a:ln w="9525">
            <a:noFill/>
            <a:miter lim="800000"/>
            <a:headEnd/>
            <a:tailEnd/>
          </a:ln>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21" y="5725235"/>
            <a:ext cx="1788709" cy="1132765"/>
          </a:xfrm>
          <a:prstGeom prst="rect">
            <a:avLst/>
          </a:prstGeom>
        </p:spPr>
      </p:pic>
      <p:graphicFrame>
        <p:nvGraphicFramePr>
          <p:cNvPr id="28" name="Diagram 27"/>
          <p:cNvGraphicFramePr/>
          <p:nvPr>
            <p:extLst>
              <p:ext uri="{D42A27DB-BD31-4B8C-83A1-F6EECF244321}">
                <p14:modId xmlns:p14="http://schemas.microsoft.com/office/powerpoint/2010/main" val="1848745068"/>
              </p:ext>
            </p:extLst>
          </p:nvPr>
        </p:nvGraphicFramePr>
        <p:xfrm>
          <a:off x="2415655" y="917629"/>
          <a:ext cx="8690159" cy="7779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Rectangle 1"/>
          <p:cNvSpPr/>
          <p:nvPr/>
        </p:nvSpPr>
        <p:spPr>
          <a:xfrm>
            <a:off x="2415655" y="1848333"/>
            <a:ext cx="9526136" cy="4247317"/>
          </a:xfrm>
          <a:prstGeom prst="rect">
            <a:avLst/>
          </a:prstGeom>
        </p:spPr>
        <p:txBody>
          <a:bodyPr wrap="square">
            <a:spAutoFit/>
          </a:bodyPr>
          <a:lstStyle/>
          <a:p>
            <a:pPr algn="just">
              <a:lnSpc>
                <a:spcPct val="150000"/>
              </a:lnSpc>
            </a:pPr>
            <a:r>
              <a:rPr lang="id-ID" dirty="0"/>
              <a:t>Estimasi biaya termasuk penilaian kuantitatif dari kemungkinan biaya yang dibutuhkan untuk menyelesaikan pekerjaan proyek, serta</a:t>
            </a:r>
            <a:r>
              <a:rPr lang="en-US" dirty="0"/>
              <a:t> </a:t>
            </a:r>
            <a:r>
              <a:rPr lang="id-ID" dirty="0"/>
              <a:t>jumlah kontingensi untuk memperhitungkan risiko yang teridentifikasi, dan cadangan manajemen untuk mencakup pekerjaan yang tidak direncanakan. Perkiraan biaya</a:t>
            </a:r>
            <a:r>
              <a:rPr lang="en-US" dirty="0"/>
              <a:t> </a:t>
            </a:r>
            <a:r>
              <a:rPr lang="id-ID" dirty="0"/>
              <a:t>dapat disajikan dalam bentuk ringkasan atau detail. Biaya diperkirakan untuk semua sumber daya yang diterapkan pada biaya</a:t>
            </a:r>
            <a:r>
              <a:rPr lang="en-US" dirty="0"/>
              <a:t> p</a:t>
            </a:r>
            <a:r>
              <a:rPr lang="id-ID" dirty="0"/>
              <a:t>erkiraan. </a:t>
            </a:r>
            <a:endParaRPr lang="en-US" dirty="0"/>
          </a:p>
          <a:p>
            <a:pPr algn="just">
              <a:lnSpc>
                <a:spcPct val="150000"/>
              </a:lnSpc>
            </a:pPr>
            <a:endParaRPr lang="en-US" dirty="0"/>
          </a:p>
          <a:p>
            <a:pPr algn="just">
              <a:lnSpc>
                <a:spcPct val="150000"/>
              </a:lnSpc>
            </a:pPr>
            <a:r>
              <a:rPr lang="id-ID" dirty="0"/>
              <a:t>Ini termasuk tetapi tidak terbatas pada tenaga kerja langsung, bahan, peralatan, layanan, fasilitas, teknologi informasi,</a:t>
            </a:r>
            <a:r>
              <a:rPr lang="en-US" dirty="0"/>
              <a:t> </a:t>
            </a:r>
            <a:r>
              <a:rPr lang="id-ID" dirty="0"/>
              <a:t>dan kategori khusus seperti biaya pembiayaan (termasuk biaya bunga), tunjangan inflasi, nilai tukar,</a:t>
            </a:r>
            <a:r>
              <a:rPr lang="en-US" dirty="0"/>
              <a:t> </a:t>
            </a:r>
            <a:r>
              <a:rPr lang="id-ID" dirty="0"/>
              <a:t>atau cadangan kontingensi biaya. Biaya tidak langsung, jika dimasukkan dalam perkiraan proyek, dapat dimasukkan dalam kegiatan</a:t>
            </a:r>
            <a:r>
              <a:rPr lang="en-US" dirty="0"/>
              <a:t> </a:t>
            </a:r>
            <a:r>
              <a:rPr lang="id-ID" dirty="0"/>
              <a:t>level atau di level yang lebih tinggi.</a:t>
            </a:r>
          </a:p>
        </p:txBody>
      </p:sp>
      <p:grpSp>
        <p:nvGrpSpPr>
          <p:cNvPr id="3" name="Group 2"/>
          <p:cNvGrpSpPr/>
          <p:nvPr/>
        </p:nvGrpSpPr>
        <p:grpSpPr>
          <a:xfrm>
            <a:off x="164383" y="867572"/>
            <a:ext cx="1949769" cy="4560341"/>
            <a:chOff x="164383" y="867572"/>
            <a:chExt cx="1949769" cy="4560341"/>
          </a:xfrm>
        </p:grpSpPr>
        <p:sp>
          <p:nvSpPr>
            <p:cNvPr id="14" name="Freeform 13"/>
            <p:cNvSpPr/>
            <p:nvPr/>
          </p:nvSpPr>
          <p:spPr>
            <a:xfrm>
              <a:off x="220225" y="867572"/>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10395692"/>
                <a:satOff val="-47968"/>
                <a:lumOff val="1765"/>
                <a:alphaOff val="0"/>
              </a:schemeClr>
            </a:fillRef>
            <a:effectRef idx="2">
              <a:schemeClr val="accent4">
                <a:hueOff val="10395692"/>
                <a:satOff val="-47968"/>
                <a:lumOff val="1765"/>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Outputs</a:t>
              </a:r>
              <a:endParaRPr lang="en-US" sz="1600" b="0" kern="1200" dirty="0">
                <a:latin typeface="+mn-lt"/>
              </a:endParaRPr>
            </a:p>
          </p:txBody>
        </p:sp>
        <p:sp>
          <p:nvSpPr>
            <p:cNvPr id="21" name="Freeform 20"/>
            <p:cNvSpPr/>
            <p:nvPr/>
          </p:nvSpPr>
          <p:spPr>
            <a:xfrm>
              <a:off x="164383" y="1558772"/>
              <a:ext cx="1949769" cy="3869141"/>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10395692"/>
                <a:satOff val="-47968"/>
                <a:lumOff val="1765"/>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600" dirty="0"/>
                <a:t>1 Cost estimates</a:t>
              </a:r>
            </a:p>
            <a:p>
              <a:r>
                <a:rPr lang="en-US" sz="1600" dirty="0"/>
                <a:t>2 Basis of estimates</a:t>
              </a:r>
            </a:p>
            <a:p>
              <a:r>
                <a:rPr lang="en-US" sz="1600" dirty="0"/>
                <a:t>3 Project documents updates</a:t>
              </a:r>
            </a:p>
            <a:p>
              <a:pPr lvl="1"/>
              <a:r>
                <a:rPr lang="en-US" sz="1600" dirty="0"/>
                <a:t>• Assumption log</a:t>
              </a:r>
            </a:p>
            <a:p>
              <a:pPr lvl="1"/>
              <a:r>
                <a:rPr lang="en-US" sz="1600" dirty="0"/>
                <a:t>• Lessons learned register</a:t>
              </a:r>
            </a:p>
            <a:p>
              <a:pPr lvl="1"/>
              <a:r>
                <a:rPr lang="en-US" sz="1600" dirty="0"/>
                <a:t>• Risk register</a:t>
              </a:r>
              <a:endParaRPr lang="en-US" sz="1600" b="0" kern="1200" dirty="0"/>
            </a:p>
          </p:txBody>
        </p:sp>
      </p:grpSp>
    </p:spTree>
    <p:extLst>
      <p:ext uri="{BB962C8B-B14F-4D97-AF65-F5344CB8AC3E}">
        <p14:creationId xmlns:p14="http://schemas.microsoft.com/office/powerpoint/2010/main" val="25006653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Estimate Cost : </a:t>
            </a:r>
            <a:r>
              <a:rPr lang="en-US" sz="3600" b="1" dirty="0">
                <a:solidFill>
                  <a:srgbClr val="FF0000"/>
                </a:solidFill>
              </a:rPr>
              <a:t>OUTPUT</a:t>
            </a:r>
            <a:endParaRPr lang="id-ID" sz="3600" b="1" dirty="0">
              <a:cs typeface="Century Gothic" charset="0"/>
            </a:endParaRPr>
          </a:p>
        </p:txBody>
      </p:sp>
      <p:pic>
        <p:nvPicPr>
          <p:cNvPr id="13" name="Picture 12"/>
          <p:cNvPicPr/>
          <p:nvPr/>
        </p:nvPicPr>
        <p:blipFill>
          <a:blip r:embed="rId2" cstate="print"/>
          <a:srcRect/>
          <a:stretch>
            <a:fillRect/>
          </a:stretch>
        </p:blipFill>
        <p:spPr bwMode="auto">
          <a:xfrm>
            <a:off x="10754436" y="75562"/>
            <a:ext cx="900752" cy="792010"/>
          </a:xfrm>
          <a:prstGeom prst="rect">
            <a:avLst/>
          </a:prstGeom>
          <a:noFill/>
          <a:ln w="9525">
            <a:noFill/>
            <a:miter lim="800000"/>
            <a:headEnd/>
            <a:tailEnd/>
          </a:ln>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21" y="5725235"/>
            <a:ext cx="1788709" cy="1132765"/>
          </a:xfrm>
          <a:prstGeom prst="rect">
            <a:avLst/>
          </a:prstGeom>
        </p:spPr>
      </p:pic>
      <p:graphicFrame>
        <p:nvGraphicFramePr>
          <p:cNvPr id="28" name="Diagram 27"/>
          <p:cNvGraphicFramePr/>
          <p:nvPr>
            <p:extLst>
              <p:ext uri="{D42A27DB-BD31-4B8C-83A1-F6EECF244321}">
                <p14:modId xmlns:p14="http://schemas.microsoft.com/office/powerpoint/2010/main" val="4025480875"/>
              </p:ext>
            </p:extLst>
          </p:nvPr>
        </p:nvGraphicFramePr>
        <p:xfrm>
          <a:off x="2965028" y="968992"/>
          <a:ext cx="8690159" cy="7779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Rectangle 1"/>
          <p:cNvSpPr/>
          <p:nvPr/>
        </p:nvSpPr>
        <p:spPr>
          <a:xfrm>
            <a:off x="2965027" y="1848333"/>
            <a:ext cx="8690159" cy="4524315"/>
          </a:xfrm>
          <a:prstGeom prst="rect">
            <a:avLst/>
          </a:prstGeom>
        </p:spPr>
        <p:txBody>
          <a:bodyPr wrap="square">
            <a:spAutoFit/>
          </a:bodyPr>
          <a:lstStyle/>
          <a:p>
            <a:r>
              <a:rPr lang="id-ID" dirty="0"/>
              <a:t>Jumlah dan jenis rincian tambahan yang mendukung perkiraan biaya bervariasi berdasarkan wilayah</a:t>
            </a:r>
            <a:r>
              <a:rPr lang="en-US" dirty="0"/>
              <a:t> </a:t>
            </a:r>
            <a:r>
              <a:rPr lang="id-ID" dirty="0"/>
              <a:t>aplikasi. Terlepas dari</a:t>
            </a:r>
            <a:r>
              <a:rPr lang="en-US" dirty="0"/>
              <a:t> </a:t>
            </a:r>
            <a:r>
              <a:rPr lang="id-ID" dirty="0"/>
              <a:t>tingkat detail, dokumentasi pendukung harus memberikan pemahaman yang jelas dan lengkap tentang bagaimana</a:t>
            </a:r>
            <a:r>
              <a:rPr lang="en-US" dirty="0"/>
              <a:t> </a:t>
            </a:r>
            <a:r>
              <a:rPr lang="id-ID" dirty="0"/>
              <a:t>Perkiraan biaya berasal.</a:t>
            </a:r>
            <a:r>
              <a:rPr lang="en-US" dirty="0"/>
              <a:t> </a:t>
            </a:r>
            <a:r>
              <a:rPr lang="id-ID" dirty="0"/>
              <a:t>Mendukung rinci untuk perkiraan biaya kegiatan dapat mencakup:</a:t>
            </a:r>
            <a:endParaRPr lang="en-US" dirty="0"/>
          </a:p>
          <a:p>
            <a:pPr algn="just"/>
            <a:endParaRPr lang="id-ID" dirty="0"/>
          </a:p>
          <a:p>
            <a:pPr marL="285750" indent="-285750">
              <a:buFont typeface="Arial" panose="020B0604020202020204" pitchFamily="34" charset="0"/>
              <a:buChar char="•"/>
            </a:pPr>
            <a:r>
              <a:rPr lang="en-US" dirty="0"/>
              <a:t>Documentation of the basis of the estimate (i.e., how it was developed)</a:t>
            </a:r>
          </a:p>
          <a:p>
            <a:pPr marL="285750" indent="-285750">
              <a:buFont typeface="Arial" panose="020B0604020202020204" pitchFamily="34" charset="0"/>
              <a:buChar char="•"/>
            </a:pPr>
            <a:r>
              <a:rPr lang="en-US" dirty="0"/>
              <a:t>Documentation of all assumptions made</a:t>
            </a:r>
            <a:endParaRPr lang="id-ID" dirty="0"/>
          </a:p>
          <a:p>
            <a:pPr marL="285750" indent="-285750">
              <a:buFont typeface="Arial" panose="020B0604020202020204" pitchFamily="34" charset="0"/>
              <a:buChar char="•"/>
            </a:pPr>
            <a:r>
              <a:rPr lang="en-US" dirty="0"/>
              <a:t>Documentation of any known constraints</a:t>
            </a:r>
            <a:endParaRPr lang="id-ID" dirty="0"/>
          </a:p>
          <a:p>
            <a:pPr marL="285750" indent="-285750">
              <a:buFont typeface="Arial" panose="020B0604020202020204" pitchFamily="34" charset="0"/>
              <a:buChar char="•"/>
            </a:pPr>
            <a:r>
              <a:rPr lang="en-US" dirty="0"/>
              <a:t>Indication of the range of possible estimates (e.g., €10,000 (―10%) to indicate that the item is expected</a:t>
            </a:r>
          </a:p>
          <a:p>
            <a:pPr marL="285750" indent="-285750">
              <a:buFont typeface="Arial" panose="020B0604020202020204" pitchFamily="34" charset="0"/>
              <a:buChar char="•"/>
            </a:pPr>
            <a:r>
              <a:rPr lang="en-US" dirty="0"/>
              <a:t>to cost between a range of values), and</a:t>
            </a:r>
          </a:p>
          <a:p>
            <a:pPr marL="285750" indent="-285750" algn="just">
              <a:buFont typeface="Arial" panose="020B0604020202020204" pitchFamily="34" charset="0"/>
              <a:buChar char="•"/>
            </a:pPr>
            <a:r>
              <a:rPr lang="en-US" dirty="0"/>
              <a:t>Indication of the confidence level of the final estimate.</a:t>
            </a:r>
          </a:p>
          <a:p>
            <a:pPr marL="285750" indent="-285750" algn="just">
              <a:buFont typeface="Arial" panose="020B0604020202020204" pitchFamily="34" charset="0"/>
              <a:buChar char="•"/>
            </a:pPr>
            <a:r>
              <a:rPr lang="en-US" dirty="0"/>
              <a:t>Ada 3 </a:t>
            </a:r>
            <a:r>
              <a:rPr lang="en-US" dirty="0" err="1"/>
              <a:t>Jenis</a:t>
            </a:r>
            <a:r>
              <a:rPr lang="en-US" dirty="0"/>
              <a:t> Range </a:t>
            </a:r>
            <a:r>
              <a:rPr lang="en-US" dirty="0" err="1"/>
              <a:t>Estimasi</a:t>
            </a:r>
            <a:r>
              <a:rPr lang="en-US" dirty="0"/>
              <a:t> :</a:t>
            </a:r>
          </a:p>
          <a:p>
            <a:pPr marL="800100" lvl="1" indent="-342900" algn="just">
              <a:buFont typeface="+mj-lt"/>
              <a:buAutoNum type="arabicPeriod"/>
            </a:pPr>
            <a:r>
              <a:rPr lang="en-US" dirty="0"/>
              <a:t>Rough order of magnitude (ROM) estimate , , range -25 to + 7S percent</a:t>
            </a:r>
          </a:p>
          <a:p>
            <a:pPr marL="800100" lvl="1" indent="-342900" algn="just">
              <a:buFont typeface="+mj-lt"/>
              <a:buAutoNum type="arabicPeriod"/>
            </a:pPr>
            <a:r>
              <a:rPr lang="en-US" dirty="0"/>
              <a:t>Budget estimate, range of -10 to +2S percent</a:t>
            </a:r>
          </a:p>
          <a:p>
            <a:pPr marL="800100" lvl="1" indent="-342900" algn="just">
              <a:buFont typeface="+mj-lt"/>
              <a:buAutoNum type="arabicPeriod"/>
            </a:pPr>
            <a:r>
              <a:rPr lang="en-US" dirty="0"/>
              <a:t>Definitive estimate, , range -5 to + 10 percent</a:t>
            </a:r>
            <a:endParaRPr lang="id-ID" dirty="0"/>
          </a:p>
        </p:txBody>
      </p:sp>
      <p:grpSp>
        <p:nvGrpSpPr>
          <p:cNvPr id="14" name="Group 13"/>
          <p:cNvGrpSpPr/>
          <p:nvPr/>
        </p:nvGrpSpPr>
        <p:grpSpPr>
          <a:xfrm>
            <a:off x="164383" y="867572"/>
            <a:ext cx="1949769" cy="4560341"/>
            <a:chOff x="164383" y="867572"/>
            <a:chExt cx="1949769" cy="4560341"/>
          </a:xfrm>
        </p:grpSpPr>
        <p:sp>
          <p:nvSpPr>
            <p:cNvPr id="21" name="Freeform 20"/>
            <p:cNvSpPr/>
            <p:nvPr/>
          </p:nvSpPr>
          <p:spPr>
            <a:xfrm>
              <a:off x="220225" y="867572"/>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10395692"/>
                <a:satOff val="-47968"/>
                <a:lumOff val="1765"/>
                <a:alphaOff val="0"/>
              </a:schemeClr>
            </a:fillRef>
            <a:effectRef idx="2">
              <a:schemeClr val="accent4">
                <a:hueOff val="10395692"/>
                <a:satOff val="-47968"/>
                <a:lumOff val="1765"/>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Outputs</a:t>
              </a:r>
              <a:endParaRPr lang="en-US" sz="1600" b="0" kern="1200" dirty="0">
                <a:latin typeface="+mn-lt"/>
              </a:endParaRPr>
            </a:p>
          </p:txBody>
        </p:sp>
        <p:sp>
          <p:nvSpPr>
            <p:cNvPr id="22" name="Freeform 21"/>
            <p:cNvSpPr/>
            <p:nvPr/>
          </p:nvSpPr>
          <p:spPr>
            <a:xfrm>
              <a:off x="164383" y="1558772"/>
              <a:ext cx="1949769" cy="3869141"/>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10395692"/>
                <a:satOff val="-47968"/>
                <a:lumOff val="1765"/>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600" dirty="0"/>
                <a:t>1 Cost estimates</a:t>
              </a:r>
            </a:p>
            <a:p>
              <a:r>
                <a:rPr lang="en-US" sz="1600" dirty="0"/>
                <a:t>2 Basis of estimates</a:t>
              </a:r>
            </a:p>
            <a:p>
              <a:r>
                <a:rPr lang="en-US" sz="1600" dirty="0"/>
                <a:t>3 Project documents updates</a:t>
              </a:r>
            </a:p>
            <a:p>
              <a:pPr lvl="1"/>
              <a:r>
                <a:rPr lang="en-US" sz="1600" dirty="0"/>
                <a:t>• Assumption log</a:t>
              </a:r>
            </a:p>
            <a:p>
              <a:pPr lvl="1"/>
              <a:r>
                <a:rPr lang="en-US" sz="1600" dirty="0"/>
                <a:t>• Lessons learned register</a:t>
              </a:r>
            </a:p>
            <a:p>
              <a:pPr lvl="1"/>
              <a:r>
                <a:rPr lang="en-US" sz="1600" dirty="0"/>
                <a:t>• Risk register</a:t>
              </a:r>
              <a:endParaRPr lang="en-US" sz="1600" b="0" kern="1200" dirty="0"/>
            </a:p>
          </p:txBody>
        </p:sp>
      </p:grpSp>
    </p:spTree>
    <p:extLst>
      <p:ext uri="{BB962C8B-B14F-4D97-AF65-F5344CB8AC3E}">
        <p14:creationId xmlns:p14="http://schemas.microsoft.com/office/powerpoint/2010/main" val="36829063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Estimate Cost : </a:t>
            </a:r>
            <a:r>
              <a:rPr lang="en-US" sz="3600" b="1" dirty="0">
                <a:solidFill>
                  <a:srgbClr val="FF0000"/>
                </a:solidFill>
              </a:rPr>
              <a:t>OUTPUT</a:t>
            </a:r>
            <a:endParaRPr lang="id-ID" sz="3600" b="1" dirty="0">
              <a:cs typeface="Century Gothic" charset="0"/>
            </a:endParaRPr>
          </a:p>
        </p:txBody>
      </p:sp>
      <p:pic>
        <p:nvPicPr>
          <p:cNvPr id="13" name="Picture 12"/>
          <p:cNvPicPr/>
          <p:nvPr/>
        </p:nvPicPr>
        <p:blipFill>
          <a:blip r:embed="rId2" cstate="print"/>
          <a:srcRect/>
          <a:stretch>
            <a:fillRect/>
          </a:stretch>
        </p:blipFill>
        <p:spPr bwMode="auto">
          <a:xfrm>
            <a:off x="10754436" y="75562"/>
            <a:ext cx="900752" cy="792010"/>
          </a:xfrm>
          <a:prstGeom prst="rect">
            <a:avLst/>
          </a:prstGeom>
          <a:noFill/>
          <a:ln w="9525">
            <a:noFill/>
            <a:miter lim="800000"/>
            <a:headEnd/>
            <a:tailEnd/>
          </a:ln>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21" y="5725235"/>
            <a:ext cx="1788709" cy="1132765"/>
          </a:xfrm>
          <a:prstGeom prst="rect">
            <a:avLst/>
          </a:prstGeom>
        </p:spPr>
      </p:pic>
      <p:graphicFrame>
        <p:nvGraphicFramePr>
          <p:cNvPr id="28" name="Diagram 27"/>
          <p:cNvGraphicFramePr/>
          <p:nvPr>
            <p:extLst>
              <p:ext uri="{D42A27DB-BD31-4B8C-83A1-F6EECF244321}">
                <p14:modId xmlns:p14="http://schemas.microsoft.com/office/powerpoint/2010/main" val="4178841593"/>
              </p:ext>
            </p:extLst>
          </p:nvPr>
        </p:nvGraphicFramePr>
        <p:xfrm>
          <a:off x="2965028" y="968992"/>
          <a:ext cx="8690159" cy="7779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Content Placeholder 2"/>
          <p:cNvSpPr>
            <a:spLocks noGrp="1"/>
          </p:cNvSpPr>
          <p:nvPr>
            <p:ph idx="1"/>
          </p:nvPr>
        </p:nvSpPr>
        <p:spPr>
          <a:xfrm>
            <a:off x="2991503" y="1848333"/>
            <a:ext cx="8786515" cy="3681484"/>
          </a:xfrm>
          <a:solidFill>
            <a:schemeClr val="accent1">
              <a:lumMod val="40000"/>
              <a:lumOff val="60000"/>
            </a:schemeClr>
          </a:solidFill>
        </p:spPr>
        <p:txBody>
          <a:bodyPr>
            <a:normAutofit fontScale="85000" lnSpcReduction="20000"/>
          </a:bodyPr>
          <a:lstStyle/>
          <a:p>
            <a:r>
              <a:rPr lang="en-US" dirty="0"/>
              <a:t>Assumption log</a:t>
            </a:r>
          </a:p>
          <a:p>
            <a:pPr marL="457200" lvl="1" indent="0">
              <a:buNone/>
            </a:pPr>
            <a:r>
              <a:rPr lang="en-US" dirty="0" err="1"/>
              <a:t>Selama</a:t>
            </a:r>
            <a:r>
              <a:rPr lang="en-US" dirty="0"/>
              <a:t> proses </a:t>
            </a:r>
            <a:r>
              <a:rPr lang="en-US" dirty="0" err="1"/>
              <a:t>Perkiraan</a:t>
            </a:r>
            <a:r>
              <a:rPr lang="en-US" dirty="0"/>
              <a:t> </a:t>
            </a:r>
            <a:r>
              <a:rPr lang="en-US" dirty="0" err="1"/>
              <a:t>Biaya</a:t>
            </a:r>
            <a:r>
              <a:rPr lang="en-US" dirty="0"/>
              <a:t>, </a:t>
            </a:r>
            <a:r>
              <a:rPr lang="en-US" dirty="0" err="1"/>
              <a:t>asumsi</a:t>
            </a:r>
            <a:r>
              <a:rPr lang="en-US" dirty="0"/>
              <a:t> </a:t>
            </a:r>
            <a:r>
              <a:rPr lang="en-US" dirty="0" err="1"/>
              <a:t>baru</a:t>
            </a:r>
            <a:r>
              <a:rPr lang="en-US" dirty="0"/>
              <a:t> </a:t>
            </a:r>
            <a:r>
              <a:rPr lang="en-US" dirty="0" err="1"/>
              <a:t>dapat</a:t>
            </a:r>
            <a:r>
              <a:rPr lang="en-US" dirty="0"/>
              <a:t> </a:t>
            </a:r>
            <a:r>
              <a:rPr lang="en-US" dirty="0" err="1"/>
              <a:t>dibuat</a:t>
            </a:r>
            <a:r>
              <a:rPr lang="en-US" dirty="0"/>
              <a:t>, </a:t>
            </a:r>
            <a:r>
              <a:rPr lang="en-US" dirty="0" err="1"/>
              <a:t>kendala</a:t>
            </a:r>
            <a:r>
              <a:rPr lang="en-US" dirty="0"/>
              <a:t> </a:t>
            </a:r>
            <a:r>
              <a:rPr lang="en-US" dirty="0" err="1"/>
              <a:t>baru</a:t>
            </a:r>
            <a:r>
              <a:rPr lang="en-US" dirty="0"/>
              <a:t> </a:t>
            </a:r>
            <a:r>
              <a:rPr lang="en-US" dirty="0" err="1"/>
              <a:t>dapat</a:t>
            </a:r>
            <a:r>
              <a:rPr lang="en-US" dirty="0"/>
              <a:t> </a:t>
            </a:r>
            <a:r>
              <a:rPr lang="en-US" dirty="0" err="1"/>
              <a:t>diidentifikasi</a:t>
            </a:r>
            <a:r>
              <a:rPr lang="en-US" dirty="0"/>
              <a:t>, </a:t>
            </a:r>
            <a:r>
              <a:rPr lang="en-US" dirty="0" err="1"/>
              <a:t>dan</a:t>
            </a:r>
            <a:r>
              <a:rPr lang="en-US" dirty="0"/>
              <a:t> </a:t>
            </a:r>
            <a:r>
              <a:rPr lang="en-US" dirty="0" err="1"/>
              <a:t>asumsi</a:t>
            </a:r>
            <a:r>
              <a:rPr lang="en-US" dirty="0"/>
              <a:t> </a:t>
            </a:r>
            <a:r>
              <a:rPr lang="en-US" dirty="0" err="1"/>
              <a:t>atau</a:t>
            </a:r>
            <a:r>
              <a:rPr lang="en-US" dirty="0"/>
              <a:t> </a:t>
            </a:r>
            <a:r>
              <a:rPr lang="en-US" dirty="0" err="1"/>
              <a:t>kendala</a:t>
            </a:r>
            <a:r>
              <a:rPr lang="en-US" dirty="0"/>
              <a:t> yang </a:t>
            </a:r>
            <a:r>
              <a:rPr lang="en-US" dirty="0" err="1"/>
              <a:t>ada</a:t>
            </a:r>
            <a:r>
              <a:rPr lang="en-US" dirty="0"/>
              <a:t> </a:t>
            </a:r>
            <a:r>
              <a:rPr lang="en-US" dirty="0" err="1"/>
              <a:t>dapat</a:t>
            </a:r>
            <a:r>
              <a:rPr lang="en-US" dirty="0"/>
              <a:t> </a:t>
            </a:r>
            <a:r>
              <a:rPr lang="en-US" dirty="0" err="1"/>
              <a:t>ditinjau</a:t>
            </a:r>
            <a:r>
              <a:rPr lang="en-US" dirty="0"/>
              <a:t> </a:t>
            </a:r>
            <a:r>
              <a:rPr lang="en-US" dirty="0" err="1"/>
              <a:t>kembali</a:t>
            </a:r>
            <a:r>
              <a:rPr lang="en-US" dirty="0"/>
              <a:t> </a:t>
            </a:r>
            <a:r>
              <a:rPr lang="en-US" dirty="0" err="1"/>
              <a:t>dan</a:t>
            </a:r>
            <a:r>
              <a:rPr lang="en-US" dirty="0"/>
              <a:t> </a:t>
            </a:r>
            <a:r>
              <a:rPr lang="en-US" dirty="0" err="1"/>
              <a:t>diubah</a:t>
            </a:r>
            <a:r>
              <a:rPr lang="en-US" dirty="0"/>
              <a:t>. Log </a:t>
            </a:r>
            <a:r>
              <a:rPr lang="en-US" dirty="0" err="1"/>
              <a:t>asumsi</a:t>
            </a:r>
            <a:r>
              <a:rPr lang="en-US" dirty="0"/>
              <a:t> </a:t>
            </a:r>
            <a:r>
              <a:rPr lang="en-US" dirty="0" err="1"/>
              <a:t>harus</a:t>
            </a:r>
            <a:r>
              <a:rPr lang="en-US" dirty="0"/>
              <a:t> </a:t>
            </a:r>
            <a:r>
              <a:rPr lang="en-US" dirty="0" err="1"/>
              <a:t>diperbarui</a:t>
            </a:r>
            <a:r>
              <a:rPr lang="en-US" dirty="0"/>
              <a:t> </a:t>
            </a:r>
            <a:r>
              <a:rPr lang="en-US" dirty="0" err="1"/>
              <a:t>dengan</a:t>
            </a:r>
            <a:r>
              <a:rPr lang="en-US" dirty="0"/>
              <a:t> </a:t>
            </a:r>
            <a:r>
              <a:rPr lang="en-US" dirty="0" err="1"/>
              <a:t>informasi</a:t>
            </a:r>
            <a:r>
              <a:rPr lang="en-US" dirty="0"/>
              <a:t> </a:t>
            </a:r>
            <a:r>
              <a:rPr lang="en-US" dirty="0" err="1"/>
              <a:t>baru</a:t>
            </a:r>
            <a:r>
              <a:rPr lang="en-US" dirty="0"/>
              <a:t> </a:t>
            </a:r>
            <a:r>
              <a:rPr lang="en-US" dirty="0" err="1"/>
              <a:t>ini</a:t>
            </a:r>
            <a:r>
              <a:rPr lang="en-US" dirty="0"/>
              <a:t>.</a:t>
            </a:r>
          </a:p>
          <a:p>
            <a:pPr lvl="0"/>
            <a:endParaRPr lang="en-US" dirty="0"/>
          </a:p>
          <a:p>
            <a:pPr lvl="0"/>
            <a:r>
              <a:rPr lang="en-US" dirty="0"/>
              <a:t>Lesson learned register</a:t>
            </a:r>
          </a:p>
          <a:p>
            <a:pPr marL="457200" lvl="1" indent="0">
              <a:buNone/>
            </a:pPr>
            <a:r>
              <a:rPr lang="en-US" dirty="0" err="1"/>
              <a:t>Daftar</a:t>
            </a:r>
            <a:r>
              <a:rPr lang="en-US" dirty="0"/>
              <a:t> </a:t>
            </a:r>
            <a:r>
              <a:rPr lang="en-US" dirty="0" err="1"/>
              <a:t>pelajaran</a:t>
            </a:r>
            <a:r>
              <a:rPr lang="en-US" dirty="0"/>
              <a:t> yang </a:t>
            </a:r>
            <a:r>
              <a:rPr lang="en-US" dirty="0" err="1"/>
              <a:t>dipetik</a:t>
            </a:r>
            <a:r>
              <a:rPr lang="en-US" dirty="0"/>
              <a:t> </a:t>
            </a:r>
            <a:r>
              <a:rPr lang="en-US" dirty="0" err="1"/>
              <a:t>dapat</a:t>
            </a:r>
            <a:r>
              <a:rPr lang="en-US" dirty="0"/>
              <a:t> </a:t>
            </a:r>
            <a:r>
              <a:rPr lang="en-US" dirty="0" err="1"/>
              <a:t>diperbarui</a:t>
            </a:r>
            <a:r>
              <a:rPr lang="en-US" dirty="0"/>
              <a:t> </a:t>
            </a:r>
            <a:r>
              <a:rPr lang="en-US" dirty="0" err="1"/>
              <a:t>dengan</a:t>
            </a:r>
            <a:r>
              <a:rPr lang="en-US" dirty="0"/>
              <a:t> </a:t>
            </a:r>
            <a:r>
              <a:rPr lang="en-US" dirty="0" err="1"/>
              <a:t>teknik</a:t>
            </a:r>
            <a:r>
              <a:rPr lang="en-US" dirty="0"/>
              <a:t> yang </a:t>
            </a:r>
            <a:r>
              <a:rPr lang="en-US" dirty="0" err="1"/>
              <a:t>efisien</a:t>
            </a:r>
            <a:r>
              <a:rPr lang="en-US" dirty="0"/>
              <a:t> </a:t>
            </a:r>
            <a:r>
              <a:rPr lang="en-US" dirty="0" err="1"/>
              <a:t>dan</a:t>
            </a:r>
            <a:r>
              <a:rPr lang="en-US" dirty="0"/>
              <a:t> </a:t>
            </a:r>
            <a:r>
              <a:rPr lang="en-US" dirty="0" err="1"/>
              <a:t>efektif</a:t>
            </a:r>
            <a:r>
              <a:rPr lang="en-US" dirty="0"/>
              <a:t> </a:t>
            </a:r>
            <a:r>
              <a:rPr lang="en-US" dirty="0" err="1"/>
              <a:t>dalam</a:t>
            </a:r>
            <a:r>
              <a:rPr lang="en-US" dirty="0"/>
              <a:t> </a:t>
            </a:r>
            <a:r>
              <a:rPr lang="en-US" dirty="0" err="1"/>
              <a:t>mengembangkan</a:t>
            </a:r>
            <a:r>
              <a:rPr lang="en-US" dirty="0"/>
              <a:t> </a:t>
            </a:r>
            <a:r>
              <a:rPr lang="en-US" dirty="0" err="1"/>
              <a:t>perkiraan</a:t>
            </a:r>
            <a:r>
              <a:rPr lang="en-US" dirty="0"/>
              <a:t> </a:t>
            </a:r>
            <a:r>
              <a:rPr lang="en-US" dirty="0" err="1"/>
              <a:t>biaya</a:t>
            </a:r>
            <a:r>
              <a:rPr lang="en-US" dirty="0"/>
              <a:t>.</a:t>
            </a:r>
          </a:p>
          <a:p>
            <a:pPr lvl="0"/>
            <a:endParaRPr lang="en-US" dirty="0"/>
          </a:p>
          <a:p>
            <a:pPr lvl="0"/>
            <a:r>
              <a:rPr lang="en-US" dirty="0"/>
              <a:t>Risk Register. </a:t>
            </a:r>
          </a:p>
          <a:p>
            <a:pPr marL="457200" lvl="1" indent="0">
              <a:buNone/>
            </a:pPr>
            <a:r>
              <a:rPr lang="en-US" dirty="0" err="1"/>
              <a:t>Daftar</a:t>
            </a:r>
            <a:r>
              <a:rPr lang="en-US" dirty="0"/>
              <a:t> </a:t>
            </a:r>
            <a:r>
              <a:rPr lang="en-US" dirty="0" err="1"/>
              <a:t>risiko</a:t>
            </a:r>
            <a:r>
              <a:rPr lang="en-US" dirty="0"/>
              <a:t> </a:t>
            </a:r>
            <a:r>
              <a:rPr lang="en-US" dirty="0" err="1"/>
              <a:t>dapat</a:t>
            </a:r>
            <a:r>
              <a:rPr lang="en-US" dirty="0"/>
              <a:t> </a:t>
            </a:r>
            <a:r>
              <a:rPr lang="en-US" dirty="0" err="1"/>
              <a:t>diperbarui</a:t>
            </a:r>
            <a:r>
              <a:rPr lang="en-US" dirty="0"/>
              <a:t> </a:t>
            </a:r>
            <a:r>
              <a:rPr lang="en-US" dirty="0" err="1"/>
              <a:t>ketika</a:t>
            </a:r>
            <a:r>
              <a:rPr lang="en-US" dirty="0"/>
              <a:t> </a:t>
            </a:r>
            <a:r>
              <a:rPr lang="en-US" dirty="0" err="1"/>
              <a:t>respons</a:t>
            </a:r>
            <a:r>
              <a:rPr lang="en-US" dirty="0"/>
              <a:t> </a:t>
            </a:r>
            <a:r>
              <a:rPr lang="en-US" dirty="0" err="1"/>
              <a:t>risiko</a:t>
            </a:r>
            <a:r>
              <a:rPr lang="en-US" dirty="0"/>
              <a:t> yang </a:t>
            </a:r>
            <a:r>
              <a:rPr lang="en-US" dirty="0" err="1"/>
              <a:t>tepat</a:t>
            </a:r>
            <a:r>
              <a:rPr lang="en-US" dirty="0"/>
              <a:t> </a:t>
            </a:r>
            <a:r>
              <a:rPr lang="en-US" dirty="0" err="1"/>
              <a:t>dipilih</a:t>
            </a:r>
            <a:r>
              <a:rPr lang="en-US" dirty="0"/>
              <a:t> </a:t>
            </a:r>
            <a:r>
              <a:rPr lang="en-US" dirty="0" err="1"/>
              <a:t>dan</a:t>
            </a:r>
            <a:r>
              <a:rPr lang="en-US" dirty="0"/>
              <a:t> </a:t>
            </a:r>
            <a:r>
              <a:rPr lang="en-US" dirty="0" err="1"/>
              <a:t>disepakati</a:t>
            </a:r>
            <a:r>
              <a:rPr lang="en-US" dirty="0"/>
              <a:t> </a:t>
            </a:r>
            <a:r>
              <a:rPr lang="en-US" dirty="0" err="1"/>
              <a:t>selama</a:t>
            </a:r>
            <a:r>
              <a:rPr lang="en-US" dirty="0"/>
              <a:t> proses </a:t>
            </a:r>
            <a:r>
              <a:rPr lang="en-US" dirty="0" err="1"/>
              <a:t>Perkiraan</a:t>
            </a:r>
            <a:r>
              <a:rPr lang="en-US" dirty="0"/>
              <a:t> </a:t>
            </a:r>
            <a:r>
              <a:rPr lang="en-US" dirty="0" err="1"/>
              <a:t>Biaya</a:t>
            </a:r>
            <a:r>
              <a:rPr lang="en-US" dirty="0"/>
              <a:t>.</a:t>
            </a:r>
            <a:endParaRPr lang="en-US" dirty="0">
              <a:solidFill>
                <a:srgbClr val="675E47"/>
              </a:solidFill>
              <a:cs typeface="Comic Sans MS"/>
            </a:endParaRPr>
          </a:p>
        </p:txBody>
      </p:sp>
      <p:grpSp>
        <p:nvGrpSpPr>
          <p:cNvPr id="21" name="Group 20"/>
          <p:cNvGrpSpPr/>
          <p:nvPr/>
        </p:nvGrpSpPr>
        <p:grpSpPr>
          <a:xfrm>
            <a:off x="164383" y="867572"/>
            <a:ext cx="1949769" cy="4560341"/>
            <a:chOff x="164383" y="867572"/>
            <a:chExt cx="1949769" cy="4560341"/>
          </a:xfrm>
        </p:grpSpPr>
        <p:sp>
          <p:nvSpPr>
            <p:cNvPr id="22" name="Freeform 21"/>
            <p:cNvSpPr/>
            <p:nvPr/>
          </p:nvSpPr>
          <p:spPr>
            <a:xfrm>
              <a:off x="220225" y="867572"/>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10395692"/>
                <a:satOff val="-47968"/>
                <a:lumOff val="1765"/>
                <a:alphaOff val="0"/>
              </a:schemeClr>
            </a:fillRef>
            <a:effectRef idx="2">
              <a:schemeClr val="accent4">
                <a:hueOff val="10395692"/>
                <a:satOff val="-47968"/>
                <a:lumOff val="1765"/>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Outputs</a:t>
              </a:r>
              <a:endParaRPr lang="en-US" sz="1600" b="0" kern="1200" dirty="0">
                <a:latin typeface="+mn-lt"/>
              </a:endParaRPr>
            </a:p>
          </p:txBody>
        </p:sp>
        <p:sp>
          <p:nvSpPr>
            <p:cNvPr id="23" name="Freeform 22"/>
            <p:cNvSpPr/>
            <p:nvPr/>
          </p:nvSpPr>
          <p:spPr>
            <a:xfrm>
              <a:off x="164383" y="1558772"/>
              <a:ext cx="1949769" cy="3869141"/>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10395692"/>
                <a:satOff val="-47968"/>
                <a:lumOff val="1765"/>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600" dirty="0"/>
                <a:t>1 Cost estimates</a:t>
              </a:r>
            </a:p>
            <a:p>
              <a:r>
                <a:rPr lang="en-US" sz="1600" dirty="0"/>
                <a:t>2 Basis of estimates</a:t>
              </a:r>
            </a:p>
            <a:p>
              <a:r>
                <a:rPr lang="en-US" sz="1600" dirty="0"/>
                <a:t>3 Project documents updates</a:t>
              </a:r>
            </a:p>
            <a:p>
              <a:pPr lvl="1"/>
              <a:r>
                <a:rPr lang="en-US" sz="1600" dirty="0"/>
                <a:t>• Assumption log</a:t>
              </a:r>
            </a:p>
            <a:p>
              <a:pPr lvl="1"/>
              <a:r>
                <a:rPr lang="en-US" sz="1600" dirty="0"/>
                <a:t>• Lessons learned register</a:t>
              </a:r>
            </a:p>
            <a:p>
              <a:pPr lvl="1"/>
              <a:r>
                <a:rPr lang="en-US" sz="1600" dirty="0"/>
                <a:t>• Risk register</a:t>
              </a:r>
              <a:endParaRPr lang="en-US" sz="1600" b="0" kern="1200" dirty="0"/>
            </a:p>
          </p:txBody>
        </p:sp>
      </p:grpSp>
    </p:spTree>
    <p:extLst>
      <p:ext uri="{BB962C8B-B14F-4D97-AF65-F5344CB8AC3E}">
        <p14:creationId xmlns:p14="http://schemas.microsoft.com/office/powerpoint/2010/main" val="35285919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528429"/>
          </a:xfrm>
          <a:prstGeom prst="rect">
            <a:avLst/>
          </a:prstGeom>
          <a:solidFill>
            <a:schemeClr val="accent1"/>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defTabSz="889000">
              <a:lnSpc>
                <a:spcPct val="90000"/>
              </a:lnSpc>
              <a:spcAft>
                <a:spcPct val="35000"/>
              </a:spcAft>
            </a:pPr>
            <a:r>
              <a:rPr lang="en-US" sz="3200" b="1" dirty="0">
                <a:effectLst>
                  <a:outerShdw blurRad="38100" dist="38100" dir="2700000" algn="tl">
                    <a:srgbClr val="000000">
                      <a:alpha val="43137"/>
                    </a:srgbClr>
                  </a:outerShdw>
                </a:effectLst>
              </a:rPr>
              <a:t>Determine Cost</a:t>
            </a:r>
          </a:p>
        </p:txBody>
      </p:sp>
      <p:sp>
        <p:nvSpPr>
          <p:cNvPr id="21" name="Rounded Rectangle 20"/>
          <p:cNvSpPr/>
          <p:nvPr/>
        </p:nvSpPr>
        <p:spPr>
          <a:xfrm>
            <a:off x="319649" y="2240548"/>
            <a:ext cx="1778127" cy="1602720"/>
          </a:xfrm>
          <a:prstGeom prst="roundRect">
            <a:avLst>
              <a:gd name="adj" fmla="val 10000"/>
            </a:avLst>
          </a:prstGeom>
          <a:blipFill>
            <a:blip r:embed="rId2" cstate="print">
              <a:extLst>
                <a:ext uri="{28A0092B-C50C-407E-A947-70E740481C1C}">
                  <a14:useLocalDpi xmlns:a14="http://schemas.microsoft.com/office/drawing/2010/main" val="0"/>
                </a:ext>
              </a:extLst>
            </a:blip>
            <a:srcRect/>
            <a:stretch>
              <a:fillRect l="-26000" r="-26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22" name="Freeform 21"/>
          <p:cNvSpPr/>
          <p:nvPr/>
        </p:nvSpPr>
        <p:spPr>
          <a:xfrm>
            <a:off x="658736" y="3249031"/>
            <a:ext cx="1468237" cy="771374"/>
          </a:xfrm>
          <a:custGeom>
            <a:avLst/>
            <a:gdLst>
              <a:gd name="connsiteX0" fmla="*/ 0 w 1468237"/>
              <a:gd name="connsiteY0" fmla="*/ 88313 h 883125"/>
              <a:gd name="connsiteX1" fmla="*/ 88313 w 1468237"/>
              <a:gd name="connsiteY1" fmla="*/ 0 h 883125"/>
              <a:gd name="connsiteX2" fmla="*/ 1379925 w 1468237"/>
              <a:gd name="connsiteY2" fmla="*/ 0 h 883125"/>
              <a:gd name="connsiteX3" fmla="*/ 1468238 w 1468237"/>
              <a:gd name="connsiteY3" fmla="*/ 88313 h 883125"/>
              <a:gd name="connsiteX4" fmla="*/ 1468237 w 1468237"/>
              <a:gd name="connsiteY4" fmla="*/ 794813 h 883125"/>
              <a:gd name="connsiteX5" fmla="*/ 1379924 w 1468237"/>
              <a:gd name="connsiteY5" fmla="*/ 883126 h 883125"/>
              <a:gd name="connsiteX6" fmla="*/ 88313 w 1468237"/>
              <a:gd name="connsiteY6" fmla="*/ 883125 h 883125"/>
              <a:gd name="connsiteX7" fmla="*/ 0 w 1468237"/>
              <a:gd name="connsiteY7" fmla="*/ 794812 h 883125"/>
              <a:gd name="connsiteX8" fmla="*/ 0 w 1468237"/>
              <a:gd name="connsiteY8" fmla="*/ 88313 h 88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8237" h="883125">
                <a:moveTo>
                  <a:pt x="0" y="88313"/>
                </a:moveTo>
                <a:cubicBezTo>
                  <a:pt x="0" y="39539"/>
                  <a:pt x="39539" y="0"/>
                  <a:pt x="88313" y="0"/>
                </a:cubicBezTo>
                <a:lnTo>
                  <a:pt x="1379925" y="0"/>
                </a:lnTo>
                <a:cubicBezTo>
                  <a:pt x="1428699" y="0"/>
                  <a:pt x="1468238" y="39539"/>
                  <a:pt x="1468238" y="88313"/>
                </a:cubicBezTo>
                <a:cubicBezTo>
                  <a:pt x="1468238" y="323813"/>
                  <a:pt x="1468237" y="559313"/>
                  <a:pt x="1468237" y="794813"/>
                </a:cubicBezTo>
                <a:cubicBezTo>
                  <a:pt x="1468237" y="843587"/>
                  <a:pt x="1428698" y="883126"/>
                  <a:pt x="1379924" y="883126"/>
                </a:cubicBezTo>
                <a:lnTo>
                  <a:pt x="88313" y="883125"/>
                </a:lnTo>
                <a:cubicBezTo>
                  <a:pt x="39539" y="883125"/>
                  <a:pt x="0" y="843586"/>
                  <a:pt x="0" y="794812"/>
                </a:cubicBezTo>
                <a:lnTo>
                  <a:pt x="0" y="88313"/>
                </a:lnTo>
                <a:close/>
              </a:path>
            </a:pathLst>
          </a:custGeom>
          <a:solidFill>
            <a:srgbClr val="FF0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2066" tIns="102066" rIns="102066" bIns="102066" numCol="1" spcCol="1270" anchor="ctr" anchorCtr="0">
            <a:noAutofit/>
          </a:bodyPr>
          <a:lstStyle/>
          <a:p>
            <a:pPr lvl="0" algn="ctr" defTabSz="889000">
              <a:lnSpc>
                <a:spcPct val="90000"/>
              </a:lnSpc>
              <a:spcBef>
                <a:spcPct val="0"/>
              </a:spcBef>
              <a:spcAft>
                <a:spcPct val="35000"/>
              </a:spcAft>
            </a:pPr>
            <a:r>
              <a:rPr lang="en-US" sz="2000" kern="1200" dirty="0"/>
              <a:t>Initiating</a:t>
            </a:r>
          </a:p>
        </p:txBody>
      </p:sp>
      <p:sp>
        <p:nvSpPr>
          <p:cNvPr id="23" name="Freeform 22"/>
          <p:cNvSpPr/>
          <p:nvPr/>
        </p:nvSpPr>
        <p:spPr>
          <a:xfrm rot="21596787">
            <a:off x="2261431" y="2922279"/>
            <a:ext cx="163654" cy="237406"/>
          </a:xfrm>
          <a:custGeom>
            <a:avLst/>
            <a:gdLst>
              <a:gd name="connsiteX0" fmla="*/ 0 w 163654"/>
              <a:gd name="connsiteY0" fmla="*/ 54360 h 271800"/>
              <a:gd name="connsiteX1" fmla="*/ 81827 w 163654"/>
              <a:gd name="connsiteY1" fmla="*/ 54360 h 271800"/>
              <a:gd name="connsiteX2" fmla="*/ 81827 w 163654"/>
              <a:gd name="connsiteY2" fmla="*/ 0 h 271800"/>
              <a:gd name="connsiteX3" fmla="*/ 163654 w 163654"/>
              <a:gd name="connsiteY3" fmla="*/ 135900 h 271800"/>
              <a:gd name="connsiteX4" fmla="*/ 81827 w 163654"/>
              <a:gd name="connsiteY4" fmla="*/ 271800 h 271800"/>
              <a:gd name="connsiteX5" fmla="*/ 81827 w 163654"/>
              <a:gd name="connsiteY5" fmla="*/ 217440 h 271800"/>
              <a:gd name="connsiteX6" fmla="*/ 0 w 163654"/>
              <a:gd name="connsiteY6" fmla="*/ 217440 h 271800"/>
              <a:gd name="connsiteX7" fmla="*/ 0 w 163654"/>
              <a:gd name="connsiteY7" fmla="*/ 54360 h 2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654" h="271800">
                <a:moveTo>
                  <a:pt x="0" y="54360"/>
                </a:moveTo>
                <a:lnTo>
                  <a:pt x="81827" y="54360"/>
                </a:lnTo>
                <a:lnTo>
                  <a:pt x="81827" y="0"/>
                </a:lnTo>
                <a:lnTo>
                  <a:pt x="163654" y="135900"/>
                </a:lnTo>
                <a:lnTo>
                  <a:pt x="81827" y="271800"/>
                </a:lnTo>
                <a:lnTo>
                  <a:pt x="81827" y="217440"/>
                </a:lnTo>
                <a:lnTo>
                  <a:pt x="0" y="217440"/>
                </a:lnTo>
                <a:lnTo>
                  <a:pt x="0" y="54360"/>
                </a:lnTo>
                <a:close/>
              </a:path>
            </a:pathLst>
          </a:custGeom>
          <a:solidFill>
            <a:schemeClr val="tx2"/>
          </a:solidFill>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1" tIns="54360" rIns="49096" bIns="54359" numCol="1" spcCol="1270" anchor="ctr" anchorCtr="0">
            <a:noAutofit/>
          </a:bodyPr>
          <a:lstStyle/>
          <a:p>
            <a:pPr lvl="0" algn="ctr" defTabSz="488950">
              <a:lnSpc>
                <a:spcPct val="90000"/>
              </a:lnSpc>
              <a:spcBef>
                <a:spcPct val="0"/>
              </a:spcBef>
              <a:spcAft>
                <a:spcPct val="35000"/>
              </a:spcAft>
            </a:pPr>
            <a:endParaRPr lang="en-US" sz="1100" kern="1200"/>
          </a:p>
        </p:txBody>
      </p:sp>
      <p:sp>
        <p:nvSpPr>
          <p:cNvPr id="24" name="Rounded Rectangle 23"/>
          <p:cNvSpPr/>
          <p:nvPr/>
        </p:nvSpPr>
        <p:spPr>
          <a:xfrm>
            <a:off x="2565361" y="2271893"/>
            <a:ext cx="1825670" cy="1536326"/>
          </a:xfrm>
          <a:prstGeom prst="roundRect">
            <a:avLst>
              <a:gd name="adj" fmla="val 10000"/>
            </a:avLst>
          </a:prstGeom>
          <a:blipFill>
            <a:blip r:embed="rId3">
              <a:extLst>
                <a:ext uri="{28A0092B-C50C-407E-A947-70E740481C1C}">
                  <a14:useLocalDpi xmlns:a14="http://schemas.microsoft.com/office/drawing/2010/main" val="0"/>
                </a:ext>
              </a:extLst>
            </a:blip>
            <a:srcRect/>
            <a:stretch>
              <a:fillRect l="-4000" r="-4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25" name="Freeform 24"/>
          <p:cNvSpPr/>
          <p:nvPr/>
        </p:nvSpPr>
        <p:spPr>
          <a:xfrm>
            <a:off x="2738501" y="3285266"/>
            <a:ext cx="1827401" cy="712389"/>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rgbClr val="FF0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sz="2000" kern="1200" dirty="0"/>
              <a:t>Planning</a:t>
            </a:r>
          </a:p>
        </p:txBody>
      </p:sp>
      <p:sp>
        <p:nvSpPr>
          <p:cNvPr id="26" name="Freeform 25"/>
          <p:cNvSpPr/>
          <p:nvPr/>
        </p:nvSpPr>
        <p:spPr>
          <a:xfrm rot="28475">
            <a:off x="4609215" y="2930325"/>
            <a:ext cx="218195" cy="237406"/>
          </a:xfrm>
          <a:custGeom>
            <a:avLst/>
            <a:gdLst>
              <a:gd name="connsiteX0" fmla="*/ 0 w 218195"/>
              <a:gd name="connsiteY0" fmla="*/ 54360 h 271800"/>
              <a:gd name="connsiteX1" fmla="*/ 109098 w 218195"/>
              <a:gd name="connsiteY1" fmla="*/ 54360 h 271800"/>
              <a:gd name="connsiteX2" fmla="*/ 109098 w 218195"/>
              <a:gd name="connsiteY2" fmla="*/ 0 h 271800"/>
              <a:gd name="connsiteX3" fmla="*/ 218195 w 218195"/>
              <a:gd name="connsiteY3" fmla="*/ 135900 h 271800"/>
              <a:gd name="connsiteX4" fmla="*/ 109098 w 218195"/>
              <a:gd name="connsiteY4" fmla="*/ 271800 h 271800"/>
              <a:gd name="connsiteX5" fmla="*/ 109098 w 218195"/>
              <a:gd name="connsiteY5" fmla="*/ 217440 h 271800"/>
              <a:gd name="connsiteX6" fmla="*/ 0 w 218195"/>
              <a:gd name="connsiteY6" fmla="*/ 217440 h 271800"/>
              <a:gd name="connsiteX7" fmla="*/ 0 w 218195"/>
              <a:gd name="connsiteY7" fmla="*/ 54360 h 2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195" h="271800">
                <a:moveTo>
                  <a:pt x="0" y="54360"/>
                </a:moveTo>
                <a:lnTo>
                  <a:pt x="109098" y="54360"/>
                </a:lnTo>
                <a:lnTo>
                  <a:pt x="109098" y="0"/>
                </a:lnTo>
                <a:lnTo>
                  <a:pt x="218195" y="135900"/>
                </a:lnTo>
                <a:lnTo>
                  <a:pt x="109098" y="271800"/>
                </a:lnTo>
                <a:lnTo>
                  <a:pt x="109098" y="217440"/>
                </a:lnTo>
                <a:lnTo>
                  <a:pt x="0" y="217440"/>
                </a:lnTo>
                <a:lnTo>
                  <a:pt x="0" y="54360"/>
                </a:lnTo>
                <a:close/>
              </a:path>
            </a:pathLst>
          </a:custGeom>
          <a:solidFill>
            <a:schemeClr val="tx2"/>
          </a:solidFill>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1" tIns="54360" rIns="65458" bIns="54359" numCol="1" spcCol="1270" anchor="ctr" anchorCtr="0">
            <a:noAutofit/>
          </a:bodyPr>
          <a:lstStyle/>
          <a:p>
            <a:pPr lvl="0" algn="ctr" defTabSz="488950">
              <a:lnSpc>
                <a:spcPct val="90000"/>
              </a:lnSpc>
              <a:spcBef>
                <a:spcPct val="0"/>
              </a:spcBef>
              <a:spcAft>
                <a:spcPct val="35000"/>
              </a:spcAft>
            </a:pPr>
            <a:endParaRPr lang="en-US" sz="1100" kern="1200"/>
          </a:p>
        </p:txBody>
      </p:sp>
      <p:sp>
        <p:nvSpPr>
          <p:cNvPr id="27" name="Rounded Rectangle 26"/>
          <p:cNvSpPr/>
          <p:nvPr/>
        </p:nvSpPr>
        <p:spPr>
          <a:xfrm>
            <a:off x="5014425" y="2253215"/>
            <a:ext cx="1608873" cy="1607552"/>
          </a:xfrm>
          <a:prstGeom prst="roundRect">
            <a:avLst>
              <a:gd name="adj" fmla="val 10000"/>
            </a:avLst>
          </a:prstGeom>
          <a:blipFill>
            <a:blip r:embed="rId4">
              <a:extLst>
                <a:ext uri="{28A0092B-C50C-407E-A947-70E740481C1C}">
                  <a14:useLocalDpi xmlns:a14="http://schemas.microsoft.com/office/drawing/2010/main" val="0"/>
                </a:ext>
              </a:extLst>
            </a:blip>
            <a:srcRect/>
            <a:stretch>
              <a:fillRect l="-43000" r="-43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28" name="Freeform 27"/>
          <p:cNvSpPr/>
          <p:nvPr/>
        </p:nvSpPr>
        <p:spPr>
          <a:xfrm>
            <a:off x="5123667" y="3291862"/>
            <a:ext cx="1758672" cy="715877"/>
          </a:xfrm>
          <a:custGeom>
            <a:avLst/>
            <a:gdLst>
              <a:gd name="connsiteX0" fmla="*/ 0 w 1758672"/>
              <a:gd name="connsiteY0" fmla="*/ 81959 h 819588"/>
              <a:gd name="connsiteX1" fmla="*/ 81959 w 1758672"/>
              <a:gd name="connsiteY1" fmla="*/ 0 h 819588"/>
              <a:gd name="connsiteX2" fmla="*/ 1676713 w 1758672"/>
              <a:gd name="connsiteY2" fmla="*/ 0 h 819588"/>
              <a:gd name="connsiteX3" fmla="*/ 1758672 w 1758672"/>
              <a:gd name="connsiteY3" fmla="*/ 81959 h 819588"/>
              <a:gd name="connsiteX4" fmla="*/ 1758672 w 1758672"/>
              <a:gd name="connsiteY4" fmla="*/ 737629 h 819588"/>
              <a:gd name="connsiteX5" fmla="*/ 1676713 w 1758672"/>
              <a:gd name="connsiteY5" fmla="*/ 819588 h 819588"/>
              <a:gd name="connsiteX6" fmla="*/ 81959 w 1758672"/>
              <a:gd name="connsiteY6" fmla="*/ 819588 h 819588"/>
              <a:gd name="connsiteX7" fmla="*/ 0 w 1758672"/>
              <a:gd name="connsiteY7" fmla="*/ 737629 h 819588"/>
              <a:gd name="connsiteX8" fmla="*/ 0 w 1758672"/>
              <a:gd name="connsiteY8" fmla="*/ 81959 h 819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672" h="819588">
                <a:moveTo>
                  <a:pt x="0" y="81959"/>
                </a:moveTo>
                <a:cubicBezTo>
                  <a:pt x="0" y="36694"/>
                  <a:pt x="36694" y="0"/>
                  <a:pt x="81959" y="0"/>
                </a:cubicBezTo>
                <a:lnTo>
                  <a:pt x="1676713" y="0"/>
                </a:lnTo>
                <a:cubicBezTo>
                  <a:pt x="1721978" y="0"/>
                  <a:pt x="1758672" y="36694"/>
                  <a:pt x="1758672" y="81959"/>
                </a:cubicBezTo>
                <a:lnTo>
                  <a:pt x="1758672" y="737629"/>
                </a:lnTo>
                <a:cubicBezTo>
                  <a:pt x="1758672" y="782894"/>
                  <a:pt x="1721978" y="819588"/>
                  <a:pt x="1676713" y="819588"/>
                </a:cubicBezTo>
                <a:lnTo>
                  <a:pt x="81959" y="819588"/>
                </a:lnTo>
                <a:cubicBezTo>
                  <a:pt x="36694" y="819588"/>
                  <a:pt x="0" y="782894"/>
                  <a:pt x="0" y="737629"/>
                </a:cubicBezTo>
                <a:lnTo>
                  <a:pt x="0" y="81959"/>
                </a:lnTo>
                <a:close/>
              </a:path>
            </a:pathLst>
          </a:custGeom>
          <a:solidFill>
            <a:srgbClr val="FF0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6395" tIns="96395" rIns="96395" bIns="96395" numCol="1" spcCol="1270" anchor="ctr" anchorCtr="0">
            <a:noAutofit/>
          </a:bodyPr>
          <a:lstStyle/>
          <a:p>
            <a:pPr lvl="0" algn="ctr" defTabSz="844550">
              <a:lnSpc>
                <a:spcPct val="90000"/>
              </a:lnSpc>
              <a:spcBef>
                <a:spcPct val="0"/>
              </a:spcBef>
              <a:spcAft>
                <a:spcPct val="35000"/>
              </a:spcAft>
            </a:pPr>
            <a:r>
              <a:rPr lang="en-US" sz="1900" kern="1200" dirty="0"/>
              <a:t>Executing</a:t>
            </a:r>
          </a:p>
        </p:txBody>
      </p:sp>
      <p:sp>
        <p:nvSpPr>
          <p:cNvPr id="29" name="Freeform 28"/>
          <p:cNvSpPr/>
          <p:nvPr/>
        </p:nvSpPr>
        <p:spPr>
          <a:xfrm rot="21586502">
            <a:off x="6867398" y="2934273"/>
            <a:ext cx="244101" cy="237406"/>
          </a:xfrm>
          <a:custGeom>
            <a:avLst/>
            <a:gdLst>
              <a:gd name="connsiteX0" fmla="*/ 0 w 244101"/>
              <a:gd name="connsiteY0" fmla="*/ 54360 h 271800"/>
              <a:gd name="connsiteX1" fmla="*/ 122051 w 244101"/>
              <a:gd name="connsiteY1" fmla="*/ 54360 h 271800"/>
              <a:gd name="connsiteX2" fmla="*/ 122051 w 244101"/>
              <a:gd name="connsiteY2" fmla="*/ 0 h 271800"/>
              <a:gd name="connsiteX3" fmla="*/ 244101 w 244101"/>
              <a:gd name="connsiteY3" fmla="*/ 135900 h 271800"/>
              <a:gd name="connsiteX4" fmla="*/ 122051 w 244101"/>
              <a:gd name="connsiteY4" fmla="*/ 271800 h 271800"/>
              <a:gd name="connsiteX5" fmla="*/ 122051 w 244101"/>
              <a:gd name="connsiteY5" fmla="*/ 217440 h 271800"/>
              <a:gd name="connsiteX6" fmla="*/ 0 w 244101"/>
              <a:gd name="connsiteY6" fmla="*/ 217440 h 271800"/>
              <a:gd name="connsiteX7" fmla="*/ 0 w 244101"/>
              <a:gd name="connsiteY7" fmla="*/ 54360 h 2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101" h="271800">
                <a:moveTo>
                  <a:pt x="0" y="54360"/>
                </a:moveTo>
                <a:lnTo>
                  <a:pt x="122051" y="54360"/>
                </a:lnTo>
                <a:lnTo>
                  <a:pt x="122051" y="0"/>
                </a:lnTo>
                <a:lnTo>
                  <a:pt x="244101" y="135900"/>
                </a:lnTo>
                <a:lnTo>
                  <a:pt x="122051" y="271800"/>
                </a:lnTo>
                <a:lnTo>
                  <a:pt x="122051" y="217440"/>
                </a:lnTo>
                <a:lnTo>
                  <a:pt x="0" y="217440"/>
                </a:lnTo>
                <a:lnTo>
                  <a:pt x="0" y="54360"/>
                </a:lnTo>
                <a:close/>
              </a:path>
            </a:pathLst>
          </a:custGeom>
          <a:solidFill>
            <a:schemeClr val="tx2"/>
          </a:solidFill>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1" tIns="54360" rIns="73230" bIns="54359" numCol="1" spcCol="1270" anchor="ctr" anchorCtr="0">
            <a:noAutofit/>
          </a:bodyPr>
          <a:lstStyle/>
          <a:p>
            <a:pPr lvl="0" algn="ctr" defTabSz="488950">
              <a:lnSpc>
                <a:spcPct val="90000"/>
              </a:lnSpc>
              <a:spcBef>
                <a:spcPct val="0"/>
              </a:spcBef>
              <a:spcAft>
                <a:spcPct val="35000"/>
              </a:spcAft>
            </a:pPr>
            <a:endParaRPr lang="en-US" sz="1100" kern="1200"/>
          </a:p>
        </p:txBody>
      </p:sp>
      <p:sp>
        <p:nvSpPr>
          <p:cNvPr id="30" name="Rounded Rectangle 29"/>
          <p:cNvSpPr/>
          <p:nvPr/>
        </p:nvSpPr>
        <p:spPr>
          <a:xfrm>
            <a:off x="7320727" y="2276946"/>
            <a:ext cx="1859254" cy="1543410"/>
          </a:xfrm>
          <a:prstGeom prst="roundRect">
            <a:avLst>
              <a:gd name="adj" fmla="val 10000"/>
            </a:avLst>
          </a:prstGeom>
          <a:blipFill>
            <a:blip r:embed="rId5" cstate="print">
              <a:extLst>
                <a:ext uri="{28A0092B-C50C-407E-A947-70E740481C1C}">
                  <a14:useLocalDpi xmlns:a14="http://schemas.microsoft.com/office/drawing/2010/main" val="0"/>
                </a:ext>
              </a:extLst>
            </a:blip>
            <a:srcRect/>
            <a:stretch>
              <a:fillRect l="-50000" r="-50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31" name="Freeform 30"/>
          <p:cNvSpPr/>
          <p:nvPr/>
        </p:nvSpPr>
        <p:spPr>
          <a:xfrm>
            <a:off x="7440104" y="3298916"/>
            <a:ext cx="1988782" cy="685090"/>
          </a:xfrm>
          <a:custGeom>
            <a:avLst/>
            <a:gdLst>
              <a:gd name="connsiteX0" fmla="*/ 0 w 1988782"/>
              <a:gd name="connsiteY0" fmla="*/ 78434 h 784341"/>
              <a:gd name="connsiteX1" fmla="*/ 78434 w 1988782"/>
              <a:gd name="connsiteY1" fmla="*/ 0 h 784341"/>
              <a:gd name="connsiteX2" fmla="*/ 1910348 w 1988782"/>
              <a:gd name="connsiteY2" fmla="*/ 0 h 784341"/>
              <a:gd name="connsiteX3" fmla="*/ 1988782 w 1988782"/>
              <a:gd name="connsiteY3" fmla="*/ 78434 h 784341"/>
              <a:gd name="connsiteX4" fmla="*/ 1988782 w 1988782"/>
              <a:gd name="connsiteY4" fmla="*/ 705907 h 784341"/>
              <a:gd name="connsiteX5" fmla="*/ 1910348 w 1988782"/>
              <a:gd name="connsiteY5" fmla="*/ 784341 h 784341"/>
              <a:gd name="connsiteX6" fmla="*/ 78434 w 1988782"/>
              <a:gd name="connsiteY6" fmla="*/ 784341 h 784341"/>
              <a:gd name="connsiteX7" fmla="*/ 0 w 1988782"/>
              <a:gd name="connsiteY7" fmla="*/ 705907 h 784341"/>
              <a:gd name="connsiteX8" fmla="*/ 0 w 1988782"/>
              <a:gd name="connsiteY8" fmla="*/ 78434 h 784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8782" h="784341">
                <a:moveTo>
                  <a:pt x="0" y="78434"/>
                </a:moveTo>
                <a:cubicBezTo>
                  <a:pt x="0" y="35116"/>
                  <a:pt x="35116" y="0"/>
                  <a:pt x="78434" y="0"/>
                </a:cubicBezTo>
                <a:lnTo>
                  <a:pt x="1910348" y="0"/>
                </a:lnTo>
                <a:cubicBezTo>
                  <a:pt x="1953666" y="0"/>
                  <a:pt x="1988782" y="35116"/>
                  <a:pt x="1988782" y="78434"/>
                </a:cubicBezTo>
                <a:lnTo>
                  <a:pt x="1988782" y="705907"/>
                </a:lnTo>
                <a:cubicBezTo>
                  <a:pt x="1988782" y="749225"/>
                  <a:pt x="1953666" y="784341"/>
                  <a:pt x="1910348" y="784341"/>
                </a:cubicBezTo>
                <a:lnTo>
                  <a:pt x="78434" y="784341"/>
                </a:lnTo>
                <a:cubicBezTo>
                  <a:pt x="35116" y="784341"/>
                  <a:pt x="0" y="749225"/>
                  <a:pt x="0" y="705907"/>
                </a:cubicBezTo>
                <a:lnTo>
                  <a:pt x="0" y="78434"/>
                </a:lnTo>
                <a:close/>
              </a:path>
            </a:pathLst>
          </a:custGeom>
          <a:solidFill>
            <a:srgbClr val="FF0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1553" tIns="91553" rIns="91553" bIns="91553" numCol="1" spcCol="1270" anchor="ctr" anchorCtr="0">
            <a:noAutofit/>
          </a:bodyPr>
          <a:lstStyle/>
          <a:p>
            <a:pPr lvl="0" algn="ctr" defTabSz="800100">
              <a:lnSpc>
                <a:spcPct val="90000"/>
              </a:lnSpc>
              <a:spcBef>
                <a:spcPct val="0"/>
              </a:spcBef>
              <a:spcAft>
                <a:spcPct val="35000"/>
              </a:spcAft>
            </a:pPr>
            <a:r>
              <a:rPr lang="en-US" sz="1800" kern="1200" dirty="0"/>
              <a:t>Monitoring &amp; Controlling</a:t>
            </a:r>
          </a:p>
        </p:txBody>
      </p:sp>
      <p:sp>
        <p:nvSpPr>
          <p:cNvPr id="32" name="Freeform 31"/>
          <p:cNvSpPr/>
          <p:nvPr/>
        </p:nvSpPr>
        <p:spPr>
          <a:xfrm rot="83072">
            <a:off x="9420499" y="2957191"/>
            <a:ext cx="240622" cy="237406"/>
          </a:xfrm>
          <a:custGeom>
            <a:avLst/>
            <a:gdLst>
              <a:gd name="connsiteX0" fmla="*/ 0 w 240622"/>
              <a:gd name="connsiteY0" fmla="*/ 54360 h 271800"/>
              <a:gd name="connsiteX1" fmla="*/ 120311 w 240622"/>
              <a:gd name="connsiteY1" fmla="*/ 54360 h 271800"/>
              <a:gd name="connsiteX2" fmla="*/ 120311 w 240622"/>
              <a:gd name="connsiteY2" fmla="*/ 0 h 271800"/>
              <a:gd name="connsiteX3" fmla="*/ 240622 w 240622"/>
              <a:gd name="connsiteY3" fmla="*/ 135900 h 271800"/>
              <a:gd name="connsiteX4" fmla="*/ 120311 w 240622"/>
              <a:gd name="connsiteY4" fmla="*/ 271800 h 271800"/>
              <a:gd name="connsiteX5" fmla="*/ 120311 w 240622"/>
              <a:gd name="connsiteY5" fmla="*/ 217440 h 271800"/>
              <a:gd name="connsiteX6" fmla="*/ 0 w 240622"/>
              <a:gd name="connsiteY6" fmla="*/ 217440 h 271800"/>
              <a:gd name="connsiteX7" fmla="*/ 0 w 240622"/>
              <a:gd name="connsiteY7" fmla="*/ 54360 h 2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622" h="271800">
                <a:moveTo>
                  <a:pt x="0" y="54360"/>
                </a:moveTo>
                <a:lnTo>
                  <a:pt x="120311" y="54360"/>
                </a:lnTo>
                <a:lnTo>
                  <a:pt x="120311" y="0"/>
                </a:lnTo>
                <a:lnTo>
                  <a:pt x="240622" y="135900"/>
                </a:lnTo>
                <a:lnTo>
                  <a:pt x="120311" y="271800"/>
                </a:lnTo>
                <a:lnTo>
                  <a:pt x="120311" y="217440"/>
                </a:lnTo>
                <a:lnTo>
                  <a:pt x="0" y="217440"/>
                </a:lnTo>
                <a:lnTo>
                  <a:pt x="0" y="54360"/>
                </a:lnTo>
                <a:close/>
              </a:path>
            </a:pathLst>
          </a:custGeom>
          <a:solidFill>
            <a:schemeClr val="tx2"/>
          </a:solidFill>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0" tIns="54360" rIns="72186" bIns="54359" numCol="1" spcCol="1270" anchor="ctr" anchorCtr="0">
            <a:noAutofit/>
          </a:bodyPr>
          <a:lstStyle/>
          <a:p>
            <a:pPr lvl="0" algn="ctr" defTabSz="488950">
              <a:lnSpc>
                <a:spcPct val="90000"/>
              </a:lnSpc>
              <a:spcBef>
                <a:spcPct val="0"/>
              </a:spcBef>
              <a:spcAft>
                <a:spcPct val="35000"/>
              </a:spcAft>
            </a:pPr>
            <a:endParaRPr lang="en-US" sz="1100" kern="1200"/>
          </a:p>
        </p:txBody>
      </p:sp>
      <p:sp>
        <p:nvSpPr>
          <p:cNvPr id="33" name="Rounded Rectangle 32"/>
          <p:cNvSpPr/>
          <p:nvPr/>
        </p:nvSpPr>
        <p:spPr>
          <a:xfrm>
            <a:off x="9867275" y="2238233"/>
            <a:ext cx="1757744" cy="1726213"/>
          </a:xfrm>
          <a:prstGeom prst="roundRect">
            <a:avLst>
              <a:gd name="adj" fmla="val 10000"/>
            </a:avLst>
          </a:prstGeom>
          <a:blipFill>
            <a:blip r:embed="rId6">
              <a:extLst>
                <a:ext uri="{28A0092B-C50C-407E-A947-70E740481C1C}">
                  <a14:useLocalDpi xmlns:a14="http://schemas.microsoft.com/office/drawing/2010/main" val="0"/>
                </a:ext>
              </a:extLst>
            </a:blip>
            <a:srcRect/>
            <a:stretch>
              <a:fillRect l="-54000" r="-54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34" name="Freeform 33"/>
          <p:cNvSpPr/>
          <p:nvPr/>
        </p:nvSpPr>
        <p:spPr>
          <a:xfrm>
            <a:off x="10093138" y="3365580"/>
            <a:ext cx="1674299" cy="657139"/>
          </a:xfrm>
          <a:custGeom>
            <a:avLst/>
            <a:gdLst>
              <a:gd name="connsiteX0" fmla="*/ 0 w 1674299"/>
              <a:gd name="connsiteY0" fmla="*/ 75234 h 752341"/>
              <a:gd name="connsiteX1" fmla="*/ 75234 w 1674299"/>
              <a:gd name="connsiteY1" fmla="*/ 0 h 752341"/>
              <a:gd name="connsiteX2" fmla="*/ 1599065 w 1674299"/>
              <a:gd name="connsiteY2" fmla="*/ 0 h 752341"/>
              <a:gd name="connsiteX3" fmla="*/ 1674299 w 1674299"/>
              <a:gd name="connsiteY3" fmla="*/ 75234 h 752341"/>
              <a:gd name="connsiteX4" fmla="*/ 1674299 w 1674299"/>
              <a:gd name="connsiteY4" fmla="*/ 677107 h 752341"/>
              <a:gd name="connsiteX5" fmla="*/ 1599065 w 1674299"/>
              <a:gd name="connsiteY5" fmla="*/ 752341 h 752341"/>
              <a:gd name="connsiteX6" fmla="*/ 75234 w 1674299"/>
              <a:gd name="connsiteY6" fmla="*/ 752341 h 752341"/>
              <a:gd name="connsiteX7" fmla="*/ 0 w 1674299"/>
              <a:gd name="connsiteY7" fmla="*/ 677107 h 752341"/>
              <a:gd name="connsiteX8" fmla="*/ 0 w 1674299"/>
              <a:gd name="connsiteY8" fmla="*/ 75234 h 75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4299" h="752341">
                <a:moveTo>
                  <a:pt x="0" y="75234"/>
                </a:moveTo>
                <a:cubicBezTo>
                  <a:pt x="0" y="33683"/>
                  <a:pt x="33683" y="0"/>
                  <a:pt x="75234" y="0"/>
                </a:cubicBezTo>
                <a:lnTo>
                  <a:pt x="1599065" y="0"/>
                </a:lnTo>
                <a:cubicBezTo>
                  <a:pt x="1640616" y="0"/>
                  <a:pt x="1674299" y="33683"/>
                  <a:pt x="1674299" y="75234"/>
                </a:cubicBezTo>
                <a:lnTo>
                  <a:pt x="1674299" y="677107"/>
                </a:lnTo>
                <a:cubicBezTo>
                  <a:pt x="1674299" y="718658"/>
                  <a:pt x="1640616" y="752341"/>
                  <a:pt x="1599065" y="752341"/>
                </a:cubicBezTo>
                <a:lnTo>
                  <a:pt x="75234" y="752341"/>
                </a:lnTo>
                <a:cubicBezTo>
                  <a:pt x="33683" y="752341"/>
                  <a:pt x="0" y="718658"/>
                  <a:pt x="0" y="677107"/>
                </a:cubicBezTo>
                <a:lnTo>
                  <a:pt x="0" y="75234"/>
                </a:lnTo>
                <a:close/>
              </a:path>
            </a:pathLst>
          </a:custGeom>
          <a:solidFill>
            <a:srgbClr val="FF0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0615" tIns="90615" rIns="90615" bIns="90615" numCol="1" spcCol="1270" anchor="ctr" anchorCtr="0">
            <a:noAutofit/>
          </a:bodyPr>
          <a:lstStyle/>
          <a:p>
            <a:pPr lvl="0" algn="ctr" defTabSz="800100">
              <a:lnSpc>
                <a:spcPct val="90000"/>
              </a:lnSpc>
              <a:spcBef>
                <a:spcPct val="0"/>
              </a:spcBef>
              <a:spcAft>
                <a:spcPct val="35000"/>
              </a:spcAft>
            </a:pPr>
            <a:r>
              <a:rPr lang="en-US" sz="1800" kern="1200" dirty="0"/>
              <a:t>Closing</a:t>
            </a:r>
          </a:p>
        </p:txBody>
      </p:sp>
      <p:sp>
        <p:nvSpPr>
          <p:cNvPr id="35" name="Freeform 34"/>
          <p:cNvSpPr/>
          <p:nvPr/>
        </p:nvSpPr>
        <p:spPr>
          <a:xfrm>
            <a:off x="2738496" y="4085820"/>
            <a:ext cx="1827401" cy="488752"/>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chemeClr val="accent1"/>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sz="1600" b="1" dirty="0">
                <a:solidFill>
                  <a:schemeClr val="tx1"/>
                </a:solidFill>
              </a:rPr>
              <a:t>Plan Cost Management</a:t>
            </a:r>
            <a:endParaRPr lang="en-US" sz="1600" b="1" kern="1200" dirty="0">
              <a:solidFill>
                <a:schemeClr val="tx1"/>
              </a:solidFill>
            </a:endParaRPr>
          </a:p>
        </p:txBody>
      </p:sp>
      <p:sp>
        <p:nvSpPr>
          <p:cNvPr id="38" name="Freeform 37"/>
          <p:cNvSpPr/>
          <p:nvPr/>
        </p:nvSpPr>
        <p:spPr>
          <a:xfrm>
            <a:off x="2738496" y="4662737"/>
            <a:ext cx="1827401" cy="524160"/>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chemeClr val="accent1"/>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sz="1600" b="1" dirty="0">
                <a:solidFill>
                  <a:schemeClr val="tx1"/>
                </a:solidFill>
              </a:rPr>
              <a:t>Estimate Cost</a:t>
            </a:r>
            <a:endParaRPr lang="en-US" sz="1600" b="1" kern="1200" dirty="0">
              <a:solidFill>
                <a:schemeClr val="tx1"/>
              </a:solidFill>
            </a:endParaRPr>
          </a:p>
        </p:txBody>
      </p:sp>
      <p:sp>
        <p:nvSpPr>
          <p:cNvPr id="39" name="Freeform 38"/>
          <p:cNvSpPr/>
          <p:nvPr/>
        </p:nvSpPr>
        <p:spPr>
          <a:xfrm>
            <a:off x="7440104" y="4085820"/>
            <a:ext cx="1988782" cy="488752"/>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rgbClr val="5B9BD5"/>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b="1" dirty="0">
                <a:solidFill>
                  <a:schemeClr val="tx1"/>
                </a:solidFill>
              </a:rPr>
              <a:t>Control  Cost</a:t>
            </a:r>
            <a:endParaRPr lang="en-US" b="1" kern="1200" dirty="0">
              <a:solidFill>
                <a:schemeClr val="tx1"/>
              </a:solidFill>
            </a:endParaRPr>
          </a:p>
        </p:txBody>
      </p:sp>
      <p:sp>
        <p:nvSpPr>
          <p:cNvPr id="40" name="Freeform 39"/>
          <p:cNvSpPr/>
          <p:nvPr/>
        </p:nvSpPr>
        <p:spPr>
          <a:xfrm>
            <a:off x="2738495" y="5275062"/>
            <a:ext cx="1827401" cy="524160"/>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rgbClr val="FFC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sz="1600" b="1" dirty="0">
                <a:solidFill>
                  <a:schemeClr val="tx1"/>
                </a:solidFill>
              </a:rPr>
              <a:t>Determine Cost</a:t>
            </a:r>
            <a:endParaRPr lang="en-US" sz="1600" b="1" kern="1200" dirty="0">
              <a:solidFill>
                <a:schemeClr val="tx1"/>
              </a:solidFill>
            </a:endParaRPr>
          </a:p>
        </p:txBody>
      </p:sp>
    </p:spTree>
    <p:extLst>
      <p:ext uri="{BB962C8B-B14F-4D97-AF65-F5344CB8AC3E}">
        <p14:creationId xmlns:p14="http://schemas.microsoft.com/office/powerpoint/2010/main" val="32959913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5838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defTabSz="889000">
              <a:lnSpc>
                <a:spcPct val="90000"/>
              </a:lnSpc>
              <a:spcAft>
                <a:spcPct val="35000"/>
              </a:spcAft>
            </a:pPr>
            <a:r>
              <a:rPr lang="en-US" sz="3600" b="1" dirty="0">
                <a:effectLst>
                  <a:outerShdw blurRad="38100" dist="38100" dir="2700000" algn="tl">
                    <a:srgbClr val="000000">
                      <a:alpha val="43137"/>
                    </a:srgbClr>
                  </a:outerShdw>
                </a:effectLst>
              </a:rPr>
              <a:t>Determine Cost</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graphicFrame>
        <p:nvGraphicFramePr>
          <p:cNvPr id="2" name="Diagram 1"/>
          <p:cNvGraphicFramePr/>
          <p:nvPr>
            <p:extLst>
              <p:ext uri="{D42A27DB-BD31-4B8C-83A1-F6EECF244321}">
                <p14:modId xmlns:p14="http://schemas.microsoft.com/office/powerpoint/2010/main" val="3296681412"/>
              </p:ext>
            </p:extLst>
          </p:nvPr>
        </p:nvGraphicFramePr>
        <p:xfrm>
          <a:off x="272955" y="968992"/>
          <a:ext cx="11600597" cy="55682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969778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5838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defTabSz="889000">
              <a:lnSpc>
                <a:spcPct val="90000"/>
              </a:lnSpc>
              <a:spcAft>
                <a:spcPct val="35000"/>
              </a:spcAft>
            </a:pPr>
            <a:r>
              <a:rPr lang="en-US" sz="3600" b="1" dirty="0">
                <a:effectLst>
                  <a:outerShdw blurRad="38100" dist="38100" dir="2700000" algn="tl">
                    <a:srgbClr val="000000">
                      <a:alpha val="43137"/>
                    </a:srgbClr>
                  </a:outerShdw>
                </a:effectLst>
              </a:rPr>
              <a:t>Determine Cost</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graphicFrame>
        <p:nvGraphicFramePr>
          <p:cNvPr id="5" name="Diagram 4"/>
          <p:cNvGraphicFramePr/>
          <p:nvPr>
            <p:extLst>
              <p:ext uri="{D42A27DB-BD31-4B8C-83A1-F6EECF244321}">
                <p14:modId xmlns:p14="http://schemas.microsoft.com/office/powerpoint/2010/main" val="4157762763"/>
              </p:ext>
            </p:extLst>
          </p:nvPr>
        </p:nvGraphicFramePr>
        <p:xfrm>
          <a:off x="590318" y="1064526"/>
          <a:ext cx="8690159" cy="7779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590318" y="2247584"/>
            <a:ext cx="10819210" cy="3785652"/>
          </a:xfrm>
          <a:prstGeom prst="rect">
            <a:avLst/>
          </a:prstGeom>
          <a:noFill/>
        </p:spPr>
        <p:txBody>
          <a:bodyPr wrap="square" rtlCol="0">
            <a:spAutoFit/>
          </a:bodyPr>
          <a:lstStyle/>
          <a:p>
            <a:pPr marL="257175" marR="0" lvl="0" indent="-257175"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2F2B20"/>
                </a:solidFill>
                <a:effectLst/>
                <a:uLnTx/>
                <a:uFillTx/>
                <a:latin typeface="Calibri"/>
                <a:ea typeface="+mn-ea"/>
                <a:cs typeface="+mn-cs"/>
              </a:rPr>
              <a:t>Budget </a:t>
            </a:r>
            <a:r>
              <a:rPr kumimoji="0" lang="en-US" sz="2400" b="0" i="0" u="none" strike="noStrike" kern="1200" cap="none" spc="0" normalizeH="0" baseline="0" noProof="0" dirty="0" err="1">
                <a:ln>
                  <a:noFill/>
                </a:ln>
                <a:solidFill>
                  <a:srgbClr val="2F2B20"/>
                </a:solidFill>
                <a:effectLst/>
                <a:uLnTx/>
                <a:uFillTx/>
                <a:latin typeface="Calibri"/>
                <a:ea typeface="+mn-ea"/>
                <a:cs typeface="+mn-cs"/>
              </a:rPr>
              <a:t>adalah</a:t>
            </a:r>
            <a:r>
              <a:rPr kumimoji="0" lang="en-US" sz="2400" b="0" i="0" u="none" strike="noStrike" kern="1200" cap="none" spc="0" normalizeH="0" baseline="0" noProof="0" dirty="0">
                <a:ln>
                  <a:noFill/>
                </a:ln>
                <a:solidFill>
                  <a:srgbClr val="2F2B20"/>
                </a:solidFill>
                <a:effectLst/>
                <a:uLnTx/>
                <a:uFillTx/>
                <a:latin typeface="Calibri"/>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a:ea typeface="+mn-ea"/>
                <a:cs typeface="+mn-cs"/>
              </a:rPr>
              <a:t>rencana</a:t>
            </a:r>
            <a:r>
              <a:rPr kumimoji="0" lang="en-US" sz="2400" b="0" i="0" u="none" strike="noStrike" kern="1200" cap="none" spc="0" normalizeH="0" baseline="0" noProof="0" dirty="0">
                <a:ln>
                  <a:noFill/>
                </a:ln>
                <a:solidFill>
                  <a:srgbClr val="2F2B20"/>
                </a:solidFill>
                <a:effectLst/>
                <a:uLnTx/>
                <a:uFillTx/>
                <a:latin typeface="Calibri"/>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a:ea typeface="+mn-ea"/>
                <a:cs typeface="+mn-cs"/>
              </a:rPr>
              <a:t>alokasi</a:t>
            </a:r>
            <a:r>
              <a:rPr kumimoji="0" lang="en-US" sz="2400" b="0" i="0" u="none" strike="noStrike" kern="1200" cap="none" spc="0" normalizeH="0" baseline="0" noProof="0" dirty="0">
                <a:ln>
                  <a:noFill/>
                </a:ln>
                <a:solidFill>
                  <a:srgbClr val="2F2B20"/>
                </a:solidFill>
                <a:effectLst/>
                <a:uLnTx/>
                <a:uFillTx/>
                <a:latin typeface="Calibri"/>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a:ea typeface="+mn-ea"/>
                <a:cs typeface="+mn-cs"/>
              </a:rPr>
              <a:t>sumber</a:t>
            </a:r>
            <a:r>
              <a:rPr kumimoji="0" lang="en-US" sz="2400" b="0" i="0" u="none" strike="noStrike" kern="1200" cap="none" spc="0" normalizeH="0" baseline="0" noProof="0" dirty="0">
                <a:ln>
                  <a:noFill/>
                </a:ln>
                <a:solidFill>
                  <a:srgbClr val="2F2B20"/>
                </a:solidFill>
                <a:effectLst/>
                <a:uLnTx/>
                <a:uFillTx/>
                <a:latin typeface="Calibri"/>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a:ea typeface="+mn-ea"/>
                <a:cs typeface="+mn-cs"/>
              </a:rPr>
              <a:t>daya</a:t>
            </a:r>
            <a:endParaRPr kumimoji="0" lang="en-US" sz="2400" b="0" i="0" u="none" strike="noStrike" kern="1200" cap="none" spc="0" normalizeH="0" baseline="0" noProof="0" dirty="0">
              <a:ln>
                <a:noFill/>
              </a:ln>
              <a:solidFill>
                <a:srgbClr val="2F2B20"/>
              </a:solidFill>
              <a:effectLst/>
              <a:uLnTx/>
              <a:uFillTx/>
              <a:latin typeface="Calibri"/>
              <a:ea typeface="+mn-ea"/>
              <a:cs typeface="+mn-cs"/>
            </a:endParaRPr>
          </a:p>
          <a:p>
            <a:pPr marL="257175" marR="0" lvl="0" indent="-257175"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err="1">
                <a:ln>
                  <a:noFill/>
                </a:ln>
                <a:solidFill>
                  <a:srgbClr val="2F2B20"/>
                </a:solidFill>
                <a:effectLst/>
                <a:uLnTx/>
                <a:uFillTx/>
                <a:latin typeface="Calibri"/>
                <a:ea typeface="+mn-ea"/>
                <a:cs typeface="+mn-cs"/>
              </a:rPr>
              <a:t>Merupakan</a:t>
            </a:r>
            <a:r>
              <a:rPr kumimoji="0" lang="en-US" sz="2400" b="0" i="0" u="none" strike="noStrike" kern="1200" cap="none" spc="0" normalizeH="0" baseline="0" noProof="0" dirty="0">
                <a:ln>
                  <a:noFill/>
                </a:ln>
                <a:solidFill>
                  <a:srgbClr val="2F2B20"/>
                </a:solidFill>
                <a:effectLst/>
                <a:uLnTx/>
                <a:uFillTx/>
                <a:latin typeface="Calibri"/>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a:ea typeface="+mn-ea"/>
                <a:cs typeface="+mn-cs"/>
              </a:rPr>
              <a:t>alat</a:t>
            </a:r>
            <a:r>
              <a:rPr kumimoji="0" lang="en-US" sz="2400" b="0" i="0" u="none" strike="noStrike" kern="1200" cap="none" spc="0" normalizeH="0" baseline="0" noProof="0" dirty="0">
                <a:ln>
                  <a:noFill/>
                </a:ln>
                <a:solidFill>
                  <a:srgbClr val="2F2B20"/>
                </a:solidFill>
                <a:effectLst/>
                <a:uLnTx/>
                <a:uFillTx/>
                <a:latin typeface="Calibri"/>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a:ea typeface="+mn-ea"/>
                <a:cs typeface="+mn-cs"/>
              </a:rPr>
              <a:t>untuk</a:t>
            </a:r>
            <a:r>
              <a:rPr kumimoji="0" lang="en-US" sz="2400" b="0" i="0" u="none" strike="noStrike" kern="1200" cap="none" spc="0" normalizeH="0" baseline="0" noProof="0" dirty="0">
                <a:ln>
                  <a:noFill/>
                </a:ln>
                <a:solidFill>
                  <a:srgbClr val="2F2B20"/>
                </a:solidFill>
                <a:effectLst/>
                <a:uLnTx/>
                <a:uFillTx/>
                <a:latin typeface="Calibri"/>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a:ea typeface="+mn-ea"/>
                <a:cs typeface="+mn-cs"/>
              </a:rPr>
              <a:t>pengawasan</a:t>
            </a:r>
            <a:r>
              <a:rPr kumimoji="0" lang="en-US" sz="2400" b="0" i="0" u="none" strike="noStrike" kern="1200" cap="none" spc="0" normalizeH="0" baseline="0" noProof="0" dirty="0">
                <a:ln>
                  <a:noFill/>
                </a:ln>
                <a:solidFill>
                  <a:srgbClr val="2F2B20"/>
                </a:solidFill>
                <a:effectLst/>
                <a:uLnTx/>
                <a:uFillTx/>
                <a:latin typeface="Calibri"/>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a:ea typeface="+mn-ea"/>
                <a:cs typeface="+mn-cs"/>
              </a:rPr>
              <a:t>dan</a:t>
            </a:r>
            <a:r>
              <a:rPr kumimoji="0" lang="en-US" sz="2400" b="0" i="0" u="none" strike="noStrike" kern="1200" cap="none" spc="0" normalizeH="0" baseline="0" noProof="0" dirty="0">
                <a:ln>
                  <a:noFill/>
                </a:ln>
                <a:solidFill>
                  <a:srgbClr val="2F2B20"/>
                </a:solidFill>
                <a:effectLst/>
                <a:uLnTx/>
                <a:uFillTx/>
                <a:latin typeface="Calibri"/>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a:ea typeface="+mn-ea"/>
                <a:cs typeface="+mn-cs"/>
              </a:rPr>
              <a:t>pengendalian</a:t>
            </a:r>
            <a:r>
              <a:rPr kumimoji="0" lang="en-US" sz="2400" b="0" i="0" u="none" strike="noStrike" kern="1200" cap="none" spc="0" normalizeH="0" baseline="0" noProof="0" dirty="0">
                <a:ln>
                  <a:noFill/>
                </a:ln>
                <a:solidFill>
                  <a:srgbClr val="2F2B20"/>
                </a:solidFill>
                <a:effectLst/>
                <a:uLnTx/>
                <a:uFillTx/>
                <a:latin typeface="Calibri"/>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a:ea typeface="+mn-ea"/>
                <a:cs typeface="+mn-cs"/>
              </a:rPr>
              <a:t>sebagai</a:t>
            </a:r>
            <a:r>
              <a:rPr kumimoji="0" lang="en-US" sz="2400" b="0" i="0" u="none" strike="noStrike" kern="1200" cap="none" spc="0" normalizeH="0" baseline="0" noProof="0" dirty="0">
                <a:ln>
                  <a:noFill/>
                </a:ln>
                <a:solidFill>
                  <a:srgbClr val="2F2B20"/>
                </a:solidFill>
                <a:effectLst/>
                <a:uLnTx/>
                <a:uFillTx/>
                <a:latin typeface="Calibri"/>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a:ea typeface="+mn-ea"/>
                <a:cs typeface="+mn-cs"/>
              </a:rPr>
              <a:t>alat</a:t>
            </a:r>
            <a:r>
              <a:rPr kumimoji="0" lang="en-US" sz="2400" b="0" i="0" u="none" strike="noStrike" kern="1200" cap="none" spc="0" normalizeH="0" baseline="0" noProof="0" dirty="0">
                <a:ln>
                  <a:noFill/>
                </a:ln>
                <a:solidFill>
                  <a:srgbClr val="2F2B20"/>
                </a:solidFill>
                <a:effectLst/>
                <a:uLnTx/>
                <a:uFillTx/>
                <a:latin typeface="Calibri"/>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a:ea typeface="+mn-ea"/>
                <a:cs typeface="+mn-cs"/>
              </a:rPr>
              <a:t>untuk</a:t>
            </a:r>
            <a:r>
              <a:rPr kumimoji="0" lang="en-US" sz="2400" b="0" i="0" u="none" strike="noStrike" kern="1200" cap="none" spc="0" normalizeH="0" baseline="0" noProof="0" dirty="0">
                <a:ln>
                  <a:noFill/>
                </a:ln>
                <a:solidFill>
                  <a:srgbClr val="2F2B20"/>
                </a:solidFill>
                <a:effectLst/>
                <a:uLnTx/>
                <a:uFillTx/>
                <a:latin typeface="Calibri"/>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a:ea typeface="+mn-ea"/>
                <a:cs typeface="+mn-cs"/>
              </a:rPr>
              <a:t>membandingkan</a:t>
            </a:r>
            <a:r>
              <a:rPr kumimoji="0" lang="en-US" sz="2400" b="0" i="0" u="none" strike="noStrike" kern="1200" cap="none" spc="0" normalizeH="0" baseline="0" noProof="0" dirty="0">
                <a:ln>
                  <a:noFill/>
                </a:ln>
                <a:solidFill>
                  <a:srgbClr val="2F2B20"/>
                </a:solidFill>
                <a:effectLst/>
                <a:uLnTx/>
                <a:uFillTx/>
                <a:latin typeface="Calibri"/>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a:ea typeface="+mn-ea"/>
                <a:cs typeface="+mn-cs"/>
              </a:rPr>
              <a:t>realisasi</a:t>
            </a:r>
            <a:r>
              <a:rPr kumimoji="0" lang="en-US" sz="2400" b="0" i="0" u="none" strike="noStrike" kern="1200" cap="none" spc="0" normalizeH="0" baseline="0" noProof="0" dirty="0">
                <a:ln>
                  <a:noFill/>
                </a:ln>
                <a:solidFill>
                  <a:srgbClr val="2F2B20"/>
                </a:solidFill>
                <a:effectLst/>
                <a:uLnTx/>
                <a:uFillTx/>
                <a:latin typeface="Calibri"/>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a:ea typeface="+mn-ea"/>
                <a:cs typeface="+mn-cs"/>
              </a:rPr>
              <a:t>dengan</a:t>
            </a:r>
            <a:r>
              <a:rPr kumimoji="0" lang="en-US" sz="2400" b="0" i="0" u="none" strike="noStrike" kern="1200" cap="none" spc="0" normalizeH="0" baseline="0" noProof="0" dirty="0">
                <a:ln>
                  <a:noFill/>
                </a:ln>
                <a:solidFill>
                  <a:srgbClr val="2F2B20"/>
                </a:solidFill>
                <a:effectLst/>
                <a:uLnTx/>
                <a:uFillTx/>
                <a:latin typeface="Calibri"/>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a:ea typeface="+mn-ea"/>
                <a:cs typeface="+mn-cs"/>
              </a:rPr>
              <a:t>rencana</a:t>
            </a:r>
            <a:r>
              <a:rPr kumimoji="0" lang="en-US" sz="2400" b="0" i="0" u="none" strike="noStrike" kern="1200" cap="none" spc="0" normalizeH="0" baseline="0" noProof="0" dirty="0">
                <a:ln>
                  <a:noFill/>
                </a:ln>
                <a:solidFill>
                  <a:srgbClr val="2F2B20"/>
                </a:solidFill>
                <a:effectLst/>
                <a:uLnTx/>
                <a:uFillTx/>
                <a:latin typeface="Calibri"/>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a:ea typeface="+mn-ea"/>
                <a:cs typeface="+mn-cs"/>
              </a:rPr>
              <a:t>atas</a:t>
            </a:r>
            <a:r>
              <a:rPr kumimoji="0" lang="en-US" sz="2400" b="0" i="0" u="none" strike="noStrike" kern="1200" cap="none" spc="0" normalizeH="0" baseline="0" noProof="0" dirty="0">
                <a:ln>
                  <a:noFill/>
                </a:ln>
                <a:solidFill>
                  <a:srgbClr val="2F2B20"/>
                </a:solidFill>
                <a:effectLst/>
                <a:uLnTx/>
                <a:uFillTx/>
                <a:latin typeface="Calibri"/>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a:ea typeface="+mn-ea"/>
                <a:cs typeface="+mn-cs"/>
              </a:rPr>
              <a:t>penggunaan</a:t>
            </a:r>
            <a:r>
              <a:rPr kumimoji="0" lang="en-US" sz="2400" b="0" i="0" u="none" strike="noStrike" kern="1200" cap="none" spc="0" normalizeH="0" baseline="0" noProof="0" dirty="0">
                <a:ln>
                  <a:noFill/>
                </a:ln>
                <a:solidFill>
                  <a:srgbClr val="2F2B20"/>
                </a:solidFill>
                <a:effectLst/>
                <a:uLnTx/>
                <a:uFillTx/>
                <a:latin typeface="Calibri"/>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a:ea typeface="+mn-ea"/>
                <a:cs typeface="+mn-cs"/>
              </a:rPr>
              <a:t>sumber</a:t>
            </a:r>
            <a:r>
              <a:rPr kumimoji="0" lang="en-US" sz="2400" b="0" i="0" u="none" strike="noStrike" kern="1200" cap="none" spc="0" normalizeH="0" baseline="0" noProof="0" dirty="0">
                <a:ln>
                  <a:noFill/>
                </a:ln>
                <a:solidFill>
                  <a:srgbClr val="2F2B20"/>
                </a:solidFill>
                <a:effectLst/>
                <a:uLnTx/>
                <a:uFillTx/>
                <a:latin typeface="Calibri"/>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a:ea typeface="+mn-ea"/>
                <a:cs typeface="+mn-cs"/>
              </a:rPr>
              <a:t>daya</a:t>
            </a:r>
            <a:r>
              <a:rPr kumimoji="0" lang="en-US" sz="2400" b="0" i="0" u="none" strike="noStrike" kern="1200" cap="none" spc="0" normalizeH="0" baseline="0" noProof="0" dirty="0">
                <a:ln>
                  <a:noFill/>
                </a:ln>
                <a:solidFill>
                  <a:srgbClr val="2F2B20"/>
                </a:solidFill>
                <a:effectLst/>
                <a:uLnTx/>
                <a:uFillTx/>
                <a:latin typeface="Calibri"/>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a:ea typeface="+mn-ea"/>
                <a:cs typeface="+mn-cs"/>
              </a:rPr>
              <a:t>sedemikian</a:t>
            </a:r>
            <a:r>
              <a:rPr kumimoji="0" lang="en-US" sz="2400" b="0" i="0" u="none" strike="noStrike" kern="1200" cap="none" spc="0" normalizeH="0" baseline="0" noProof="0" dirty="0">
                <a:ln>
                  <a:noFill/>
                </a:ln>
                <a:solidFill>
                  <a:srgbClr val="2F2B20"/>
                </a:solidFill>
                <a:effectLst/>
                <a:uLnTx/>
                <a:uFillTx/>
                <a:latin typeface="Calibri"/>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a:ea typeface="+mn-ea"/>
                <a:cs typeface="+mn-cs"/>
              </a:rPr>
              <a:t>sehingga</a:t>
            </a:r>
            <a:r>
              <a:rPr kumimoji="0" lang="en-US" sz="2400" b="0" i="0" u="none" strike="noStrike" kern="1200" cap="none" spc="0" normalizeH="0" baseline="0" noProof="0" dirty="0">
                <a:ln>
                  <a:noFill/>
                </a:ln>
                <a:solidFill>
                  <a:srgbClr val="2F2B20"/>
                </a:solidFill>
                <a:effectLst/>
                <a:uLnTx/>
                <a:uFillTx/>
                <a:latin typeface="Calibri"/>
                <a:ea typeface="+mn-ea"/>
                <a:cs typeface="+mn-cs"/>
              </a:rPr>
              <a:t> target profit </a:t>
            </a:r>
            <a:r>
              <a:rPr kumimoji="0" lang="en-US" sz="2400" b="0" i="0" u="none" strike="noStrike" kern="1200" cap="none" spc="0" normalizeH="0" baseline="0" noProof="0" dirty="0" err="1">
                <a:ln>
                  <a:noFill/>
                </a:ln>
                <a:solidFill>
                  <a:srgbClr val="2F2B20"/>
                </a:solidFill>
                <a:effectLst/>
                <a:uLnTx/>
                <a:uFillTx/>
                <a:latin typeface="Calibri"/>
                <a:ea typeface="+mn-ea"/>
                <a:cs typeface="+mn-cs"/>
              </a:rPr>
              <a:t>dapat</a:t>
            </a:r>
            <a:r>
              <a:rPr kumimoji="0" lang="en-US" sz="2400" b="0" i="0" u="none" strike="noStrike" kern="1200" cap="none" spc="0" normalizeH="0" baseline="0" noProof="0" dirty="0">
                <a:ln>
                  <a:noFill/>
                </a:ln>
                <a:solidFill>
                  <a:srgbClr val="2F2B20"/>
                </a:solidFill>
                <a:effectLst/>
                <a:uLnTx/>
                <a:uFillTx/>
                <a:latin typeface="Calibri"/>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a:ea typeface="+mn-ea"/>
                <a:cs typeface="+mn-cs"/>
              </a:rPr>
              <a:t>dicapai</a:t>
            </a:r>
            <a:r>
              <a:rPr kumimoji="0" lang="en-US" sz="2400" b="0" i="0" u="none" strike="noStrike" kern="1200" cap="none" spc="0" normalizeH="0" baseline="0" noProof="0" dirty="0">
                <a:ln>
                  <a:noFill/>
                </a:ln>
                <a:solidFill>
                  <a:srgbClr val="2F2B20"/>
                </a:solidFill>
                <a:effectLst/>
                <a:uLnTx/>
                <a:uFillTx/>
                <a:latin typeface="Calibri"/>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a:ea typeface="+mn-ea"/>
                <a:cs typeface="+mn-cs"/>
              </a:rPr>
              <a:t>dengan</a:t>
            </a:r>
            <a:r>
              <a:rPr kumimoji="0" lang="en-US" sz="2400" b="0" i="0" u="none" strike="noStrike" kern="1200" cap="none" spc="0" normalizeH="0" baseline="0" noProof="0" dirty="0">
                <a:ln>
                  <a:noFill/>
                </a:ln>
                <a:solidFill>
                  <a:srgbClr val="2F2B20"/>
                </a:solidFill>
                <a:effectLst/>
                <a:uLnTx/>
                <a:uFillTx/>
                <a:latin typeface="Calibri"/>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a:ea typeface="+mn-ea"/>
                <a:cs typeface="+mn-cs"/>
              </a:rPr>
              <a:t>baik</a:t>
            </a:r>
            <a:r>
              <a:rPr kumimoji="0" lang="en-US" sz="2400" b="0" i="0" u="none" strike="noStrike" kern="1200" cap="none" spc="0" normalizeH="0" baseline="0" noProof="0" dirty="0">
                <a:ln>
                  <a:noFill/>
                </a:ln>
                <a:solidFill>
                  <a:srgbClr val="2F2B20"/>
                </a:solidFill>
                <a:effectLst/>
                <a:uLnTx/>
                <a:uFillTx/>
                <a:latin typeface="Calibri"/>
                <a:ea typeface="+mn-ea"/>
                <a:cs typeface="+mn-cs"/>
              </a:rPr>
              <a:t>.</a:t>
            </a:r>
          </a:p>
          <a:p>
            <a:pPr marL="257175" marR="0" lvl="0" indent="-257175"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err="1">
                <a:ln>
                  <a:noFill/>
                </a:ln>
                <a:solidFill>
                  <a:srgbClr val="2F2B20"/>
                </a:solidFill>
                <a:effectLst/>
                <a:uLnTx/>
                <a:uFillTx/>
                <a:latin typeface="Calibri"/>
                <a:ea typeface="+mn-ea"/>
                <a:cs typeface="+mn-cs"/>
              </a:rPr>
              <a:t>Penggunaan</a:t>
            </a:r>
            <a:r>
              <a:rPr kumimoji="0" lang="en-US" sz="2400" b="0" i="0" u="none" strike="noStrike" kern="1200" cap="none" spc="0" normalizeH="0" baseline="0" noProof="0" dirty="0">
                <a:ln>
                  <a:noFill/>
                </a:ln>
                <a:solidFill>
                  <a:srgbClr val="2F2B20"/>
                </a:solidFill>
                <a:effectLst/>
                <a:uLnTx/>
                <a:uFillTx/>
                <a:latin typeface="Calibri"/>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a:ea typeface="+mn-ea"/>
                <a:cs typeface="+mn-cs"/>
              </a:rPr>
              <a:t>sumber</a:t>
            </a:r>
            <a:r>
              <a:rPr kumimoji="0" lang="en-US" sz="2400" b="0" i="0" u="none" strike="noStrike" kern="1200" cap="none" spc="0" normalizeH="0" baseline="0" noProof="0" dirty="0">
                <a:ln>
                  <a:noFill/>
                </a:ln>
                <a:solidFill>
                  <a:srgbClr val="2F2B20"/>
                </a:solidFill>
                <a:effectLst/>
                <a:uLnTx/>
                <a:uFillTx/>
                <a:latin typeface="Calibri"/>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a:ea typeface="+mn-ea"/>
                <a:cs typeface="+mn-cs"/>
              </a:rPr>
              <a:t>daya</a:t>
            </a:r>
            <a:r>
              <a:rPr kumimoji="0" lang="en-US" sz="2400" b="0" i="0" u="none" strike="noStrike" kern="1200" cap="none" spc="0" normalizeH="0" baseline="0" noProof="0" dirty="0">
                <a:ln>
                  <a:noFill/>
                </a:ln>
                <a:solidFill>
                  <a:srgbClr val="2F2B20"/>
                </a:solidFill>
                <a:effectLst/>
                <a:uLnTx/>
                <a:uFillTx/>
                <a:latin typeface="Calibri"/>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a:ea typeface="+mn-ea"/>
                <a:cs typeface="+mn-cs"/>
              </a:rPr>
              <a:t>tidak</a:t>
            </a:r>
            <a:r>
              <a:rPr kumimoji="0" lang="en-US" sz="2400" b="0" i="0" u="none" strike="noStrike" kern="1200" cap="none" spc="0" normalizeH="0" baseline="0" noProof="0" dirty="0">
                <a:ln>
                  <a:noFill/>
                </a:ln>
                <a:solidFill>
                  <a:srgbClr val="2F2B20"/>
                </a:solidFill>
                <a:effectLst/>
                <a:uLnTx/>
                <a:uFillTx/>
                <a:latin typeface="Calibri"/>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a:ea typeface="+mn-ea"/>
                <a:cs typeface="+mn-cs"/>
              </a:rPr>
              <a:t>mengukur</a:t>
            </a:r>
            <a:r>
              <a:rPr kumimoji="0" lang="en-US" sz="2400" b="0" i="0" u="none" strike="noStrike" kern="1200" cap="none" spc="0" normalizeH="0" baseline="0" noProof="0" dirty="0">
                <a:ln>
                  <a:noFill/>
                </a:ln>
                <a:solidFill>
                  <a:srgbClr val="2F2B20"/>
                </a:solidFill>
                <a:effectLst/>
                <a:uLnTx/>
                <a:uFillTx/>
                <a:latin typeface="Calibri"/>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a:ea typeface="+mn-ea"/>
                <a:cs typeface="+mn-cs"/>
              </a:rPr>
              <a:t>tingkat</a:t>
            </a:r>
            <a:r>
              <a:rPr kumimoji="0" lang="en-US" sz="2400" b="0" i="0" u="none" strike="noStrike" kern="1200" cap="none" spc="0" normalizeH="0" baseline="0" noProof="0" dirty="0">
                <a:ln>
                  <a:noFill/>
                </a:ln>
                <a:solidFill>
                  <a:srgbClr val="2F2B20"/>
                </a:solidFill>
                <a:effectLst/>
                <a:uLnTx/>
                <a:uFillTx/>
                <a:latin typeface="Calibri"/>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a:ea typeface="+mn-ea"/>
                <a:cs typeface="+mn-cs"/>
              </a:rPr>
              <a:t>realisasi</a:t>
            </a:r>
            <a:r>
              <a:rPr kumimoji="0" lang="en-US" sz="2400" b="0" i="0" u="none" strike="noStrike" kern="1200" cap="none" spc="0" normalizeH="0" baseline="0" noProof="0" dirty="0">
                <a:ln>
                  <a:noFill/>
                </a:ln>
                <a:solidFill>
                  <a:srgbClr val="2F2B20"/>
                </a:solidFill>
                <a:effectLst/>
                <a:uLnTx/>
                <a:uFillTx/>
                <a:latin typeface="Calibri"/>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a:ea typeface="+mn-ea"/>
                <a:cs typeface="+mn-cs"/>
              </a:rPr>
              <a:t>pekerjaan</a:t>
            </a:r>
            <a:r>
              <a:rPr kumimoji="0" lang="en-US" sz="2400" b="0" i="0" u="none" strike="noStrike" kern="1200" cap="none" spc="0" normalizeH="0" baseline="0" noProof="0" dirty="0">
                <a:ln>
                  <a:noFill/>
                </a:ln>
                <a:solidFill>
                  <a:srgbClr val="2F2B20"/>
                </a:solidFill>
                <a:effectLst/>
                <a:uLnTx/>
                <a:uFillTx/>
                <a:latin typeface="Calibri"/>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a:ea typeface="+mn-ea"/>
                <a:cs typeface="+mn-cs"/>
              </a:rPr>
              <a:t>dalam</a:t>
            </a:r>
            <a:r>
              <a:rPr kumimoji="0" lang="en-US" sz="2400" b="0" i="0" u="none" strike="noStrike" kern="1200" cap="none" spc="0" normalizeH="0" baseline="0" noProof="0" dirty="0">
                <a:ln>
                  <a:noFill/>
                </a:ln>
                <a:solidFill>
                  <a:srgbClr val="2F2B20"/>
                </a:solidFill>
                <a:effectLst/>
                <a:uLnTx/>
                <a:uFillTx/>
                <a:latin typeface="Calibri"/>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a:ea typeface="+mn-ea"/>
                <a:cs typeface="+mn-cs"/>
              </a:rPr>
              <a:t>proyek</a:t>
            </a:r>
            <a:r>
              <a:rPr kumimoji="0" lang="en-US" sz="2400" b="0" i="0" u="none" strike="noStrike" kern="1200" cap="none" spc="0" normalizeH="0" baseline="0" noProof="0" dirty="0">
                <a:ln>
                  <a:noFill/>
                </a:ln>
                <a:solidFill>
                  <a:srgbClr val="2F2B20"/>
                </a:solidFill>
                <a:effectLst/>
                <a:uLnTx/>
                <a:uFillTx/>
                <a:latin typeface="Calibri"/>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a:ea typeface="+mn-ea"/>
                <a:cs typeface="+mn-cs"/>
              </a:rPr>
              <a:t>Oleh</a:t>
            </a:r>
            <a:r>
              <a:rPr kumimoji="0" lang="en-US" sz="2400" b="0" i="0" u="none" strike="noStrike" kern="1200" cap="none" spc="0" normalizeH="0" baseline="0" noProof="0" dirty="0">
                <a:ln>
                  <a:noFill/>
                </a:ln>
                <a:solidFill>
                  <a:srgbClr val="2F2B20"/>
                </a:solidFill>
                <a:effectLst/>
                <a:uLnTx/>
                <a:uFillTx/>
                <a:latin typeface="Calibri"/>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a:ea typeface="+mn-ea"/>
                <a:cs typeface="+mn-cs"/>
              </a:rPr>
              <a:t>karenanya</a:t>
            </a:r>
            <a:r>
              <a:rPr kumimoji="0" lang="en-US" sz="2400" b="0" i="0" u="none" strike="noStrike" kern="1200" cap="none" spc="0" normalizeH="0" baseline="0" noProof="0" dirty="0">
                <a:ln>
                  <a:noFill/>
                </a:ln>
                <a:solidFill>
                  <a:srgbClr val="2F2B20"/>
                </a:solidFill>
                <a:effectLst/>
                <a:uLnTx/>
                <a:uFillTx/>
                <a:latin typeface="Calibri"/>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a:ea typeface="+mn-ea"/>
                <a:cs typeface="+mn-cs"/>
              </a:rPr>
              <a:t>pengukuran</a:t>
            </a:r>
            <a:r>
              <a:rPr kumimoji="0" lang="en-US" sz="2400" b="0" i="0" u="none" strike="noStrike" kern="1200" cap="none" spc="0" normalizeH="0" baseline="0" noProof="0" dirty="0">
                <a:ln>
                  <a:noFill/>
                </a:ln>
                <a:solidFill>
                  <a:srgbClr val="2F2B20"/>
                </a:solidFill>
                <a:effectLst/>
                <a:uLnTx/>
                <a:uFillTx/>
                <a:latin typeface="Calibri"/>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a:ea typeface="+mn-ea"/>
                <a:cs typeface="+mn-cs"/>
              </a:rPr>
              <a:t>sumber</a:t>
            </a:r>
            <a:r>
              <a:rPr kumimoji="0" lang="en-US" sz="2400" b="0" i="0" u="none" strike="noStrike" kern="1200" cap="none" spc="0" normalizeH="0" baseline="0" noProof="0" dirty="0">
                <a:ln>
                  <a:noFill/>
                </a:ln>
                <a:solidFill>
                  <a:srgbClr val="2F2B20"/>
                </a:solidFill>
                <a:effectLst/>
                <a:uLnTx/>
                <a:uFillTx/>
                <a:latin typeface="Calibri"/>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a:ea typeface="+mn-ea"/>
                <a:cs typeface="+mn-cs"/>
              </a:rPr>
              <a:t>daya</a:t>
            </a:r>
            <a:r>
              <a:rPr kumimoji="0" lang="en-US" sz="2400" b="0" i="0" u="none" strike="noStrike" kern="1200" cap="none" spc="0" normalizeH="0" baseline="0" noProof="0" dirty="0">
                <a:ln>
                  <a:noFill/>
                </a:ln>
                <a:solidFill>
                  <a:srgbClr val="2F2B20"/>
                </a:solidFill>
                <a:effectLst/>
                <a:uLnTx/>
                <a:uFillTx/>
                <a:latin typeface="Calibri"/>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a:ea typeface="+mn-ea"/>
                <a:cs typeface="+mn-cs"/>
              </a:rPr>
              <a:t>tidak</a:t>
            </a:r>
            <a:r>
              <a:rPr kumimoji="0" lang="en-US" sz="2400" b="0" i="0" u="none" strike="noStrike" kern="1200" cap="none" spc="0" normalizeH="0" baseline="0" noProof="0" dirty="0">
                <a:ln>
                  <a:noFill/>
                </a:ln>
                <a:solidFill>
                  <a:srgbClr val="2F2B20"/>
                </a:solidFill>
                <a:effectLst/>
                <a:uLnTx/>
                <a:uFillTx/>
                <a:latin typeface="Calibri"/>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a:ea typeface="+mn-ea"/>
                <a:cs typeface="+mn-cs"/>
              </a:rPr>
              <a:t>cukup</a:t>
            </a:r>
            <a:r>
              <a:rPr kumimoji="0" lang="en-US" sz="2400" b="0" i="0" u="none" strike="noStrike" kern="1200" cap="none" spc="0" normalizeH="0" baseline="0" noProof="0" dirty="0">
                <a:ln>
                  <a:noFill/>
                </a:ln>
                <a:solidFill>
                  <a:srgbClr val="2F2B20"/>
                </a:solidFill>
                <a:effectLst/>
                <a:uLnTx/>
                <a:uFillTx/>
                <a:latin typeface="Calibri"/>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a:ea typeface="+mn-ea"/>
                <a:cs typeface="+mn-cs"/>
              </a:rPr>
              <a:t>untuk</a:t>
            </a:r>
            <a:r>
              <a:rPr kumimoji="0" lang="en-US" sz="2400" b="0" i="0" u="none" strike="noStrike" kern="1200" cap="none" spc="0" normalizeH="0" baseline="0" noProof="0" dirty="0">
                <a:ln>
                  <a:noFill/>
                </a:ln>
                <a:solidFill>
                  <a:srgbClr val="2F2B20"/>
                </a:solidFill>
                <a:effectLst/>
                <a:uLnTx/>
                <a:uFillTx/>
                <a:latin typeface="Calibri"/>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a:ea typeface="+mn-ea"/>
                <a:cs typeface="+mn-cs"/>
              </a:rPr>
              <a:t>mengukur</a:t>
            </a:r>
            <a:r>
              <a:rPr kumimoji="0" lang="en-US" sz="2400" b="0" i="0" u="none" strike="noStrike" kern="1200" cap="none" spc="0" normalizeH="0" baseline="0" noProof="0" dirty="0">
                <a:ln>
                  <a:noFill/>
                </a:ln>
                <a:solidFill>
                  <a:srgbClr val="2F2B20"/>
                </a:solidFill>
                <a:effectLst/>
                <a:uLnTx/>
                <a:uFillTx/>
                <a:latin typeface="Calibri"/>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a:ea typeface="+mn-ea"/>
                <a:cs typeface="+mn-cs"/>
              </a:rPr>
              <a:t>progres</a:t>
            </a:r>
            <a:r>
              <a:rPr kumimoji="0" lang="en-US" sz="2400" b="0" i="0" u="none" strike="noStrike" kern="1200" cap="none" spc="0" normalizeH="0" baseline="0" noProof="0" dirty="0">
                <a:ln>
                  <a:noFill/>
                </a:ln>
                <a:solidFill>
                  <a:srgbClr val="2F2B20"/>
                </a:solidFill>
                <a:effectLst/>
                <a:uLnTx/>
                <a:uFillTx/>
                <a:latin typeface="Calibri"/>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a:ea typeface="+mn-ea"/>
                <a:cs typeface="+mn-cs"/>
              </a:rPr>
              <a:t>proyek</a:t>
            </a:r>
            <a:r>
              <a:rPr kumimoji="0" lang="en-US" sz="2400" b="0" i="0" u="none" strike="noStrike" kern="1200" cap="none" spc="0" normalizeH="0" baseline="0" noProof="0" dirty="0">
                <a:ln>
                  <a:noFill/>
                </a:ln>
                <a:solidFill>
                  <a:srgbClr val="2F2B20"/>
                </a:solidFill>
                <a:effectLst/>
                <a:uLnTx/>
                <a:uFillTx/>
                <a:latin typeface="Calibri"/>
                <a:ea typeface="+mn-ea"/>
                <a:cs typeface="+mn-cs"/>
              </a:rPr>
              <a:t>.</a:t>
            </a:r>
          </a:p>
          <a:p>
            <a:pPr marL="257175" marR="0" lvl="0" indent="-257175"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err="1">
                <a:ln>
                  <a:noFill/>
                </a:ln>
                <a:solidFill>
                  <a:srgbClr val="2F2B20"/>
                </a:solidFill>
                <a:effectLst/>
                <a:uLnTx/>
                <a:uFillTx/>
                <a:latin typeface="Calibri"/>
                <a:ea typeface="+mn-ea"/>
                <a:cs typeface="+mn-cs"/>
              </a:rPr>
              <a:t>Bila</a:t>
            </a:r>
            <a:r>
              <a:rPr kumimoji="0" lang="en-US" sz="2400" b="0" i="0" u="none" strike="noStrike" kern="1200" cap="none" spc="0" normalizeH="0" baseline="0" noProof="0" dirty="0">
                <a:ln>
                  <a:noFill/>
                </a:ln>
                <a:solidFill>
                  <a:srgbClr val="2F2B20"/>
                </a:solidFill>
                <a:effectLst/>
                <a:uLnTx/>
                <a:uFillTx/>
                <a:latin typeface="Calibri"/>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a:ea typeface="+mn-ea"/>
                <a:cs typeface="+mn-cs"/>
              </a:rPr>
              <a:t>pada</a:t>
            </a:r>
            <a:r>
              <a:rPr kumimoji="0" lang="en-US" sz="2400" b="0" i="0" u="none" strike="noStrike" kern="1200" cap="none" spc="0" normalizeH="0" baseline="0" noProof="0" dirty="0">
                <a:ln>
                  <a:noFill/>
                </a:ln>
                <a:solidFill>
                  <a:srgbClr val="2F2B20"/>
                </a:solidFill>
                <a:effectLst/>
                <a:uLnTx/>
                <a:uFillTx/>
                <a:latin typeface="Calibri"/>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a:ea typeface="+mn-ea"/>
                <a:cs typeface="+mn-cs"/>
              </a:rPr>
              <a:t>saat</a:t>
            </a:r>
            <a:r>
              <a:rPr kumimoji="0" lang="en-US" sz="2400" b="0" i="0" u="none" strike="noStrike" kern="1200" cap="none" spc="0" normalizeH="0" baseline="0" noProof="0" dirty="0">
                <a:ln>
                  <a:noFill/>
                </a:ln>
                <a:solidFill>
                  <a:srgbClr val="2F2B20"/>
                </a:solidFill>
                <a:effectLst/>
                <a:uLnTx/>
                <a:uFillTx/>
                <a:latin typeface="Calibri"/>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a:ea typeface="+mn-ea"/>
                <a:cs typeface="+mn-cs"/>
              </a:rPr>
              <a:t>kita</a:t>
            </a:r>
            <a:r>
              <a:rPr kumimoji="0" lang="en-US" sz="2400" b="0" i="0" u="none" strike="noStrike" kern="1200" cap="none" spc="0" normalizeH="0" baseline="0" noProof="0" dirty="0">
                <a:ln>
                  <a:noFill/>
                </a:ln>
                <a:solidFill>
                  <a:srgbClr val="2F2B20"/>
                </a:solidFill>
                <a:effectLst/>
                <a:uLnTx/>
                <a:uFillTx/>
                <a:latin typeface="Calibri"/>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a:ea typeface="+mn-ea"/>
                <a:cs typeface="+mn-cs"/>
              </a:rPr>
              <a:t>meng</a:t>
            </a:r>
            <a:r>
              <a:rPr kumimoji="0" lang="en-US" sz="2400" b="0" i="0" u="none" strike="noStrike" kern="1200" cap="none" spc="0" normalizeH="0" baseline="0" noProof="0" dirty="0">
                <a:ln>
                  <a:noFill/>
                </a:ln>
                <a:solidFill>
                  <a:srgbClr val="2F2B20"/>
                </a:solidFill>
                <a:effectLst/>
                <a:uLnTx/>
                <a:uFillTx/>
                <a:latin typeface="Calibri"/>
                <a:ea typeface="+mn-ea"/>
                <a:cs typeface="+mn-cs"/>
              </a:rPr>
              <a:t>-create WBS (Work Breakdown Structure) </a:t>
            </a:r>
            <a:r>
              <a:rPr kumimoji="0" lang="en-US" sz="2400" b="0" i="0" u="none" strike="noStrike" kern="1200" cap="none" spc="0" normalizeH="0" baseline="0" noProof="0" dirty="0" err="1">
                <a:ln>
                  <a:noFill/>
                </a:ln>
                <a:solidFill>
                  <a:srgbClr val="2F2B20"/>
                </a:solidFill>
                <a:effectLst/>
                <a:uLnTx/>
                <a:uFillTx/>
                <a:latin typeface="Calibri"/>
                <a:ea typeface="+mn-ea"/>
                <a:cs typeface="+mn-cs"/>
              </a:rPr>
              <a:t>sekaligus</a:t>
            </a:r>
            <a:r>
              <a:rPr kumimoji="0" lang="en-US" sz="2400" b="0" i="0" u="none" strike="noStrike" kern="1200" cap="none" spc="0" normalizeH="0" baseline="0" noProof="0" dirty="0">
                <a:ln>
                  <a:noFill/>
                </a:ln>
                <a:solidFill>
                  <a:srgbClr val="2F2B20"/>
                </a:solidFill>
                <a:effectLst/>
                <a:uLnTx/>
                <a:uFillTx/>
                <a:latin typeface="Calibri"/>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a:ea typeface="+mn-ea"/>
                <a:cs typeface="+mn-cs"/>
              </a:rPr>
              <a:t>juga</a:t>
            </a:r>
            <a:r>
              <a:rPr kumimoji="0" lang="en-US" sz="2400" b="0" i="0" u="none" strike="noStrike" kern="1200" cap="none" spc="0" normalizeH="0" baseline="0" noProof="0" dirty="0">
                <a:ln>
                  <a:noFill/>
                </a:ln>
                <a:solidFill>
                  <a:srgbClr val="2F2B20"/>
                </a:solidFill>
                <a:effectLst/>
                <a:uLnTx/>
                <a:uFillTx/>
                <a:latin typeface="Calibri"/>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a:ea typeface="+mn-ea"/>
                <a:cs typeface="+mn-cs"/>
              </a:rPr>
              <a:t>kita</a:t>
            </a:r>
            <a:r>
              <a:rPr kumimoji="0" lang="en-US" sz="2400" b="0" i="0" u="none" strike="noStrike" kern="1200" cap="none" spc="0" normalizeH="0" baseline="0" noProof="0" dirty="0">
                <a:ln>
                  <a:noFill/>
                </a:ln>
                <a:solidFill>
                  <a:srgbClr val="2F2B20"/>
                </a:solidFill>
                <a:effectLst/>
                <a:uLnTx/>
                <a:uFillTx/>
                <a:latin typeface="Calibri"/>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a:ea typeface="+mn-ea"/>
                <a:cs typeface="+mn-cs"/>
              </a:rPr>
              <a:t>menghitung</a:t>
            </a:r>
            <a:r>
              <a:rPr kumimoji="0" lang="en-US" sz="2400" b="0" i="0" u="none" strike="noStrike" kern="1200" cap="none" spc="0" normalizeH="0" baseline="0" noProof="0" dirty="0">
                <a:ln>
                  <a:noFill/>
                </a:ln>
                <a:solidFill>
                  <a:srgbClr val="2F2B20"/>
                </a:solidFill>
                <a:effectLst/>
                <a:uLnTx/>
                <a:uFillTx/>
                <a:latin typeface="Calibri"/>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a:ea typeface="+mn-ea"/>
                <a:cs typeface="+mn-cs"/>
              </a:rPr>
              <a:t>biayanya</a:t>
            </a:r>
            <a:r>
              <a:rPr kumimoji="0" lang="en-US" sz="2400" b="0" i="0" u="none" strike="noStrike" kern="1200" cap="none" spc="0" normalizeH="0" baseline="0" noProof="0" dirty="0">
                <a:ln>
                  <a:noFill/>
                </a:ln>
                <a:solidFill>
                  <a:srgbClr val="2F2B20"/>
                </a:solidFill>
                <a:effectLst/>
                <a:uLnTx/>
                <a:uFillTx/>
                <a:latin typeface="Calibri"/>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a:ea typeface="+mn-ea"/>
                <a:cs typeface="+mn-cs"/>
              </a:rPr>
              <a:t>pada</a:t>
            </a:r>
            <a:r>
              <a:rPr kumimoji="0" lang="en-US" sz="2400" b="0" i="0" u="none" strike="noStrike" kern="1200" cap="none" spc="0" normalizeH="0" baseline="0" noProof="0" dirty="0">
                <a:ln>
                  <a:noFill/>
                </a:ln>
                <a:solidFill>
                  <a:srgbClr val="2F2B20"/>
                </a:solidFill>
                <a:effectLst/>
                <a:uLnTx/>
                <a:uFillTx/>
                <a:latin typeface="Calibri"/>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a:ea typeface="+mn-ea"/>
                <a:cs typeface="+mn-cs"/>
              </a:rPr>
              <a:t>dasarnya</a:t>
            </a:r>
            <a:r>
              <a:rPr kumimoji="0" lang="en-US" sz="2400" b="0" i="0" u="none" strike="noStrike" kern="1200" cap="none" spc="0" normalizeH="0" baseline="0" noProof="0" dirty="0">
                <a:ln>
                  <a:noFill/>
                </a:ln>
                <a:solidFill>
                  <a:srgbClr val="2F2B20"/>
                </a:solidFill>
                <a:effectLst/>
                <a:uLnTx/>
                <a:uFillTx/>
                <a:latin typeface="Calibri"/>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a:ea typeface="+mn-ea"/>
                <a:cs typeface="+mn-cs"/>
              </a:rPr>
              <a:t>itu</a:t>
            </a:r>
            <a:r>
              <a:rPr kumimoji="0" lang="en-US" sz="2400" b="0" i="0" u="none" strike="noStrike" kern="1200" cap="none" spc="0" normalizeH="0" baseline="0" noProof="0" dirty="0">
                <a:ln>
                  <a:noFill/>
                </a:ln>
                <a:solidFill>
                  <a:srgbClr val="2F2B20"/>
                </a:solidFill>
                <a:effectLst/>
                <a:uLnTx/>
                <a:uFillTx/>
                <a:latin typeface="Calibri"/>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a:ea typeface="+mn-ea"/>
                <a:cs typeface="+mn-cs"/>
              </a:rPr>
              <a:t>berarti</a:t>
            </a:r>
            <a:r>
              <a:rPr kumimoji="0" lang="en-US" sz="2400" b="0" i="0" u="none" strike="noStrike" kern="1200" cap="none" spc="0" normalizeH="0" baseline="0" noProof="0" dirty="0">
                <a:ln>
                  <a:noFill/>
                </a:ln>
                <a:solidFill>
                  <a:srgbClr val="2F2B20"/>
                </a:solidFill>
                <a:effectLst/>
                <a:uLnTx/>
                <a:uFillTx/>
                <a:latin typeface="Calibri"/>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a:ea typeface="+mn-ea"/>
                <a:cs typeface="+mn-cs"/>
              </a:rPr>
              <a:t>kita</a:t>
            </a:r>
            <a:r>
              <a:rPr kumimoji="0" lang="en-US" sz="2400" b="0" i="0" u="none" strike="noStrike" kern="1200" cap="none" spc="0" normalizeH="0" baseline="0" noProof="0" dirty="0">
                <a:ln>
                  <a:noFill/>
                </a:ln>
                <a:solidFill>
                  <a:srgbClr val="2F2B20"/>
                </a:solidFill>
                <a:effectLst/>
                <a:uLnTx/>
                <a:uFillTx/>
                <a:latin typeface="Calibri"/>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a:ea typeface="+mn-ea"/>
                <a:cs typeface="+mn-cs"/>
              </a:rPr>
              <a:t>meng</a:t>
            </a:r>
            <a:r>
              <a:rPr kumimoji="0" lang="en-US" sz="2400" b="0" i="0" u="none" strike="noStrike" kern="1200" cap="none" spc="0" normalizeH="0" baseline="0" noProof="0" dirty="0">
                <a:ln>
                  <a:noFill/>
                </a:ln>
                <a:solidFill>
                  <a:srgbClr val="2F2B20"/>
                </a:solidFill>
                <a:effectLst/>
                <a:uLnTx/>
                <a:uFillTx/>
                <a:latin typeface="Calibri"/>
                <a:ea typeface="+mn-ea"/>
                <a:cs typeface="+mn-cs"/>
              </a:rPr>
              <a:t>-create budget </a:t>
            </a:r>
            <a:r>
              <a:rPr kumimoji="0" lang="en-US" sz="2400" b="0" i="0" u="none" strike="noStrike" kern="1200" cap="none" spc="0" normalizeH="0" baseline="0" noProof="0" dirty="0" err="1">
                <a:ln>
                  <a:noFill/>
                </a:ln>
                <a:solidFill>
                  <a:srgbClr val="2F2B20"/>
                </a:solidFill>
                <a:effectLst/>
                <a:uLnTx/>
                <a:uFillTx/>
                <a:latin typeface="Calibri"/>
                <a:ea typeface="+mn-ea"/>
                <a:cs typeface="+mn-cs"/>
              </a:rPr>
              <a:t>proyek</a:t>
            </a:r>
            <a:r>
              <a:rPr kumimoji="0" lang="en-US" sz="2400" b="0" i="0" u="none" strike="noStrike" kern="1200" cap="none" spc="0" normalizeH="0" baseline="0" noProof="0" dirty="0">
                <a:ln>
                  <a:noFill/>
                </a:ln>
                <a:solidFill>
                  <a:srgbClr val="2F2B20"/>
                </a:solidFill>
                <a:effectLst/>
                <a:uLnTx/>
                <a:uFillTx/>
                <a:latin typeface="Calibri"/>
                <a:ea typeface="+mn-ea"/>
                <a:cs typeface="+mn-cs"/>
              </a:rPr>
              <a:t>. </a:t>
            </a:r>
            <a:endParaRPr kumimoji="0" lang="en-GB" sz="2400" b="0" i="0" u="none" strike="noStrike" kern="1200" cap="none" spc="0" normalizeH="0" baseline="0" noProof="0" dirty="0">
              <a:ln>
                <a:noFill/>
              </a:ln>
              <a:solidFill>
                <a:srgbClr val="2F2B20"/>
              </a:solidFill>
              <a:effectLst/>
              <a:uLnTx/>
              <a:uFillTx/>
              <a:latin typeface="Calibri"/>
              <a:ea typeface="+mn-ea"/>
              <a:cs typeface="+mn-cs"/>
            </a:endParaRPr>
          </a:p>
        </p:txBody>
      </p:sp>
    </p:spTree>
    <p:extLst>
      <p:ext uri="{BB962C8B-B14F-4D97-AF65-F5344CB8AC3E}">
        <p14:creationId xmlns:p14="http://schemas.microsoft.com/office/powerpoint/2010/main" val="17814442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5838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defTabSz="889000">
              <a:lnSpc>
                <a:spcPct val="90000"/>
              </a:lnSpc>
              <a:spcAft>
                <a:spcPct val="35000"/>
              </a:spcAft>
            </a:pPr>
            <a:r>
              <a:rPr lang="en-US" sz="3600" b="1" dirty="0">
                <a:effectLst>
                  <a:outerShdw blurRad="38100" dist="38100" dir="2700000" algn="tl">
                    <a:srgbClr val="000000">
                      <a:alpha val="43137"/>
                    </a:srgbClr>
                  </a:outerShdw>
                </a:effectLst>
              </a:rPr>
              <a:t>Determine Cost</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graphicFrame>
        <p:nvGraphicFramePr>
          <p:cNvPr id="5" name="Diagram 4"/>
          <p:cNvGraphicFramePr/>
          <p:nvPr>
            <p:extLst>
              <p:ext uri="{D42A27DB-BD31-4B8C-83A1-F6EECF244321}">
                <p14:modId xmlns:p14="http://schemas.microsoft.com/office/powerpoint/2010/main" val="3941096477"/>
              </p:ext>
            </p:extLst>
          </p:nvPr>
        </p:nvGraphicFramePr>
        <p:xfrm>
          <a:off x="590318" y="1064526"/>
          <a:ext cx="8690159" cy="7779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ontent Placeholder 1"/>
          <p:cNvSpPr>
            <a:spLocks noGrp="1"/>
          </p:cNvSpPr>
          <p:nvPr>
            <p:ph idx="1"/>
          </p:nvPr>
        </p:nvSpPr>
        <p:spPr>
          <a:xfrm>
            <a:off x="590317" y="2247584"/>
            <a:ext cx="10002655" cy="4041420"/>
          </a:xfrm>
        </p:spPr>
        <p:txBody>
          <a:bodyPr>
            <a:noAutofit/>
          </a:bodyPr>
          <a:lstStyle/>
          <a:p>
            <a:pPr algn="just">
              <a:buFont typeface="Wingdings" panose="05000000000000000000" pitchFamily="2" charset="2"/>
              <a:buChar char="§"/>
            </a:pPr>
            <a:r>
              <a:rPr lang="en-US" sz="2400" dirty="0" err="1">
                <a:latin typeface="Book Antiqua" panose="02040602050305030304" pitchFamily="18" charset="0"/>
                <a:cs typeface="Angsana New" panose="02020603050405020304" pitchFamily="18" charset="-34"/>
              </a:rPr>
              <a:t>Diawali</a:t>
            </a:r>
            <a:r>
              <a:rPr lang="en-US" sz="2400" dirty="0">
                <a:latin typeface="Book Antiqua" panose="02040602050305030304" pitchFamily="18" charset="0"/>
                <a:cs typeface="Angsana New" panose="02020603050405020304" pitchFamily="18" charset="-34"/>
              </a:rPr>
              <a:t> </a:t>
            </a:r>
            <a:r>
              <a:rPr lang="en-US" sz="2400" dirty="0" err="1">
                <a:latin typeface="Book Antiqua" panose="02040602050305030304" pitchFamily="18" charset="0"/>
                <a:cs typeface="Angsana New" panose="02020603050405020304" pitchFamily="18" charset="-34"/>
              </a:rPr>
              <a:t>dengan</a:t>
            </a:r>
            <a:r>
              <a:rPr lang="en-US" sz="2400" dirty="0">
                <a:latin typeface="Book Antiqua" panose="02040602050305030304" pitchFamily="18" charset="0"/>
                <a:cs typeface="Angsana New" panose="02020603050405020304" pitchFamily="18" charset="-34"/>
              </a:rPr>
              <a:t> </a:t>
            </a:r>
            <a:r>
              <a:rPr lang="en-US" sz="2400" dirty="0" err="1">
                <a:latin typeface="Book Antiqua" panose="02040602050305030304" pitchFamily="18" charset="0"/>
                <a:cs typeface="Angsana New" panose="02020603050405020304" pitchFamily="18" charset="-34"/>
              </a:rPr>
              <a:t>mengestimasi</a:t>
            </a:r>
            <a:r>
              <a:rPr lang="en-US" sz="2400" dirty="0">
                <a:latin typeface="Book Antiqua" panose="02040602050305030304" pitchFamily="18" charset="0"/>
                <a:cs typeface="Angsana New" panose="02020603050405020304" pitchFamily="18" charset="-34"/>
              </a:rPr>
              <a:t>/</a:t>
            </a:r>
            <a:r>
              <a:rPr lang="en-US" sz="2400" dirty="0" err="1">
                <a:latin typeface="Book Antiqua" panose="02040602050305030304" pitchFamily="18" charset="0"/>
                <a:cs typeface="Angsana New" panose="02020603050405020304" pitchFamily="18" charset="-34"/>
              </a:rPr>
              <a:t>mem</a:t>
            </a:r>
            <a:r>
              <a:rPr lang="en-US" sz="2400" dirty="0">
                <a:latin typeface="Book Antiqua" panose="02040602050305030304" pitchFamily="18" charset="0"/>
                <a:cs typeface="Angsana New" panose="02020603050405020304" pitchFamily="18" charset="-34"/>
              </a:rPr>
              <a:t>-forecast </a:t>
            </a:r>
            <a:r>
              <a:rPr lang="en-US" sz="2400" dirty="0" err="1">
                <a:latin typeface="Book Antiqua" panose="02040602050305030304" pitchFamily="18" charset="0"/>
                <a:cs typeface="Angsana New" panose="02020603050405020304" pitchFamily="18" charset="-34"/>
              </a:rPr>
              <a:t>kebutuhan</a:t>
            </a:r>
            <a:r>
              <a:rPr lang="en-US" sz="2400" dirty="0">
                <a:latin typeface="Book Antiqua" panose="02040602050305030304" pitchFamily="18" charset="0"/>
                <a:cs typeface="Angsana New" panose="02020603050405020304" pitchFamily="18" charset="-34"/>
              </a:rPr>
              <a:t> </a:t>
            </a:r>
            <a:r>
              <a:rPr lang="en-US" sz="2400" dirty="0" err="1">
                <a:latin typeface="Book Antiqua" panose="02040602050305030304" pitchFamily="18" charset="0"/>
                <a:cs typeface="Angsana New" panose="02020603050405020304" pitchFamily="18" charset="-34"/>
              </a:rPr>
              <a:t>sumber</a:t>
            </a:r>
            <a:r>
              <a:rPr lang="en-US" sz="2400" dirty="0">
                <a:latin typeface="Book Antiqua" panose="02040602050305030304" pitchFamily="18" charset="0"/>
                <a:cs typeface="Angsana New" panose="02020603050405020304" pitchFamily="18" charset="-34"/>
              </a:rPr>
              <a:t> </a:t>
            </a:r>
            <a:r>
              <a:rPr lang="en-US" sz="2400" dirty="0" err="1">
                <a:latin typeface="Book Antiqua" panose="02040602050305030304" pitchFamily="18" charset="0"/>
                <a:cs typeface="Angsana New" panose="02020603050405020304" pitchFamily="18" charset="-34"/>
              </a:rPr>
              <a:t>daya</a:t>
            </a:r>
            <a:r>
              <a:rPr lang="en-US" sz="2400" dirty="0">
                <a:latin typeface="Book Antiqua" panose="02040602050305030304" pitchFamily="18" charset="0"/>
                <a:cs typeface="Angsana New" panose="02020603050405020304" pitchFamily="18" charset="-34"/>
              </a:rPr>
              <a:t>; </a:t>
            </a:r>
            <a:r>
              <a:rPr lang="en-US" sz="2400" dirty="0" err="1">
                <a:latin typeface="Book Antiqua" panose="02040602050305030304" pitchFamily="18" charset="0"/>
                <a:cs typeface="Angsana New" panose="02020603050405020304" pitchFamily="18" charset="-34"/>
              </a:rPr>
              <a:t>sumber</a:t>
            </a:r>
            <a:r>
              <a:rPr lang="en-US" sz="2400" dirty="0">
                <a:latin typeface="Book Antiqua" panose="02040602050305030304" pitchFamily="18" charset="0"/>
                <a:cs typeface="Angsana New" panose="02020603050405020304" pitchFamily="18" charset="-34"/>
              </a:rPr>
              <a:t> </a:t>
            </a:r>
            <a:r>
              <a:rPr lang="en-US" sz="2400" dirty="0" err="1">
                <a:latin typeface="Book Antiqua" panose="02040602050305030304" pitchFamily="18" charset="0"/>
                <a:cs typeface="Angsana New" panose="02020603050405020304" pitchFamily="18" charset="-34"/>
              </a:rPr>
              <a:t>daya</a:t>
            </a:r>
            <a:r>
              <a:rPr lang="en-US" sz="2400" dirty="0">
                <a:latin typeface="Book Antiqua" panose="02040602050305030304" pitchFamily="18" charset="0"/>
                <a:cs typeface="Angsana New" panose="02020603050405020304" pitchFamily="18" charset="-34"/>
              </a:rPr>
              <a:t> </a:t>
            </a:r>
            <a:r>
              <a:rPr lang="en-US" sz="2400" dirty="0" err="1">
                <a:latin typeface="Book Antiqua" panose="02040602050305030304" pitchFamily="18" charset="0"/>
                <a:cs typeface="Angsana New" panose="02020603050405020304" pitchFamily="18" charset="-34"/>
              </a:rPr>
              <a:t>apa</a:t>
            </a:r>
            <a:r>
              <a:rPr lang="en-US" sz="2400" dirty="0">
                <a:latin typeface="Book Antiqua" panose="02040602050305030304" pitchFamily="18" charset="0"/>
                <a:cs typeface="Angsana New" panose="02020603050405020304" pitchFamily="18" charset="-34"/>
              </a:rPr>
              <a:t> </a:t>
            </a:r>
            <a:r>
              <a:rPr lang="en-US" sz="2400" dirty="0" err="1">
                <a:latin typeface="Book Antiqua" panose="02040602050305030304" pitchFamily="18" charset="0"/>
                <a:cs typeface="Angsana New" panose="02020603050405020304" pitchFamily="18" charset="-34"/>
              </a:rPr>
              <a:t>saja</a:t>
            </a:r>
            <a:r>
              <a:rPr lang="en-US" sz="2400" dirty="0">
                <a:latin typeface="Book Antiqua" panose="02040602050305030304" pitchFamily="18" charset="0"/>
                <a:cs typeface="Angsana New" panose="02020603050405020304" pitchFamily="18" charset="-34"/>
              </a:rPr>
              <a:t> yang </a:t>
            </a:r>
            <a:r>
              <a:rPr lang="en-US" sz="2400" dirty="0" err="1">
                <a:latin typeface="Book Antiqua" panose="02040602050305030304" pitchFamily="18" charset="0"/>
                <a:cs typeface="Angsana New" panose="02020603050405020304" pitchFamily="18" charset="-34"/>
              </a:rPr>
              <a:t>diperlukan</a:t>
            </a:r>
            <a:r>
              <a:rPr lang="en-US" sz="2400" dirty="0">
                <a:latin typeface="Book Antiqua" panose="02040602050305030304" pitchFamily="18" charset="0"/>
                <a:cs typeface="Angsana New" panose="02020603050405020304" pitchFamily="18" charset="-34"/>
              </a:rPr>
              <a:t>, </a:t>
            </a:r>
            <a:r>
              <a:rPr lang="en-US" sz="2400" dirty="0" err="1">
                <a:latin typeface="Book Antiqua" panose="02040602050305030304" pitchFamily="18" charset="0"/>
                <a:cs typeface="Angsana New" panose="02020603050405020304" pitchFamily="18" charset="-34"/>
              </a:rPr>
              <a:t>jumlahnya</a:t>
            </a:r>
            <a:r>
              <a:rPr lang="en-US" sz="2400" dirty="0">
                <a:latin typeface="Book Antiqua" panose="02040602050305030304" pitchFamily="18" charset="0"/>
                <a:cs typeface="Angsana New" panose="02020603050405020304" pitchFamily="18" charset="-34"/>
              </a:rPr>
              <a:t> </a:t>
            </a:r>
            <a:r>
              <a:rPr lang="en-US" sz="2400" dirty="0" err="1">
                <a:latin typeface="Book Antiqua" panose="02040602050305030304" pitchFamily="18" charset="0"/>
                <a:cs typeface="Angsana New" panose="02020603050405020304" pitchFamily="18" charset="-34"/>
              </a:rPr>
              <a:t>berapa</a:t>
            </a:r>
            <a:r>
              <a:rPr lang="en-US" sz="2400" dirty="0">
                <a:latin typeface="Book Antiqua" panose="02040602050305030304" pitchFamily="18" charset="0"/>
                <a:cs typeface="Angsana New" panose="02020603050405020304" pitchFamily="18" charset="-34"/>
              </a:rPr>
              <a:t> </a:t>
            </a:r>
            <a:r>
              <a:rPr lang="en-US" sz="2400" dirty="0" err="1">
                <a:latin typeface="Book Antiqua" panose="02040602050305030304" pitchFamily="18" charset="0"/>
                <a:cs typeface="Angsana New" panose="02020603050405020304" pitchFamily="18" charset="-34"/>
              </a:rPr>
              <a:t>untuk</a:t>
            </a:r>
            <a:r>
              <a:rPr lang="en-US" sz="2400" dirty="0">
                <a:latin typeface="Book Antiqua" panose="02040602050305030304" pitchFamily="18" charset="0"/>
                <a:cs typeface="Angsana New" panose="02020603050405020304" pitchFamily="18" charset="-34"/>
              </a:rPr>
              <a:t> </a:t>
            </a:r>
            <a:r>
              <a:rPr lang="en-US" sz="2400" dirty="0" err="1">
                <a:latin typeface="Book Antiqua" panose="02040602050305030304" pitchFamily="18" charset="0"/>
                <a:cs typeface="Angsana New" panose="02020603050405020304" pitchFamily="18" charset="-34"/>
              </a:rPr>
              <a:t>masing-masing</a:t>
            </a:r>
            <a:r>
              <a:rPr lang="en-US" sz="2400" dirty="0">
                <a:latin typeface="Book Antiqua" panose="02040602050305030304" pitchFamily="18" charset="0"/>
                <a:cs typeface="Angsana New" panose="02020603050405020304" pitchFamily="18" charset="-34"/>
              </a:rPr>
              <a:t> </a:t>
            </a:r>
            <a:r>
              <a:rPr lang="en-US" sz="2400" dirty="0" err="1">
                <a:latin typeface="Book Antiqua" panose="02040602050305030304" pitchFamily="18" charset="0"/>
                <a:cs typeface="Angsana New" panose="02020603050405020304" pitchFamily="18" charset="-34"/>
              </a:rPr>
              <a:t>sumber</a:t>
            </a:r>
            <a:r>
              <a:rPr lang="en-US" sz="2400" dirty="0">
                <a:latin typeface="Book Antiqua" panose="02040602050305030304" pitchFamily="18" charset="0"/>
                <a:cs typeface="Angsana New" panose="02020603050405020304" pitchFamily="18" charset="-34"/>
              </a:rPr>
              <a:t> </a:t>
            </a:r>
            <a:r>
              <a:rPr lang="en-US" sz="2400" dirty="0" err="1">
                <a:latin typeface="Book Antiqua" panose="02040602050305030304" pitchFamily="18" charset="0"/>
                <a:cs typeface="Angsana New" panose="02020603050405020304" pitchFamily="18" charset="-34"/>
              </a:rPr>
              <a:t>daya</a:t>
            </a:r>
            <a:r>
              <a:rPr lang="en-US" sz="2400" dirty="0">
                <a:latin typeface="Book Antiqua" panose="02040602050305030304" pitchFamily="18" charset="0"/>
                <a:cs typeface="Angsana New" panose="02020603050405020304" pitchFamily="18" charset="-34"/>
              </a:rPr>
              <a:t> </a:t>
            </a:r>
            <a:r>
              <a:rPr lang="en-US" sz="2400" dirty="0" err="1">
                <a:latin typeface="Book Antiqua" panose="02040602050305030304" pitchFamily="18" charset="0"/>
                <a:cs typeface="Angsana New" panose="02020603050405020304" pitchFamily="18" charset="-34"/>
              </a:rPr>
              <a:t>tsb</a:t>
            </a:r>
            <a:r>
              <a:rPr lang="en-US" sz="2400" dirty="0">
                <a:latin typeface="Book Antiqua" panose="02040602050305030304" pitchFamily="18" charset="0"/>
                <a:cs typeface="Angsana New" panose="02020603050405020304" pitchFamily="18" charset="-34"/>
              </a:rPr>
              <a:t>?, </a:t>
            </a:r>
            <a:r>
              <a:rPr lang="en-US" sz="2400" dirty="0" err="1">
                <a:latin typeface="Book Antiqua" panose="02040602050305030304" pitchFamily="18" charset="0"/>
                <a:cs typeface="Angsana New" panose="02020603050405020304" pitchFamily="18" charset="-34"/>
              </a:rPr>
              <a:t>kemudian</a:t>
            </a:r>
            <a:r>
              <a:rPr lang="en-US" sz="2400" dirty="0">
                <a:latin typeface="Book Antiqua" panose="02040602050305030304" pitchFamily="18" charset="0"/>
                <a:cs typeface="Angsana New" panose="02020603050405020304" pitchFamily="18" charset="-34"/>
              </a:rPr>
              <a:t> </a:t>
            </a:r>
            <a:r>
              <a:rPr lang="en-US" sz="2400" dirty="0" err="1">
                <a:latin typeface="Book Antiqua" panose="02040602050305030304" pitchFamily="18" charset="0"/>
                <a:cs typeface="Angsana New" panose="02020603050405020304" pitchFamily="18" charset="-34"/>
              </a:rPr>
              <a:t>dilanjut</a:t>
            </a:r>
            <a:r>
              <a:rPr lang="en-US" sz="2400" dirty="0">
                <a:latin typeface="Book Antiqua" panose="02040602050305030304" pitchFamily="18" charset="0"/>
                <a:cs typeface="Angsana New" panose="02020603050405020304" pitchFamily="18" charset="-34"/>
              </a:rPr>
              <a:t> </a:t>
            </a:r>
            <a:r>
              <a:rPr lang="en-US" sz="2400" dirty="0" err="1">
                <a:latin typeface="Book Antiqua" panose="02040602050305030304" pitchFamily="18" charset="0"/>
                <a:cs typeface="Angsana New" panose="02020603050405020304" pitchFamily="18" charset="-34"/>
              </a:rPr>
              <a:t>dengan</a:t>
            </a:r>
            <a:r>
              <a:rPr lang="en-US" sz="2400" dirty="0">
                <a:latin typeface="Book Antiqua" panose="02040602050305030304" pitchFamily="18" charset="0"/>
                <a:cs typeface="Angsana New" panose="02020603050405020304" pitchFamily="18" charset="-34"/>
              </a:rPr>
              <a:t> </a:t>
            </a:r>
            <a:r>
              <a:rPr lang="en-US" sz="2400" dirty="0" err="1">
                <a:latin typeface="Book Antiqua" panose="02040602050305030304" pitchFamily="18" charset="0"/>
                <a:cs typeface="Angsana New" panose="02020603050405020304" pitchFamily="18" charset="-34"/>
              </a:rPr>
              <a:t>menghitung</a:t>
            </a:r>
            <a:r>
              <a:rPr lang="en-US" sz="2400" dirty="0">
                <a:latin typeface="Book Antiqua" panose="02040602050305030304" pitchFamily="18" charset="0"/>
                <a:cs typeface="Angsana New" panose="02020603050405020304" pitchFamily="18" charset="-34"/>
              </a:rPr>
              <a:t> </a:t>
            </a:r>
            <a:r>
              <a:rPr lang="en-US" sz="2400" dirty="0" err="1">
                <a:latin typeface="Book Antiqua" panose="02040602050305030304" pitchFamily="18" charset="0"/>
                <a:cs typeface="Angsana New" panose="02020603050405020304" pitchFamily="18" charset="-34"/>
              </a:rPr>
              <a:t>berapa</a:t>
            </a:r>
            <a:r>
              <a:rPr lang="en-US" sz="2400" dirty="0">
                <a:latin typeface="Book Antiqua" panose="02040602050305030304" pitchFamily="18" charset="0"/>
                <a:cs typeface="Angsana New" panose="02020603050405020304" pitchFamily="18" charset="-34"/>
              </a:rPr>
              <a:t> </a:t>
            </a:r>
            <a:r>
              <a:rPr lang="en-US" sz="2400" dirty="0" err="1">
                <a:latin typeface="Book Antiqua" panose="02040602050305030304" pitchFamily="18" charset="0"/>
                <a:cs typeface="Angsana New" panose="02020603050405020304" pitchFamily="18" charset="-34"/>
              </a:rPr>
              <a:t>biayanya</a:t>
            </a:r>
            <a:r>
              <a:rPr lang="en-US" sz="2400" dirty="0">
                <a:latin typeface="Book Antiqua" panose="02040602050305030304" pitchFamily="18" charset="0"/>
                <a:cs typeface="Angsana New" panose="02020603050405020304" pitchFamily="18" charset="-34"/>
              </a:rPr>
              <a:t> (</a:t>
            </a:r>
            <a:r>
              <a:rPr lang="en-US" sz="2400" dirty="0" err="1">
                <a:latin typeface="Book Antiqua" panose="02040602050305030304" pitchFamily="18" charset="0"/>
                <a:cs typeface="Angsana New" panose="02020603050405020304" pitchFamily="18" charset="-34"/>
              </a:rPr>
              <a:t>harganya</a:t>
            </a:r>
            <a:r>
              <a:rPr lang="en-US" sz="2400" dirty="0">
                <a:latin typeface="Book Antiqua" panose="02040602050305030304" pitchFamily="18" charset="0"/>
                <a:cs typeface="Angsana New" panose="02020603050405020304" pitchFamily="18" charset="-34"/>
              </a:rPr>
              <a:t>) </a:t>
            </a:r>
            <a:r>
              <a:rPr lang="en-US" sz="2400" dirty="0" err="1">
                <a:latin typeface="Book Antiqua" panose="02040602050305030304" pitchFamily="18" charset="0"/>
                <a:cs typeface="Angsana New" panose="02020603050405020304" pitchFamily="18" charset="-34"/>
              </a:rPr>
              <a:t>dan</a:t>
            </a:r>
            <a:r>
              <a:rPr lang="en-US" sz="2400" dirty="0">
                <a:latin typeface="Book Antiqua" panose="02040602050305030304" pitchFamily="18" charset="0"/>
                <a:cs typeface="Angsana New" panose="02020603050405020304" pitchFamily="18" charset="-34"/>
              </a:rPr>
              <a:t> </a:t>
            </a:r>
            <a:r>
              <a:rPr lang="en-US" sz="2400" dirty="0" err="1">
                <a:latin typeface="Book Antiqua" panose="02040602050305030304" pitchFamily="18" charset="0"/>
                <a:cs typeface="Angsana New" panose="02020603050405020304" pitchFamily="18" charset="-34"/>
              </a:rPr>
              <a:t>menentukan</a:t>
            </a:r>
            <a:r>
              <a:rPr lang="en-US" sz="2400" dirty="0">
                <a:latin typeface="Book Antiqua" panose="02040602050305030304" pitchFamily="18" charset="0"/>
                <a:cs typeface="Angsana New" panose="02020603050405020304" pitchFamily="18" charset="-34"/>
              </a:rPr>
              <a:t> </a:t>
            </a:r>
            <a:r>
              <a:rPr lang="en-US" sz="2400" dirty="0" err="1">
                <a:latin typeface="Book Antiqua" panose="02040602050305030304" pitchFamily="18" charset="0"/>
                <a:cs typeface="Angsana New" panose="02020603050405020304" pitchFamily="18" charset="-34"/>
              </a:rPr>
              <a:t>kapan</a:t>
            </a:r>
            <a:r>
              <a:rPr lang="en-US" sz="2400" dirty="0">
                <a:latin typeface="Book Antiqua" panose="02040602050305030304" pitchFamily="18" charset="0"/>
                <a:cs typeface="Angsana New" panose="02020603050405020304" pitchFamily="18" charset="-34"/>
              </a:rPr>
              <a:t> </a:t>
            </a:r>
            <a:r>
              <a:rPr lang="en-US" sz="2400" dirty="0" err="1">
                <a:latin typeface="Book Antiqua" panose="02040602050305030304" pitchFamily="18" charset="0"/>
                <a:cs typeface="Angsana New" panose="02020603050405020304" pitchFamily="18" charset="-34"/>
              </a:rPr>
              <a:t>diperlukannya</a:t>
            </a:r>
            <a:r>
              <a:rPr lang="en-US" sz="2400" dirty="0">
                <a:latin typeface="Book Antiqua" panose="02040602050305030304" pitchFamily="18" charset="0"/>
                <a:cs typeface="Angsana New" panose="02020603050405020304" pitchFamily="18" charset="-34"/>
              </a:rPr>
              <a:t>?</a:t>
            </a:r>
          </a:p>
          <a:p>
            <a:pPr algn="just">
              <a:buFont typeface="Wingdings" panose="05000000000000000000" pitchFamily="2" charset="2"/>
              <a:buChar char="§"/>
            </a:pPr>
            <a:r>
              <a:rPr lang="en-US" sz="2400" dirty="0" err="1">
                <a:latin typeface="Book Antiqua" panose="02040602050305030304" pitchFamily="18" charset="0"/>
                <a:cs typeface="Angsana New" panose="02020603050405020304" pitchFamily="18" charset="-34"/>
              </a:rPr>
              <a:t>Pada</a:t>
            </a:r>
            <a:r>
              <a:rPr lang="en-US" sz="2400" dirty="0">
                <a:latin typeface="Book Antiqua" panose="02040602050305030304" pitchFamily="18" charset="0"/>
                <a:cs typeface="Angsana New" panose="02020603050405020304" pitchFamily="18" charset="-34"/>
              </a:rPr>
              <a:t> </a:t>
            </a:r>
            <a:r>
              <a:rPr lang="en-US" sz="2400" dirty="0" err="1">
                <a:latin typeface="Book Antiqua" panose="02040602050305030304" pitchFamily="18" charset="0"/>
                <a:cs typeface="Angsana New" panose="02020603050405020304" pitchFamily="18" charset="-34"/>
              </a:rPr>
              <a:t>dasarnya</a:t>
            </a:r>
            <a:r>
              <a:rPr lang="en-US" sz="2400" dirty="0">
                <a:latin typeface="Book Antiqua" panose="02040602050305030304" pitchFamily="18" charset="0"/>
                <a:cs typeface="Angsana New" panose="02020603050405020304" pitchFamily="18" charset="-34"/>
              </a:rPr>
              <a:t> </a:t>
            </a:r>
            <a:r>
              <a:rPr lang="en-US" sz="2400" dirty="0" err="1">
                <a:latin typeface="Book Antiqua" panose="02040602050305030304" pitchFamily="18" charset="0"/>
                <a:cs typeface="Angsana New" panose="02020603050405020304" pitchFamily="18" charset="-34"/>
              </a:rPr>
              <a:t>mengestimasi</a:t>
            </a:r>
            <a:r>
              <a:rPr lang="en-US" sz="2400" dirty="0">
                <a:latin typeface="Book Antiqua" panose="02040602050305030304" pitchFamily="18" charset="0"/>
                <a:cs typeface="Angsana New" panose="02020603050405020304" pitchFamily="18" charset="-34"/>
              </a:rPr>
              <a:t> budget </a:t>
            </a:r>
            <a:r>
              <a:rPr lang="en-US" sz="2400" dirty="0" err="1">
                <a:latin typeface="Book Antiqua" panose="02040602050305030304" pitchFamily="18" charset="0"/>
                <a:cs typeface="Angsana New" panose="02020603050405020304" pitchFamily="18" charset="-34"/>
              </a:rPr>
              <a:t>proyek</a:t>
            </a:r>
            <a:r>
              <a:rPr lang="en-US" sz="2400" dirty="0">
                <a:latin typeface="Book Antiqua" panose="02040602050305030304" pitchFamily="18" charset="0"/>
                <a:cs typeface="Angsana New" panose="02020603050405020304" pitchFamily="18" charset="-34"/>
              </a:rPr>
              <a:t> </a:t>
            </a:r>
            <a:r>
              <a:rPr lang="en-US" sz="2400" dirty="0" err="1">
                <a:latin typeface="Book Antiqua" panose="02040602050305030304" pitchFamily="18" charset="0"/>
                <a:cs typeface="Angsana New" panose="02020603050405020304" pitchFamily="18" charset="-34"/>
              </a:rPr>
              <a:t>jauh</a:t>
            </a:r>
            <a:r>
              <a:rPr lang="en-US" sz="2400" dirty="0">
                <a:latin typeface="Book Antiqua" panose="02040602050305030304" pitchFamily="18" charset="0"/>
                <a:cs typeface="Angsana New" panose="02020603050405020304" pitchFamily="18" charset="-34"/>
              </a:rPr>
              <a:t> </a:t>
            </a:r>
            <a:r>
              <a:rPr lang="en-US" sz="2400" dirty="0" err="1">
                <a:latin typeface="Book Antiqua" panose="02040602050305030304" pitchFamily="18" charset="0"/>
                <a:cs typeface="Angsana New" panose="02020603050405020304" pitchFamily="18" charset="-34"/>
              </a:rPr>
              <a:t>lebih</a:t>
            </a:r>
            <a:r>
              <a:rPr lang="en-US" sz="2400" dirty="0">
                <a:latin typeface="Book Antiqua" panose="02040602050305030304" pitchFamily="18" charset="0"/>
                <a:cs typeface="Angsana New" panose="02020603050405020304" pitchFamily="18" charset="-34"/>
              </a:rPr>
              <a:t> </a:t>
            </a:r>
            <a:r>
              <a:rPr lang="en-US" sz="2400" dirty="0" err="1">
                <a:latin typeface="Book Antiqua" panose="02040602050305030304" pitchFamily="18" charset="0"/>
                <a:cs typeface="Angsana New" panose="02020603050405020304" pitchFamily="18" charset="-34"/>
              </a:rPr>
              <a:t>sulit</a:t>
            </a:r>
            <a:r>
              <a:rPr lang="en-US" sz="2400" dirty="0">
                <a:latin typeface="Book Antiqua" panose="02040602050305030304" pitchFamily="18" charset="0"/>
                <a:cs typeface="Angsana New" panose="02020603050405020304" pitchFamily="18" charset="-34"/>
              </a:rPr>
              <a:t> </a:t>
            </a:r>
            <a:r>
              <a:rPr lang="en-US" sz="2400" dirty="0" err="1">
                <a:latin typeface="Book Antiqua" panose="02040602050305030304" pitchFamily="18" charset="0"/>
                <a:cs typeface="Angsana New" panose="02020603050405020304" pitchFamily="18" charset="-34"/>
              </a:rPr>
              <a:t>daripada</a:t>
            </a:r>
            <a:r>
              <a:rPr lang="en-US" sz="2400" dirty="0">
                <a:latin typeface="Book Antiqua" panose="02040602050305030304" pitchFamily="18" charset="0"/>
                <a:cs typeface="Angsana New" panose="02020603050405020304" pitchFamily="18" charset="-34"/>
              </a:rPr>
              <a:t> </a:t>
            </a:r>
            <a:r>
              <a:rPr lang="en-US" sz="2400" dirty="0" err="1">
                <a:latin typeface="Book Antiqua" panose="02040602050305030304" pitchFamily="18" charset="0"/>
                <a:cs typeface="Angsana New" panose="02020603050405020304" pitchFamily="18" charset="-34"/>
              </a:rPr>
              <a:t>mengestimasi</a:t>
            </a:r>
            <a:r>
              <a:rPr lang="en-US" sz="2400" dirty="0">
                <a:latin typeface="Book Antiqua" panose="02040602050305030304" pitchFamily="18" charset="0"/>
                <a:cs typeface="Angsana New" panose="02020603050405020304" pitchFamily="18" charset="-34"/>
              </a:rPr>
              <a:t> budget </a:t>
            </a:r>
            <a:r>
              <a:rPr lang="en-US" sz="2400" dirty="0" err="1">
                <a:latin typeface="Book Antiqua" panose="02040602050305030304" pitchFamily="18" charset="0"/>
                <a:cs typeface="Angsana New" panose="02020603050405020304" pitchFamily="18" charset="-34"/>
              </a:rPr>
              <a:t>untuk</a:t>
            </a:r>
            <a:r>
              <a:rPr lang="en-US" sz="2400" dirty="0">
                <a:latin typeface="Book Antiqua" panose="02040602050305030304" pitchFamily="18" charset="0"/>
                <a:cs typeface="Angsana New" panose="02020603050405020304" pitchFamily="18" charset="-34"/>
              </a:rPr>
              <a:t> </a:t>
            </a:r>
            <a:r>
              <a:rPr lang="en-US" sz="2400" dirty="0" err="1">
                <a:latin typeface="Book Antiqua" panose="02040602050305030304" pitchFamily="18" charset="0"/>
                <a:cs typeface="Angsana New" panose="02020603050405020304" pitchFamily="18" charset="-34"/>
              </a:rPr>
              <a:t>operasi</a:t>
            </a:r>
            <a:r>
              <a:rPr lang="en-US" sz="2400" dirty="0">
                <a:latin typeface="Book Antiqua" panose="02040602050305030304" pitchFamily="18" charset="0"/>
                <a:cs typeface="Angsana New" panose="02020603050405020304" pitchFamily="18" charset="-34"/>
              </a:rPr>
              <a:t>. </a:t>
            </a:r>
            <a:r>
              <a:rPr lang="en-US" sz="2400" dirty="0" err="1">
                <a:latin typeface="Book Antiqua" panose="02040602050305030304" pitchFamily="18" charset="0"/>
                <a:cs typeface="Angsana New" panose="02020603050405020304" pitchFamily="18" charset="-34"/>
              </a:rPr>
              <a:t>Pengalaman</a:t>
            </a:r>
            <a:r>
              <a:rPr lang="en-US" sz="2400" dirty="0">
                <a:latin typeface="Book Antiqua" panose="02040602050305030304" pitchFamily="18" charset="0"/>
                <a:cs typeface="Angsana New" panose="02020603050405020304" pitchFamily="18" charset="-34"/>
              </a:rPr>
              <a:t> </a:t>
            </a:r>
            <a:r>
              <a:rPr lang="en-US" sz="2400" dirty="0" err="1">
                <a:latin typeface="Book Antiqua" panose="02040602050305030304" pitchFamily="18" charset="0"/>
                <a:cs typeface="Angsana New" panose="02020603050405020304" pitchFamily="18" charset="-34"/>
              </a:rPr>
              <a:t>masa</a:t>
            </a:r>
            <a:r>
              <a:rPr lang="en-US" sz="2400" dirty="0">
                <a:latin typeface="Book Antiqua" panose="02040602050305030304" pitchFamily="18" charset="0"/>
                <a:cs typeface="Angsana New" panose="02020603050405020304" pitchFamily="18" charset="-34"/>
              </a:rPr>
              <a:t> </a:t>
            </a:r>
            <a:r>
              <a:rPr lang="en-US" sz="2400" dirty="0" err="1">
                <a:latin typeface="Book Antiqua" panose="02040602050305030304" pitchFamily="18" charset="0"/>
                <a:cs typeface="Angsana New" panose="02020603050405020304" pitchFamily="18" charset="-34"/>
              </a:rPr>
              <a:t>lalu</a:t>
            </a:r>
            <a:r>
              <a:rPr lang="en-US" sz="2400" dirty="0">
                <a:latin typeface="Book Antiqua" panose="02040602050305030304" pitchFamily="18" charset="0"/>
                <a:cs typeface="Angsana New" panose="02020603050405020304" pitchFamily="18" charset="-34"/>
              </a:rPr>
              <a:t> </a:t>
            </a:r>
            <a:r>
              <a:rPr lang="en-US" sz="2400" dirty="0" err="1">
                <a:latin typeface="Book Antiqua" panose="02040602050305030304" pitchFamily="18" charset="0"/>
                <a:cs typeface="Angsana New" panose="02020603050405020304" pitchFamily="18" charset="-34"/>
              </a:rPr>
              <a:t>memberikan</a:t>
            </a:r>
            <a:r>
              <a:rPr lang="en-US" sz="2400" dirty="0">
                <a:latin typeface="Book Antiqua" panose="02040602050305030304" pitchFamily="18" charset="0"/>
                <a:cs typeface="Angsana New" panose="02020603050405020304" pitchFamily="18" charset="-34"/>
              </a:rPr>
              <a:t> </a:t>
            </a:r>
            <a:r>
              <a:rPr lang="en-US" sz="2400" dirty="0" err="1">
                <a:latin typeface="Book Antiqua" panose="02040602050305030304" pitchFamily="18" charset="0"/>
                <a:cs typeface="Angsana New" panose="02020603050405020304" pitchFamily="18" charset="-34"/>
              </a:rPr>
              <a:t>pengaruh</a:t>
            </a:r>
            <a:r>
              <a:rPr lang="en-US" sz="2400" dirty="0">
                <a:latin typeface="Book Antiqua" panose="02040602050305030304" pitchFamily="18" charset="0"/>
                <a:cs typeface="Angsana New" panose="02020603050405020304" pitchFamily="18" charset="-34"/>
              </a:rPr>
              <a:t> yang </a:t>
            </a:r>
            <a:r>
              <a:rPr lang="en-US" sz="2400" dirty="0" err="1">
                <a:latin typeface="Book Antiqua" panose="02040602050305030304" pitchFamily="18" charset="0"/>
                <a:cs typeface="Angsana New" panose="02020603050405020304" pitchFamily="18" charset="-34"/>
              </a:rPr>
              <a:t>sangat</a:t>
            </a:r>
            <a:r>
              <a:rPr lang="en-US" sz="2400" dirty="0">
                <a:latin typeface="Book Antiqua" panose="02040602050305030304" pitchFamily="18" charset="0"/>
                <a:cs typeface="Angsana New" panose="02020603050405020304" pitchFamily="18" charset="-34"/>
              </a:rPr>
              <a:t> </a:t>
            </a:r>
            <a:r>
              <a:rPr lang="en-US" sz="2400" dirty="0" err="1">
                <a:latin typeface="Book Antiqua" panose="02040602050305030304" pitchFamily="18" charset="0"/>
                <a:cs typeface="Angsana New" panose="02020603050405020304" pitchFamily="18" charset="-34"/>
              </a:rPr>
              <a:t>besar</a:t>
            </a:r>
            <a:r>
              <a:rPr lang="en-US" sz="2400" dirty="0">
                <a:latin typeface="Book Antiqua" panose="02040602050305030304" pitchFamily="18" charset="0"/>
                <a:cs typeface="Angsana New" panose="02020603050405020304" pitchFamily="18" charset="-34"/>
              </a:rPr>
              <a:t>. </a:t>
            </a:r>
            <a:r>
              <a:rPr lang="en-US" sz="2400" dirty="0" err="1">
                <a:latin typeface="Book Antiqua" panose="02040602050305030304" pitchFamily="18" charset="0"/>
                <a:cs typeface="Angsana New" panose="02020603050405020304" pitchFamily="18" charset="-34"/>
              </a:rPr>
              <a:t>Beberapa</a:t>
            </a:r>
            <a:r>
              <a:rPr lang="en-US" sz="2400" dirty="0">
                <a:latin typeface="Book Antiqua" panose="02040602050305030304" pitchFamily="18" charset="0"/>
                <a:cs typeface="Angsana New" panose="02020603050405020304" pitchFamily="18" charset="-34"/>
              </a:rPr>
              <a:t> </a:t>
            </a:r>
            <a:r>
              <a:rPr lang="en-US" sz="2400" dirty="0" err="1">
                <a:latin typeface="Book Antiqua" panose="02040602050305030304" pitchFamily="18" charset="0"/>
                <a:cs typeface="Angsana New" panose="02020603050405020304" pitchFamily="18" charset="-34"/>
              </a:rPr>
              <a:t>perusahaan</a:t>
            </a:r>
            <a:r>
              <a:rPr lang="en-US" sz="2400" dirty="0">
                <a:latin typeface="Book Antiqua" panose="02040602050305030304" pitchFamily="18" charset="0"/>
                <a:cs typeface="Angsana New" panose="02020603050405020304" pitchFamily="18" charset="-34"/>
              </a:rPr>
              <a:t> </a:t>
            </a:r>
            <a:r>
              <a:rPr lang="en-US" sz="2400" dirty="0" err="1">
                <a:latin typeface="Book Antiqua" panose="02040602050305030304" pitchFamily="18" charset="0"/>
                <a:cs typeface="Angsana New" panose="02020603050405020304" pitchFamily="18" charset="-34"/>
              </a:rPr>
              <a:t>menggunakan</a:t>
            </a:r>
            <a:r>
              <a:rPr lang="en-US" sz="2400" dirty="0">
                <a:latin typeface="Book Antiqua" panose="02040602050305030304" pitchFamily="18" charset="0"/>
                <a:cs typeface="Angsana New" panose="02020603050405020304" pitchFamily="18" charset="-34"/>
              </a:rPr>
              <a:t> formula yang </a:t>
            </a:r>
            <a:r>
              <a:rPr lang="en-US" sz="2400" dirty="0" err="1">
                <a:latin typeface="Book Antiqua" panose="02040602050305030304" pitchFamily="18" charset="0"/>
                <a:cs typeface="Angsana New" panose="02020603050405020304" pitchFamily="18" charset="-34"/>
              </a:rPr>
              <a:t>sederhana</a:t>
            </a:r>
            <a:r>
              <a:rPr lang="en-US" sz="2400" dirty="0">
                <a:latin typeface="Book Antiqua" panose="02040602050305030304" pitchFamily="18" charset="0"/>
                <a:cs typeface="Angsana New" panose="02020603050405020304" pitchFamily="18" charset="-34"/>
              </a:rPr>
              <a:t> : </a:t>
            </a:r>
            <a:r>
              <a:rPr lang="en-US" sz="2400" dirty="0" err="1">
                <a:latin typeface="Book Antiqua" panose="02040602050305030304" pitchFamily="18" charset="0"/>
                <a:cs typeface="Angsana New" panose="02020603050405020304" pitchFamily="18" charset="-34"/>
              </a:rPr>
              <a:t>nilai</a:t>
            </a:r>
            <a:r>
              <a:rPr lang="en-US" sz="2400" dirty="0">
                <a:latin typeface="Book Antiqua" panose="02040602050305030304" pitchFamily="18" charset="0"/>
                <a:cs typeface="Angsana New" panose="02020603050405020304" pitchFamily="18" charset="-34"/>
              </a:rPr>
              <a:t> </a:t>
            </a:r>
            <a:r>
              <a:rPr lang="en-US" sz="2400" dirty="0" err="1">
                <a:latin typeface="Book Antiqua" panose="02040602050305030304" pitchFamily="18" charset="0"/>
                <a:cs typeface="Angsana New" panose="02020603050405020304" pitchFamily="18" charset="-34"/>
              </a:rPr>
              <a:t>tahun</a:t>
            </a:r>
            <a:r>
              <a:rPr lang="en-US" sz="2400" dirty="0">
                <a:latin typeface="Book Antiqua" panose="02040602050305030304" pitchFamily="18" charset="0"/>
                <a:cs typeface="Angsana New" panose="02020603050405020304" pitchFamily="18" charset="-34"/>
              </a:rPr>
              <a:t> </a:t>
            </a:r>
            <a:r>
              <a:rPr lang="en-US" sz="2400" dirty="0" err="1">
                <a:latin typeface="Book Antiqua" panose="02040602050305030304" pitchFamily="18" charset="0"/>
                <a:cs typeface="Angsana New" panose="02020603050405020304" pitchFamily="18" charset="-34"/>
              </a:rPr>
              <a:t>lalu</a:t>
            </a:r>
            <a:r>
              <a:rPr lang="en-US" sz="2400" dirty="0">
                <a:latin typeface="Book Antiqua" panose="02040602050305030304" pitchFamily="18" charset="0"/>
                <a:cs typeface="Angsana New" panose="02020603050405020304" pitchFamily="18" charset="-34"/>
              </a:rPr>
              <a:t> </a:t>
            </a:r>
            <a:r>
              <a:rPr lang="en-US" sz="2400" dirty="0" err="1">
                <a:latin typeface="Book Antiqua" panose="02040602050305030304" pitchFamily="18" charset="0"/>
                <a:cs typeface="Angsana New" panose="02020603050405020304" pitchFamily="18" charset="-34"/>
              </a:rPr>
              <a:t>ditambah</a:t>
            </a:r>
            <a:r>
              <a:rPr lang="en-US" sz="2400" dirty="0">
                <a:latin typeface="Book Antiqua" panose="02040602050305030304" pitchFamily="18" charset="0"/>
                <a:cs typeface="Angsana New" panose="02020603050405020304" pitchFamily="18" charset="-34"/>
              </a:rPr>
              <a:t> x%, </a:t>
            </a:r>
            <a:r>
              <a:rPr lang="en-US" sz="2400" dirty="0" err="1">
                <a:latin typeface="Book Antiqua" panose="02040602050305030304" pitchFamily="18" charset="0"/>
                <a:cs typeface="Angsana New" panose="02020603050405020304" pitchFamily="18" charset="-34"/>
              </a:rPr>
              <a:t>dimana</a:t>
            </a:r>
            <a:r>
              <a:rPr lang="en-US" sz="2400" dirty="0">
                <a:latin typeface="Book Antiqua" panose="02040602050305030304" pitchFamily="18" charset="0"/>
                <a:cs typeface="Angsana New" panose="02020603050405020304" pitchFamily="18" charset="-34"/>
              </a:rPr>
              <a:t> x </a:t>
            </a:r>
            <a:r>
              <a:rPr lang="en-US" sz="2400" dirty="0" err="1">
                <a:latin typeface="Book Antiqua" panose="02040602050305030304" pitchFamily="18" charset="0"/>
                <a:cs typeface="Angsana New" panose="02020603050405020304" pitchFamily="18" charset="-34"/>
              </a:rPr>
              <a:t>adalah</a:t>
            </a:r>
            <a:r>
              <a:rPr lang="en-US" sz="2400" dirty="0">
                <a:latin typeface="Book Antiqua" panose="02040602050305030304" pitchFamily="18" charset="0"/>
                <a:cs typeface="Angsana New" panose="02020603050405020304" pitchFamily="18" charset="-34"/>
              </a:rPr>
              <a:t> % </a:t>
            </a:r>
            <a:r>
              <a:rPr lang="en-US" sz="2400" dirty="0" err="1">
                <a:latin typeface="Book Antiqua" panose="02040602050305030304" pitchFamily="18" charset="0"/>
                <a:cs typeface="Angsana New" panose="02020603050405020304" pitchFamily="18" charset="-34"/>
              </a:rPr>
              <a:t>kenaikan</a:t>
            </a:r>
            <a:r>
              <a:rPr lang="en-US" sz="2400" dirty="0">
                <a:latin typeface="Book Antiqua" panose="02040602050305030304" pitchFamily="18" charset="0"/>
                <a:cs typeface="Angsana New" panose="02020603050405020304" pitchFamily="18" charset="-34"/>
              </a:rPr>
              <a:t> yang </a:t>
            </a:r>
            <a:r>
              <a:rPr lang="en-US" sz="2400" dirty="0" err="1">
                <a:latin typeface="Book Antiqua" panose="02040602050305030304" pitchFamily="18" charset="0"/>
                <a:cs typeface="Angsana New" panose="02020603050405020304" pitchFamily="18" charset="-34"/>
              </a:rPr>
              <a:t>dapat</a:t>
            </a:r>
            <a:r>
              <a:rPr lang="en-US" sz="2400" dirty="0">
                <a:latin typeface="Book Antiqua" panose="02040602050305030304" pitchFamily="18" charset="0"/>
                <a:cs typeface="Angsana New" panose="02020603050405020304" pitchFamily="18" charset="-34"/>
              </a:rPr>
              <a:t> </a:t>
            </a:r>
            <a:r>
              <a:rPr lang="en-US" sz="2400" dirty="0" err="1">
                <a:latin typeface="Book Antiqua" panose="02040602050305030304" pitchFamily="18" charset="0"/>
                <a:cs typeface="Angsana New" panose="02020603050405020304" pitchFamily="18" charset="-34"/>
              </a:rPr>
              <a:t>diterima</a:t>
            </a:r>
            <a:r>
              <a:rPr lang="en-US" sz="2400" dirty="0">
                <a:latin typeface="Book Antiqua" panose="02040602050305030304" pitchFamily="18" charset="0"/>
                <a:cs typeface="Angsana New" panose="02020603050405020304" pitchFamily="18" charset="-34"/>
              </a:rPr>
              <a:t> </a:t>
            </a:r>
            <a:r>
              <a:rPr lang="en-US" sz="2400" dirty="0" err="1">
                <a:latin typeface="Book Antiqua" panose="02040602050305030304" pitchFamily="18" charset="0"/>
                <a:cs typeface="Angsana New" panose="02020603050405020304" pitchFamily="18" charset="-34"/>
              </a:rPr>
              <a:t>oleh</a:t>
            </a:r>
            <a:r>
              <a:rPr lang="en-US" sz="2400" dirty="0">
                <a:latin typeface="Book Antiqua" panose="02040602050305030304" pitchFamily="18" charset="0"/>
                <a:cs typeface="Angsana New" panose="02020603050405020304" pitchFamily="18" charset="-34"/>
              </a:rPr>
              <a:t> </a:t>
            </a:r>
            <a:r>
              <a:rPr lang="en-US" sz="2400" dirty="0" err="1">
                <a:latin typeface="Book Antiqua" panose="02040602050305030304" pitchFamily="18" charset="0"/>
                <a:cs typeface="Angsana New" panose="02020603050405020304" pitchFamily="18" charset="-34"/>
              </a:rPr>
              <a:t>penanggung</a:t>
            </a:r>
            <a:r>
              <a:rPr lang="en-US" sz="2400" dirty="0">
                <a:latin typeface="Book Antiqua" panose="02040602050305030304" pitchFamily="18" charset="0"/>
                <a:cs typeface="Angsana New" panose="02020603050405020304" pitchFamily="18" charset="-34"/>
              </a:rPr>
              <a:t> </a:t>
            </a:r>
            <a:r>
              <a:rPr lang="en-US" sz="2400" dirty="0" err="1">
                <a:latin typeface="Book Antiqua" panose="02040602050305030304" pitchFamily="18" charset="0"/>
                <a:cs typeface="Angsana New" panose="02020603050405020304" pitchFamily="18" charset="-34"/>
              </a:rPr>
              <a:t>jawab</a:t>
            </a:r>
            <a:r>
              <a:rPr lang="en-US" sz="2400" dirty="0">
                <a:latin typeface="Book Antiqua" panose="02040602050305030304" pitchFamily="18" charset="0"/>
                <a:cs typeface="Angsana New" panose="02020603050405020304" pitchFamily="18" charset="-34"/>
              </a:rPr>
              <a:t> budget.</a:t>
            </a:r>
          </a:p>
        </p:txBody>
      </p:sp>
    </p:spTree>
    <p:extLst>
      <p:ext uri="{BB962C8B-B14F-4D97-AF65-F5344CB8AC3E}">
        <p14:creationId xmlns:p14="http://schemas.microsoft.com/office/powerpoint/2010/main" val="5664687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effectLst>
                  <a:outerShdw blurRad="38100" dist="38100" dir="2700000" algn="tl">
                    <a:srgbClr val="000000">
                      <a:alpha val="43137"/>
                    </a:srgbClr>
                  </a:outerShdw>
                </a:effectLst>
              </a:rPr>
              <a:t>Determine Cost Process Group</a:t>
            </a:r>
            <a:endParaRPr lang="id-ID" sz="3600" b="1" dirty="0">
              <a:effectLst>
                <a:outerShdw blurRad="38100" dist="38100" dir="2700000" algn="tl">
                  <a:srgbClr val="000000">
                    <a:alpha val="43137"/>
                  </a:srgbClr>
                </a:outerShdw>
              </a:effectLst>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5" name="Freeform 4"/>
          <p:cNvSpPr/>
          <p:nvPr/>
        </p:nvSpPr>
        <p:spPr>
          <a:xfrm>
            <a:off x="738370" y="1061602"/>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dirty="0">
                <a:latin typeface="+mn-lt"/>
              </a:rPr>
              <a:t>Input</a:t>
            </a:r>
          </a:p>
        </p:txBody>
      </p:sp>
      <p:sp>
        <p:nvSpPr>
          <p:cNvPr id="7" name="Freeform 6"/>
          <p:cNvSpPr/>
          <p:nvPr/>
        </p:nvSpPr>
        <p:spPr>
          <a:xfrm>
            <a:off x="859809" y="1522401"/>
            <a:ext cx="2733409" cy="5151354"/>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tx2">
              <a:lumMod val="20000"/>
              <a:lumOff val="80000"/>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600" dirty="0"/>
              <a:t>1. Project management plan</a:t>
            </a:r>
          </a:p>
          <a:p>
            <a:pPr lvl="1"/>
            <a:r>
              <a:rPr lang="en-US" sz="1600" dirty="0"/>
              <a:t>• Cost management plan</a:t>
            </a:r>
          </a:p>
          <a:p>
            <a:pPr lvl="1"/>
            <a:r>
              <a:rPr lang="en-US" sz="1600" dirty="0"/>
              <a:t>• Resource management plan</a:t>
            </a:r>
          </a:p>
          <a:p>
            <a:pPr lvl="1"/>
            <a:r>
              <a:rPr lang="en-US" sz="1600" dirty="0"/>
              <a:t>• Scope baseline</a:t>
            </a:r>
          </a:p>
          <a:p>
            <a:r>
              <a:rPr lang="en-US" sz="1600" dirty="0"/>
              <a:t>2. Project documents</a:t>
            </a:r>
          </a:p>
          <a:p>
            <a:pPr lvl="1"/>
            <a:r>
              <a:rPr lang="en-US" sz="1600" dirty="0"/>
              <a:t>• Basis of estimates</a:t>
            </a:r>
          </a:p>
          <a:p>
            <a:pPr lvl="1"/>
            <a:r>
              <a:rPr lang="en-US" sz="1600" dirty="0"/>
              <a:t>• Cost estimates</a:t>
            </a:r>
          </a:p>
          <a:p>
            <a:pPr lvl="1"/>
            <a:r>
              <a:rPr lang="en-US" sz="1600" dirty="0"/>
              <a:t>• Project schedule</a:t>
            </a:r>
          </a:p>
          <a:p>
            <a:pPr lvl="1"/>
            <a:r>
              <a:rPr lang="en-US" sz="1600" dirty="0"/>
              <a:t>• Risk register</a:t>
            </a:r>
          </a:p>
          <a:p>
            <a:r>
              <a:rPr lang="en-US" sz="1600" dirty="0"/>
              <a:t>3. Business documents</a:t>
            </a:r>
          </a:p>
          <a:p>
            <a:pPr lvl="1"/>
            <a:r>
              <a:rPr lang="en-US" sz="1600" dirty="0"/>
              <a:t>• Business case</a:t>
            </a:r>
          </a:p>
          <a:p>
            <a:pPr lvl="1"/>
            <a:r>
              <a:rPr lang="en-US" sz="1600" dirty="0"/>
              <a:t>• Benefits management plan</a:t>
            </a:r>
          </a:p>
          <a:p>
            <a:r>
              <a:rPr lang="en-US" sz="1600" dirty="0"/>
              <a:t>4. Agreements</a:t>
            </a:r>
          </a:p>
          <a:p>
            <a:r>
              <a:rPr lang="en-US" sz="1600" dirty="0"/>
              <a:t>5. Enterprise environmental</a:t>
            </a:r>
          </a:p>
          <a:p>
            <a:r>
              <a:rPr lang="en-US" sz="1600" dirty="0"/>
              <a:t>factors</a:t>
            </a:r>
          </a:p>
          <a:p>
            <a:r>
              <a:rPr lang="en-US" sz="1600" dirty="0"/>
              <a:t>6. Organizational process assets</a:t>
            </a:r>
            <a:endParaRPr lang="en-US" sz="4000" b="0" kern="1200" dirty="0">
              <a:latin typeface="+mn-lt"/>
            </a:endParaRPr>
          </a:p>
        </p:txBody>
      </p:sp>
      <p:sp>
        <p:nvSpPr>
          <p:cNvPr id="8" name="Freeform 7"/>
          <p:cNvSpPr/>
          <p:nvPr/>
        </p:nvSpPr>
        <p:spPr>
          <a:xfrm>
            <a:off x="3349042" y="1061602"/>
            <a:ext cx="590732" cy="457630"/>
          </a:xfrm>
          <a:custGeom>
            <a:avLst/>
            <a:gdLst>
              <a:gd name="connsiteX0" fmla="*/ 0 w 590732"/>
              <a:gd name="connsiteY0" fmla="*/ 91526 h 457630"/>
              <a:gd name="connsiteX1" fmla="*/ 361917 w 590732"/>
              <a:gd name="connsiteY1" fmla="*/ 91526 h 457630"/>
              <a:gd name="connsiteX2" fmla="*/ 361917 w 590732"/>
              <a:gd name="connsiteY2" fmla="*/ 0 h 457630"/>
              <a:gd name="connsiteX3" fmla="*/ 590732 w 590732"/>
              <a:gd name="connsiteY3" fmla="*/ 228815 h 457630"/>
              <a:gd name="connsiteX4" fmla="*/ 361917 w 590732"/>
              <a:gd name="connsiteY4" fmla="*/ 457630 h 457630"/>
              <a:gd name="connsiteX5" fmla="*/ 361917 w 590732"/>
              <a:gd name="connsiteY5" fmla="*/ 366104 h 457630"/>
              <a:gd name="connsiteX6" fmla="*/ 0 w 590732"/>
              <a:gd name="connsiteY6" fmla="*/ 366104 h 457630"/>
              <a:gd name="connsiteX7" fmla="*/ 0 w 590732"/>
              <a:gd name="connsiteY7" fmla="*/ 91526 h 45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0732" h="457630">
                <a:moveTo>
                  <a:pt x="0" y="91526"/>
                </a:moveTo>
                <a:lnTo>
                  <a:pt x="361917" y="91526"/>
                </a:lnTo>
                <a:lnTo>
                  <a:pt x="361917" y="0"/>
                </a:lnTo>
                <a:lnTo>
                  <a:pt x="590732" y="228815"/>
                </a:lnTo>
                <a:lnTo>
                  <a:pt x="361917" y="457630"/>
                </a:lnTo>
                <a:lnTo>
                  <a:pt x="361917" y="366104"/>
                </a:lnTo>
                <a:lnTo>
                  <a:pt x="0" y="366104"/>
                </a:lnTo>
                <a:lnTo>
                  <a:pt x="0" y="91526"/>
                </a:lnTo>
                <a:close/>
              </a:path>
            </a:pathLst>
          </a:custGeom>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0" tIns="91526" rIns="137289" bIns="91526" numCol="1" spcCol="1270" anchor="ctr" anchorCtr="0">
            <a:noAutofit/>
          </a:bodyPr>
          <a:lstStyle/>
          <a:p>
            <a:pPr lvl="0" algn="ctr" defTabSz="577850">
              <a:lnSpc>
                <a:spcPct val="90000"/>
              </a:lnSpc>
              <a:spcBef>
                <a:spcPct val="0"/>
              </a:spcBef>
              <a:spcAft>
                <a:spcPct val="35000"/>
              </a:spcAft>
            </a:pPr>
            <a:endParaRPr lang="en-US" sz="1300" kern="1200"/>
          </a:p>
        </p:txBody>
      </p:sp>
      <p:sp>
        <p:nvSpPr>
          <p:cNvPr id="9" name="Freeform 8"/>
          <p:cNvSpPr/>
          <p:nvPr/>
        </p:nvSpPr>
        <p:spPr>
          <a:xfrm>
            <a:off x="4233926" y="1058679"/>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Tools &amp; Techniques</a:t>
            </a:r>
            <a:endParaRPr lang="en-US" sz="1600" b="0" kern="1200" dirty="0">
              <a:latin typeface="+mn-lt"/>
            </a:endParaRPr>
          </a:p>
        </p:txBody>
      </p:sp>
      <p:sp>
        <p:nvSpPr>
          <p:cNvPr id="10" name="Freeform 9"/>
          <p:cNvSpPr/>
          <p:nvPr/>
        </p:nvSpPr>
        <p:spPr>
          <a:xfrm>
            <a:off x="4233926" y="1522401"/>
            <a:ext cx="2726432" cy="5151354"/>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5197846"/>
              <a:satOff val="-23984"/>
              <a:lumOff val="883"/>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600" dirty="0"/>
              <a:t>1. Expert judgment</a:t>
            </a:r>
          </a:p>
          <a:p>
            <a:r>
              <a:rPr lang="en-US" sz="1600" dirty="0"/>
              <a:t>2. Cost aggregation</a:t>
            </a:r>
          </a:p>
          <a:p>
            <a:r>
              <a:rPr lang="en-US" sz="1600" dirty="0"/>
              <a:t>3. Data analysis</a:t>
            </a:r>
          </a:p>
          <a:p>
            <a:pPr lvl="1"/>
            <a:r>
              <a:rPr lang="en-US" sz="1600" dirty="0"/>
              <a:t>• Reserve analysis</a:t>
            </a:r>
          </a:p>
          <a:p>
            <a:r>
              <a:rPr lang="en-US" sz="1600" dirty="0"/>
              <a:t>4. Historical information review</a:t>
            </a:r>
          </a:p>
          <a:p>
            <a:r>
              <a:rPr lang="en-US" sz="1600" dirty="0"/>
              <a:t>5. Funding limit reconciliation</a:t>
            </a:r>
          </a:p>
          <a:p>
            <a:r>
              <a:rPr lang="en-US" sz="1600" dirty="0"/>
              <a:t>6. Financing</a:t>
            </a:r>
            <a:endParaRPr lang="en-US" sz="4000" b="0" kern="1200" dirty="0">
              <a:latin typeface="+mn-lt"/>
            </a:endParaRPr>
          </a:p>
        </p:txBody>
      </p:sp>
      <p:sp>
        <p:nvSpPr>
          <p:cNvPr id="11" name="Freeform 10"/>
          <p:cNvSpPr/>
          <p:nvPr/>
        </p:nvSpPr>
        <p:spPr>
          <a:xfrm>
            <a:off x="6545894" y="1063187"/>
            <a:ext cx="590732" cy="457630"/>
          </a:xfrm>
          <a:custGeom>
            <a:avLst/>
            <a:gdLst>
              <a:gd name="connsiteX0" fmla="*/ 0 w 590732"/>
              <a:gd name="connsiteY0" fmla="*/ 91526 h 457630"/>
              <a:gd name="connsiteX1" fmla="*/ 361917 w 590732"/>
              <a:gd name="connsiteY1" fmla="*/ 91526 h 457630"/>
              <a:gd name="connsiteX2" fmla="*/ 361917 w 590732"/>
              <a:gd name="connsiteY2" fmla="*/ 0 h 457630"/>
              <a:gd name="connsiteX3" fmla="*/ 590732 w 590732"/>
              <a:gd name="connsiteY3" fmla="*/ 228815 h 457630"/>
              <a:gd name="connsiteX4" fmla="*/ 361917 w 590732"/>
              <a:gd name="connsiteY4" fmla="*/ 457630 h 457630"/>
              <a:gd name="connsiteX5" fmla="*/ 361917 w 590732"/>
              <a:gd name="connsiteY5" fmla="*/ 366104 h 457630"/>
              <a:gd name="connsiteX6" fmla="*/ 0 w 590732"/>
              <a:gd name="connsiteY6" fmla="*/ 366104 h 457630"/>
              <a:gd name="connsiteX7" fmla="*/ 0 w 590732"/>
              <a:gd name="connsiteY7" fmla="*/ 91526 h 45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0732" h="457630">
                <a:moveTo>
                  <a:pt x="0" y="91526"/>
                </a:moveTo>
                <a:lnTo>
                  <a:pt x="361917" y="91526"/>
                </a:lnTo>
                <a:lnTo>
                  <a:pt x="361917" y="0"/>
                </a:lnTo>
                <a:lnTo>
                  <a:pt x="590732" y="228815"/>
                </a:lnTo>
                <a:lnTo>
                  <a:pt x="361917" y="457630"/>
                </a:lnTo>
                <a:lnTo>
                  <a:pt x="361917" y="366104"/>
                </a:lnTo>
                <a:lnTo>
                  <a:pt x="0" y="366104"/>
                </a:lnTo>
                <a:lnTo>
                  <a:pt x="0" y="91526"/>
                </a:lnTo>
                <a:close/>
              </a:path>
            </a:pathLst>
          </a:custGeom>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hemeClr val="accent4">
              <a:hueOff val="10395692"/>
              <a:satOff val="-47968"/>
              <a:lumOff val="1765"/>
              <a:alphaOff val="0"/>
            </a:schemeClr>
          </a:fillRef>
          <a:effectRef idx="2">
            <a:schemeClr val="accent4">
              <a:hueOff val="10395692"/>
              <a:satOff val="-47968"/>
              <a:lumOff val="1765"/>
              <a:alphaOff val="0"/>
            </a:schemeClr>
          </a:effectRef>
          <a:fontRef idx="minor">
            <a:schemeClr val="lt1"/>
          </a:fontRef>
        </p:style>
        <p:txBody>
          <a:bodyPr spcFirstLastPara="0" vert="horz" wrap="square" lIns="0" tIns="91526" rIns="137289" bIns="91526" numCol="1" spcCol="1270" anchor="ctr" anchorCtr="0">
            <a:noAutofit/>
          </a:bodyPr>
          <a:lstStyle/>
          <a:p>
            <a:pPr lvl="0" algn="ctr" defTabSz="577850">
              <a:lnSpc>
                <a:spcPct val="90000"/>
              </a:lnSpc>
              <a:spcBef>
                <a:spcPct val="0"/>
              </a:spcBef>
              <a:spcAft>
                <a:spcPct val="35000"/>
              </a:spcAft>
            </a:pPr>
            <a:endParaRPr lang="en-US" sz="1300" kern="1200"/>
          </a:p>
        </p:txBody>
      </p:sp>
      <p:sp>
        <p:nvSpPr>
          <p:cNvPr id="12" name="Freeform 11"/>
          <p:cNvSpPr/>
          <p:nvPr/>
        </p:nvSpPr>
        <p:spPr>
          <a:xfrm>
            <a:off x="7381836" y="1061602"/>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10395692"/>
              <a:satOff val="-47968"/>
              <a:lumOff val="1765"/>
              <a:alphaOff val="0"/>
            </a:schemeClr>
          </a:fillRef>
          <a:effectRef idx="2">
            <a:schemeClr val="accent4">
              <a:hueOff val="10395692"/>
              <a:satOff val="-47968"/>
              <a:lumOff val="1765"/>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Outputs</a:t>
            </a:r>
            <a:endParaRPr lang="en-US" sz="1600" b="0" kern="1200" dirty="0">
              <a:latin typeface="+mn-lt"/>
            </a:endParaRPr>
          </a:p>
        </p:txBody>
      </p:sp>
      <p:sp>
        <p:nvSpPr>
          <p:cNvPr id="15" name="Freeform 14"/>
          <p:cNvSpPr/>
          <p:nvPr/>
        </p:nvSpPr>
        <p:spPr>
          <a:xfrm>
            <a:off x="7758311" y="1522401"/>
            <a:ext cx="2368327" cy="5151353"/>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10395692"/>
              <a:satOff val="-47968"/>
              <a:lumOff val="1765"/>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600" dirty="0"/>
              <a:t>1. Cost baseline</a:t>
            </a:r>
          </a:p>
          <a:p>
            <a:r>
              <a:rPr lang="en-US" sz="1600" dirty="0"/>
              <a:t>2. Project funding requirements</a:t>
            </a:r>
          </a:p>
          <a:p>
            <a:r>
              <a:rPr lang="en-US" sz="1600" dirty="0"/>
              <a:t>3. Project documents updates</a:t>
            </a:r>
          </a:p>
          <a:p>
            <a:pPr lvl="1"/>
            <a:r>
              <a:rPr lang="en-US" sz="1600" dirty="0"/>
              <a:t>• Cost estimates</a:t>
            </a:r>
          </a:p>
          <a:p>
            <a:pPr lvl="1"/>
            <a:r>
              <a:rPr lang="en-US" sz="1600" dirty="0"/>
              <a:t>• Project schedule</a:t>
            </a:r>
          </a:p>
          <a:p>
            <a:pPr lvl="1"/>
            <a:r>
              <a:rPr lang="en-US" sz="1600" dirty="0"/>
              <a:t>• Risk register</a:t>
            </a:r>
            <a:endParaRPr lang="en-US" sz="1600" b="0" kern="1200" dirty="0"/>
          </a:p>
        </p:txBody>
      </p:sp>
    </p:spTree>
    <p:extLst>
      <p:ext uri="{BB962C8B-B14F-4D97-AF65-F5344CB8AC3E}">
        <p14:creationId xmlns:p14="http://schemas.microsoft.com/office/powerpoint/2010/main" val="4144588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FF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cs typeface="Century Gothic" charset="0"/>
              </a:rPr>
              <a:t>PROJECT COST MANAGEMENT</a:t>
            </a:r>
            <a:endParaRPr lang="id-ID" sz="3600" b="1" dirty="0">
              <a:cs typeface="Century Gothic" charset="0"/>
            </a:endParaRPr>
          </a:p>
        </p:txBody>
      </p:sp>
      <p:pic>
        <p:nvPicPr>
          <p:cNvPr id="7" name="Picture 6"/>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5" name="Content Placeholder 2"/>
          <p:cNvSpPr txBox="1">
            <a:spLocks/>
          </p:cNvSpPr>
          <p:nvPr/>
        </p:nvSpPr>
        <p:spPr>
          <a:xfrm>
            <a:off x="457199" y="1600200"/>
            <a:ext cx="11170693" cy="3244755"/>
          </a:xfrm>
          <a:prstGeom prst="rect">
            <a:avLst/>
          </a:prstGeom>
          <a:solidFill>
            <a:schemeClr val="accent1">
              <a:lumMod val="40000"/>
              <a:lumOff val="60000"/>
            </a:schemeClr>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3000" dirty="0" err="1">
                <a:latin typeface="Calibri" pitchFamily="34" charset="0"/>
                <a:cs typeface="Calibri" pitchFamily="34" charset="0"/>
              </a:rPr>
              <a:t>Terdiri</a:t>
            </a:r>
            <a:r>
              <a:rPr lang="en-US" sz="3000" dirty="0">
                <a:latin typeface="Calibri" pitchFamily="34" charset="0"/>
                <a:cs typeface="Calibri" pitchFamily="34" charset="0"/>
              </a:rPr>
              <a:t> </a:t>
            </a:r>
            <a:r>
              <a:rPr lang="en-US" sz="3000" dirty="0" err="1">
                <a:latin typeface="Calibri" pitchFamily="34" charset="0"/>
                <a:cs typeface="Calibri" pitchFamily="34" charset="0"/>
              </a:rPr>
              <a:t>dari</a:t>
            </a:r>
            <a:r>
              <a:rPr lang="en-US" sz="3000" dirty="0">
                <a:latin typeface="Calibri" pitchFamily="34" charset="0"/>
                <a:cs typeface="Calibri" pitchFamily="34" charset="0"/>
              </a:rPr>
              <a:t> </a:t>
            </a:r>
            <a:r>
              <a:rPr lang="en-US" sz="3000" dirty="0" err="1">
                <a:latin typeface="Calibri" pitchFamily="34" charset="0"/>
                <a:cs typeface="Calibri" pitchFamily="34" charset="0"/>
              </a:rPr>
              <a:t>beberapa</a:t>
            </a:r>
            <a:r>
              <a:rPr lang="en-US" sz="3000" dirty="0">
                <a:latin typeface="Calibri" pitchFamily="34" charset="0"/>
                <a:cs typeface="Calibri" pitchFamily="34" charset="0"/>
              </a:rPr>
              <a:t> proses yang </a:t>
            </a:r>
            <a:r>
              <a:rPr lang="en-US" sz="3000" dirty="0" err="1">
                <a:latin typeface="Calibri" pitchFamily="34" charset="0"/>
                <a:cs typeface="Calibri" pitchFamily="34" charset="0"/>
              </a:rPr>
              <a:t>melibatkan</a:t>
            </a:r>
            <a:r>
              <a:rPr lang="en-US" sz="3000" dirty="0">
                <a:latin typeface="Calibri" pitchFamily="34" charset="0"/>
                <a:cs typeface="Calibri" pitchFamily="34" charset="0"/>
              </a:rPr>
              <a:t> </a:t>
            </a:r>
            <a:r>
              <a:rPr lang="en-US" sz="3000" b="1" dirty="0" err="1">
                <a:latin typeface="Calibri" pitchFamily="34" charset="0"/>
                <a:cs typeface="Calibri" pitchFamily="34" charset="0"/>
              </a:rPr>
              <a:t>perencanaan</a:t>
            </a:r>
            <a:r>
              <a:rPr lang="en-US" sz="3000" dirty="0">
                <a:latin typeface="Calibri" pitchFamily="34" charset="0"/>
                <a:cs typeface="Calibri" pitchFamily="34" charset="0"/>
              </a:rPr>
              <a:t> (</a:t>
            </a:r>
            <a:r>
              <a:rPr lang="en-US" sz="3000" dirty="0" err="1">
                <a:latin typeface="Calibri" pitchFamily="34" charset="0"/>
                <a:cs typeface="Calibri" pitchFamily="34" charset="0"/>
              </a:rPr>
              <a:t>estimasi</a:t>
            </a:r>
            <a:r>
              <a:rPr lang="en-US" sz="3000" dirty="0">
                <a:latin typeface="Calibri" pitchFamily="34" charset="0"/>
                <a:cs typeface="Calibri" pitchFamily="34" charset="0"/>
              </a:rPr>
              <a:t>, </a:t>
            </a:r>
            <a:r>
              <a:rPr lang="en-US" sz="3000" dirty="0" err="1">
                <a:latin typeface="Calibri" pitchFamily="34" charset="0"/>
                <a:cs typeface="Calibri" pitchFamily="34" charset="0"/>
              </a:rPr>
              <a:t>penentuan</a:t>
            </a:r>
            <a:r>
              <a:rPr lang="en-US" sz="3000" dirty="0">
                <a:latin typeface="Calibri" pitchFamily="34" charset="0"/>
                <a:cs typeface="Calibri" pitchFamily="34" charset="0"/>
              </a:rPr>
              <a:t> </a:t>
            </a:r>
            <a:r>
              <a:rPr lang="en-US" sz="3000" dirty="0" err="1">
                <a:latin typeface="Calibri" pitchFamily="34" charset="0"/>
                <a:cs typeface="Calibri" pitchFamily="34" charset="0"/>
              </a:rPr>
              <a:t>anggaran</a:t>
            </a:r>
            <a:r>
              <a:rPr lang="en-US" sz="3000" dirty="0">
                <a:latin typeface="Calibri" pitchFamily="34" charset="0"/>
                <a:cs typeface="Calibri" pitchFamily="34" charset="0"/>
              </a:rPr>
              <a:t> &amp; </a:t>
            </a:r>
            <a:r>
              <a:rPr lang="en-US" sz="3000" dirty="0" err="1">
                <a:latin typeface="Calibri" pitchFamily="34" charset="0"/>
                <a:cs typeface="Calibri" pitchFamily="34" charset="0"/>
              </a:rPr>
              <a:t>pendanaan</a:t>
            </a:r>
            <a:r>
              <a:rPr lang="en-US" sz="3000" dirty="0">
                <a:latin typeface="Calibri" pitchFamily="34" charset="0"/>
                <a:cs typeface="Calibri" pitchFamily="34" charset="0"/>
              </a:rPr>
              <a:t>), </a:t>
            </a:r>
            <a:r>
              <a:rPr lang="en-US" sz="3000" dirty="0" err="1">
                <a:latin typeface="Calibri" pitchFamily="34" charset="0"/>
                <a:cs typeface="Calibri" pitchFamily="34" charset="0"/>
              </a:rPr>
              <a:t>serta</a:t>
            </a:r>
            <a:r>
              <a:rPr lang="en-US" sz="3000" dirty="0">
                <a:latin typeface="Calibri" pitchFamily="34" charset="0"/>
                <a:cs typeface="Calibri" pitchFamily="34" charset="0"/>
              </a:rPr>
              <a:t> </a:t>
            </a:r>
            <a:r>
              <a:rPr lang="en-US" sz="3000" b="1" dirty="0" err="1">
                <a:latin typeface="Calibri" pitchFamily="34" charset="0"/>
                <a:cs typeface="Calibri" pitchFamily="34" charset="0"/>
              </a:rPr>
              <a:t>pengelolaan</a:t>
            </a:r>
            <a:r>
              <a:rPr lang="en-US" sz="3000" dirty="0">
                <a:latin typeface="Calibri" pitchFamily="34" charset="0"/>
                <a:cs typeface="Calibri" pitchFamily="34" charset="0"/>
              </a:rPr>
              <a:t> &amp; </a:t>
            </a:r>
            <a:r>
              <a:rPr lang="en-US" sz="3000" b="1" dirty="0" err="1">
                <a:latin typeface="Calibri" pitchFamily="34" charset="0"/>
                <a:cs typeface="Calibri" pitchFamily="34" charset="0"/>
              </a:rPr>
              <a:t>pengendalian</a:t>
            </a:r>
            <a:r>
              <a:rPr lang="en-US" sz="3000" b="1" dirty="0">
                <a:latin typeface="Calibri" pitchFamily="34" charset="0"/>
                <a:cs typeface="Calibri" pitchFamily="34" charset="0"/>
              </a:rPr>
              <a:t> </a:t>
            </a:r>
            <a:r>
              <a:rPr lang="en-US" sz="3000" b="1" dirty="0" err="1">
                <a:latin typeface="Calibri" pitchFamily="34" charset="0"/>
                <a:cs typeface="Calibri" pitchFamily="34" charset="0"/>
              </a:rPr>
              <a:t>biaya</a:t>
            </a:r>
            <a:r>
              <a:rPr lang="en-US" sz="3000" b="1" dirty="0">
                <a:latin typeface="Calibri" pitchFamily="34" charset="0"/>
                <a:cs typeface="Calibri" pitchFamily="34" charset="0"/>
              </a:rPr>
              <a:t> </a:t>
            </a:r>
            <a:r>
              <a:rPr lang="en-US" sz="3000" dirty="0" err="1">
                <a:latin typeface="Calibri" pitchFamily="34" charset="0"/>
                <a:cs typeface="Calibri" pitchFamily="34" charset="0"/>
              </a:rPr>
              <a:t>sehingga</a:t>
            </a:r>
            <a:r>
              <a:rPr lang="en-US" sz="3000" dirty="0">
                <a:latin typeface="Calibri" pitchFamily="34" charset="0"/>
                <a:cs typeface="Calibri" pitchFamily="34" charset="0"/>
              </a:rPr>
              <a:t> </a:t>
            </a:r>
            <a:r>
              <a:rPr lang="en-US" sz="3000" dirty="0" err="1">
                <a:latin typeface="Calibri" pitchFamily="34" charset="0"/>
                <a:cs typeface="Calibri" pitchFamily="34" charset="0"/>
              </a:rPr>
              <a:t>proyek</a:t>
            </a:r>
            <a:r>
              <a:rPr lang="en-US" sz="3000" dirty="0">
                <a:latin typeface="Calibri" pitchFamily="34" charset="0"/>
                <a:cs typeface="Calibri" pitchFamily="34" charset="0"/>
              </a:rPr>
              <a:t> </a:t>
            </a:r>
            <a:r>
              <a:rPr lang="en-US" sz="3000" dirty="0" err="1">
                <a:latin typeface="Calibri" pitchFamily="34" charset="0"/>
                <a:cs typeface="Calibri" pitchFamily="34" charset="0"/>
              </a:rPr>
              <a:t>dapat</a:t>
            </a:r>
            <a:r>
              <a:rPr lang="en-US" sz="3000" dirty="0">
                <a:latin typeface="Calibri" pitchFamily="34" charset="0"/>
                <a:cs typeface="Calibri" pitchFamily="34" charset="0"/>
              </a:rPr>
              <a:t> </a:t>
            </a:r>
            <a:r>
              <a:rPr lang="en-US" sz="3000" dirty="0" err="1">
                <a:latin typeface="Calibri" pitchFamily="34" charset="0"/>
                <a:cs typeface="Calibri" pitchFamily="34" charset="0"/>
              </a:rPr>
              <a:t>diselesaikan</a:t>
            </a:r>
            <a:r>
              <a:rPr lang="en-US" sz="3000" dirty="0">
                <a:latin typeface="Calibri" pitchFamily="34" charset="0"/>
                <a:cs typeface="Calibri" pitchFamily="34" charset="0"/>
              </a:rPr>
              <a:t> </a:t>
            </a:r>
            <a:r>
              <a:rPr lang="en-US" sz="3000" dirty="0" err="1">
                <a:latin typeface="Calibri" pitchFamily="34" charset="0"/>
                <a:cs typeface="Calibri" pitchFamily="34" charset="0"/>
              </a:rPr>
              <a:t>sesuai</a:t>
            </a:r>
            <a:r>
              <a:rPr lang="en-US" sz="3000" dirty="0">
                <a:latin typeface="Calibri" pitchFamily="34" charset="0"/>
                <a:cs typeface="Calibri" pitchFamily="34" charset="0"/>
              </a:rPr>
              <a:t> </a:t>
            </a:r>
            <a:r>
              <a:rPr lang="en-US" sz="3000" dirty="0" err="1">
                <a:latin typeface="Calibri" pitchFamily="34" charset="0"/>
                <a:cs typeface="Calibri" pitchFamily="34" charset="0"/>
              </a:rPr>
              <a:t>dengan</a:t>
            </a:r>
            <a:r>
              <a:rPr lang="en-US" sz="3000" dirty="0">
                <a:latin typeface="Calibri" pitchFamily="34" charset="0"/>
                <a:cs typeface="Calibri" pitchFamily="34" charset="0"/>
              </a:rPr>
              <a:t> </a:t>
            </a:r>
            <a:r>
              <a:rPr lang="en-US" sz="3000" dirty="0" err="1">
                <a:latin typeface="Calibri" pitchFamily="34" charset="0"/>
                <a:cs typeface="Calibri" pitchFamily="34" charset="0"/>
              </a:rPr>
              <a:t>anggaran</a:t>
            </a:r>
            <a:r>
              <a:rPr lang="en-US" sz="3000" dirty="0">
                <a:latin typeface="Calibri" pitchFamily="34" charset="0"/>
                <a:cs typeface="Calibri" pitchFamily="34" charset="0"/>
              </a:rPr>
              <a:t> yang </a:t>
            </a:r>
            <a:r>
              <a:rPr lang="en-US" sz="3000" dirty="0" err="1">
                <a:latin typeface="Calibri" pitchFamily="34" charset="0"/>
                <a:cs typeface="Calibri" pitchFamily="34" charset="0"/>
              </a:rPr>
              <a:t>sudah</a:t>
            </a:r>
            <a:r>
              <a:rPr lang="en-US" sz="3000" dirty="0">
                <a:latin typeface="Calibri" pitchFamily="34" charset="0"/>
                <a:cs typeface="Calibri" pitchFamily="34" charset="0"/>
              </a:rPr>
              <a:t> </a:t>
            </a:r>
            <a:r>
              <a:rPr lang="en-US" sz="3000" dirty="0" err="1">
                <a:latin typeface="Calibri" pitchFamily="34" charset="0"/>
                <a:cs typeface="Calibri" pitchFamily="34" charset="0"/>
              </a:rPr>
              <a:t>disepakati</a:t>
            </a:r>
            <a:r>
              <a:rPr lang="en-US" sz="3000" dirty="0">
                <a:latin typeface="Calibri" pitchFamily="34" charset="0"/>
                <a:cs typeface="Calibri" pitchFamily="34" charset="0"/>
              </a:rPr>
              <a:t>.  </a:t>
            </a:r>
          </a:p>
          <a:p>
            <a:r>
              <a:rPr lang="en-US" sz="3000" dirty="0" err="1">
                <a:latin typeface="Calibri" pitchFamily="34" charset="0"/>
                <a:cs typeface="Calibri" pitchFamily="34" charset="0"/>
              </a:rPr>
              <a:t>Membahas</a:t>
            </a:r>
            <a:r>
              <a:rPr lang="en-US" sz="3000" dirty="0">
                <a:latin typeface="Calibri" pitchFamily="34" charset="0"/>
                <a:cs typeface="Calibri" pitchFamily="34" charset="0"/>
              </a:rPr>
              <a:t> </a:t>
            </a:r>
            <a:r>
              <a:rPr lang="en-US" sz="3000" b="1" dirty="0">
                <a:latin typeface="Calibri" pitchFamily="34" charset="0"/>
                <a:cs typeface="Calibri" pitchFamily="34" charset="0"/>
              </a:rPr>
              <a:t>cost of resources </a:t>
            </a:r>
            <a:r>
              <a:rPr lang="en-US" sz="3000" dirty="0">
                <a:latin typeface="Calibri" pitchFamily="34" charset="0"/>
                <a:cs typeface="Calibri" pitchFamily="34" charset="0"/>
              </a:rPr>
              <a:t>yang </a:t>
            </a:r>
            <a:r>
              <a:rPr lang="en-US" sz="3000" dirty="0" err="1">
                <a:latin typeface="Calibri" pitchFamily="34" charset="0"/>
                <a:cs typeface="Calibri" pitchFamily="34" charset="0"/>
              </a:rPr>
              <a:t>dibutuhkan</a:t>
            </a:r>
            <a:r>
              <a:rPr lang="en-US" sz="3000" dirty="0">
                <a:latin typeface="Calibri" pitchFamily="34" charset="0"/>
                <a:cs typeface="Calibri" pitchFamily="34" charset="0"/>
              </a:rPr>
              <a:t> </a:t>
            </a:r>
            <a:r>
              <a:rPr lang="en-US" sz="3000" dirty="0" err="1">
                <a:latin typeface="Calibri" pitchFamily="34" charset="0"/>
                <a:cs typeface="Calibri" pitchFamily="34" charset="0"/>
              </a:rPr>
              <a:t>untuk</a:t>
            </a:r>
            <a:r>
              <a:rPr lang="en-US" sz="3000" dirty="0">
                <a:latin typeface="Calibri" pitchFamily="34" charset="0"/>
                <a:cs typeface="Calibri" pitchFamily="34" charset="0"/>
              </a:rPr>
              <a:t> </a:t>
            </a:r>
            <a:r>
              <a:rPr lang="en-US" sz="3000" dirty="0" err="1">
                <a:latin typeface="Calibri" pitchFamily="34" charset="0"/>
                <a:cs typeface="Calibri" pitchFamily="34" charset="0"/>
              </a:rPr>
              <a:t>menyelesaikan</a:t>
            </a:r>
            <a:r>
              <a:rPr lang="en-US" sz="3000" dirty="0">
                <a:latin typeface="Calibri" pitchFamily="34" charset="0"/>
                <a:cs typeface="Calibri" pitchFamily="34" charset="0"/>
              </a:rPr>
              <a:t> </a:t>
            </a:r>
            <a:r>
              <a:rPr lang="en-US" sz="3000" dirty="0" err="1">
                <a:latin typeface="Calibri" pitchFamily="34" charset="0"/>
                <a:cs typeface="Calibri" pitchFamily="34" charset="0"/>
              </a:rPr>
              <a:t>suatu</a:t>
            </a:r>
            <a:r>
              <a:rPr lang="en-US" sz="3000" dirty="0">
                <a:latin typeface="Calibri" pitchFamily="34" charset="0"/>
                <a:cs typeface="Calibri" pitchFamily="34" charset="0"/>
              </a:rPr>
              <a:t> </a:t>
            </a:r>
            <a:r>
              <a:rPr lang="en-US" sz="3000" dirty="0" err="1">
                <a:latin typeface="Calibri" pitchFamily="34" charset="0"/>
                <a:cs typeface="Calibri" pitchFamily="34" charset="0"/>
              </a:rPr>
              <a:t>proyek</a:t>
            </a:r>
            <a:r>
              <a:rPr lang="en-US" sz="3000" dirty="0">
                <a:latin typeface="Calibri" pitchFamily="34" charset="0"/>
                <a:cs typeface="Calibri" pitchFamily="34" charset="0"/>
              </a:rPr>
              <a:t>.</a:t>
            </a:r>
          </a:p>
          <a:p>
            <a:pPr marL="0" indent="0">
              <a:buFont typeface="Arial" panose="020B0604020202020204" pitchFamily="34" charset="0"/>
              <a:buNone/>
            </a:pPr>
            <a:endParaRPr lang="id-ID" sz="3000" dirty="0">
              <a:latin typeface="Calibri" pitchFamily="34" charset="0"/>
              <a:cs typeface="Calibri" pitchFamily="34" charset="0"/>
            </a:endParaRPr>
          </a:p>
          <a:p>
            <a:pPr marL="0" indent="0">
              <a:buFont typeface="Arial" panose="020B0604020202020204" pitchFamily="34" charset="0"/>
              <a:buNone/>
            </a:pPr>
            <a:endParaRPr lang="en-US" dirty="0"/>
          </a:p>
          <a:p>
            <a:endParaRPr lang="en-US" dirty="0"/>
          </a:p>
        </p:txBody>
      </p:sp>
    </p:spTree>
    <p:extLst>
      <p:ext uri="{BB962C8B-B14F-4D97-AF65-F5344CB8AC3E}">
        <p14:creationId xmlns:p14="http://schemas.microsoft.com/office/powerpoint/2010/main" val="28958412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effectLst>
                  <a:outerShdw blurRad="38100" dist="38100" dir="2700000" algn="tl">
                    <a:srgbClr val="000000">
                      <a:alpha val="43137"/>
                    </a:srgbClr>
                  </a:outerShdw>
                </a:effectLst>
              </a:rPr>
              <a:t>Determine Cost Data Flow Diagram</a:t>
            </a:r>
            <a:endParaRPr lang="id-ID" sz="3600" b="1" dirty="0">
              <a:effectLst>
                <a:outerShdw blurRad="38100" dist="38100" dir="2700000" algn="tl">
                  <a:srgbClr val="000000">
                    <a:alpha val="43137"/>
                  </a:srgbClr>
                </a:outerShdw>
              </a:effectLst>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pic>
        <p:nvPicPr>
          <p:cNvPr id="3" name="Picture 2"/>
          <p:cNvPicPr>
            <a:picLocks noChangeAspect="1"/>
          </p:cNvPicPr>
          <p:nvPr/>
        </p:nvPicPr>
        <p:blipFill>
          <a:blip r:embed="rId3"/>
          <a:stretch>
            <a:fillRect/>
          </a:stretch>
        </p:blipFill>
        <p:spPr>
          <a:xfrm>
            <a:off x="2353527" y="1037230"/>
            <a:ext cx="6829854" cy="5820770"/>
          </a:xfrm>
          <a:prstGeom prst="rect">
            <a:avLst/>
          </a:prstGeom>
        </p:spPr>
      </p:pic>
    </p:spTree>
    <p:extLst>
      <p:ext uri="{BB962C8B-B14F-4D97-AF65-F5344CB8AC3E}">
        <p14:creationId xmlns:p14="http://schemas.microsoft.com/office/powerpoint/2010/main" val="34170915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effectLst>
                  <a:outerShdw blurRad="38100" dist="38100" dir="2700000" algn="tl">
                    <a:srgbClr val="000000">
                      <a:alpha val="43137"/>
                    </a:srgbClr>
                  </a:outerShdw>
                </a:effectLst>
              </a:rPr>
              <a:t>Determine Cost : </a:t>
            </a:r>
            <a:r>
              <a:rPr lang="en-US" sz="3600" b="1" dirty="0">
                <a:solidFill>
                  <a:srgbClr val="FF0000"/>
                </a:solidFill>
                <a:effectLst>
                  <a:outerShdw blurRad="38100" dist="38100" dir="2700000" algn="tl">
                    <a:srgbClr val="000000">
                      <a:alpha val="43137"/>
                    </a:srgbClr>
                  </a:outerShdw>
                </a:effectLst>
              </a:rPr>
              <a:t>INPUT</a:t>
            </a:r>
            <a:endParaRPr lang="id-ID" sz="3600" b="1" dirty="0">
              <a:solidFill>
                <a:srgbClr val="FF0000"/>
              </a:solidFill>
              <a:effectLst>
                <a:outerShdw blurRad="38100" dist="38100" dir="2700000" algn="tl">
                  <a:srgbClr val="000000">
                    <a:alpha val="43137"/>
                  </a:srgbClr>
                </a:outerShdw>
              </a:effectLst>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graphicFrame>
        <p:nvGraphicFramePr>
          <p:cNvPr id="5" name="Diagram 4"/>
          <p:cNvGraphicFramePr/>
          <p:nvPr>
            <p:extLst>
              <p:ext uri="{D42A27DB-BD31-4B8C-83A1-F6EECF244321}">
                <p14:modId xmlns:p14="http://schemas.microsoft.com/office/powerpoint/2010/main" val="3451739413"/>
              </p:ext>
            </p:extLst>
          </p:nvPr>
        </p:nvGraphicFramePr>
        <p:xfrm>
          <a:off x="2965028" y="1364776"/>
          <a:ext cx="8690159" cy="53772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2"/>
          <p:cNvGrpSpPr/>
          <p:nvPr/>
        </p:nvGrpSpPr>
        <p:grpSpPr>
          <a:xfrm>
            <a:off x="233403" y="923642"/>
            <a:ext cx="2332163" cy="5694039"/>
            <a:chOff x="233403" y="923642"/>
            <a:chExt cx="2332163" cy="5694039"/>
          </a:xfrm>
        </p:grpSpPr>
        <p:sp>
          <p:nvSpPr>
            <p:cNvPr id="14" name="Freeform 13"/>
            <p:cNvSpPr/>
            <p:nvPr/>
          </p:nvSpPr>
          <p:spPr>
            <a:xfrm>
              <a:off x="233403" y="923642"/>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dirty="0">
                  <a:latin typeface="+mn-lt"/>
                </a:rPr>
                <a:t>Input</a:t>
              </a:r>
            </a:p>
          </p:txBody>
        </p:sp>
        <p:sp>
          <p:nvSpPr>
            <p:cNvPr id="18" name="Freeform 17"/>
            <p:cNvSpPr/>
            <p:nvPr/>
          </p:nvSpPr>
          <p:spPr>
            <a:xfrm>
              <a:off x="233404" y="1466327"/>
              <a:ext cx="2332162" cy="5151354"/>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tx2">
                <a:lumMod val="20000"/>
                <a:lumOff val="80000"/>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Project management plan</a:t>
              </a:r>
            </a:p>
            <a:p>
              <a:pPr lvl="1"/>
              <a:r>
                <a:rPr lang="en-US" sz="1400" dirty="0"/>
                <a:t>• Cost management plan</a:t>
              </a:r>
            </a:p>
            <a:p>
              <a:pPr lvl="1"/>
              <a:r>
                <a:rPr lang="en-US" sz="1400" dirty="0"/>
                <a:t>• Resource management plan</a:t>
              </a:r>
            </a:p>
            <a:p>
              <a:pPr lvl="1"/>
              <a:r>
                <a:rPr lang="en-US" sz="1400" dirty="0"/>
                <a:t>• Scope baseline</a:t>
              </a:r>
            </a:p>
            <a:p>
              <a:r>
                <a:rPr lang="en-US" sz="1400" dirty="0"/>
                <a:t>2. Project documents</a:t>
              </a:r>
            </a:p>
            <a:p>
              <a:pPr lvl="1"/>
              <a:r>
                <a:rPr lang="en-US" sz="1400" dirty="0"/>
                <a:t>• Basis of estimates</a:t>
              </a:r>
            </a:p>
            <a:p>
              <a:pPr lvl="1"/>
              <a:r>
                <a:rPr lang="en-US" sz="1400" dirty="0"/>
                <a:t>• Cost estimates</a:t>
              </a:r>
            </a:p>
            <a:p>
              <a:pPr lvl="1"/>
              <a:r>
                <a:rPr lang="en-US" sz="1400" dirty="0"/>
                <a:t>• Project schedule</a:t>
              </a:r>
            </a:p>
            <a:p>
              <a:pPr lvl="1"/>
              <a:r>
                <a:rPr lang="en-US" sz="1400" dirty="0"/>
                <a:t>• Risk register</a:t>
              </a:r>
            </a:p>
            <a:p>
              <a:r>
                <a:rPr lang="en-US" sz="1400" dirty="0"/>
                <a:t>3. Business documents</a:t>
              </a:r>
            </a:p>
            <a:p>
              <a:pPr lvl="1"/>
              <a:r>
                <a:rPr lang="en-US" sz="1400" dirty="0"/>
                <a:t>• Business case</a:t>
              </a:r>
            </a:p>
            <a:p>
              <a:pPr lvl="1"/>
              <a:r>
                <a:rPr lang="en-US" sz="1400" dirty="0"/>
                <a:t>• Benefits management plan</a:t>
              </a:r>
            </a:p>
            <a:p>
              <a:r>
                <a:rPr lang="en-US" sz="1400" dirty="0"/>
                <a:t>4. Agreements</a:t>
              </a:r>
            </a:p>
            <a:p>
              <a:r>
                <a:rPr lang="en-US" sz="1400" dirty="0"/>
                <a:t>5. Enterprise environmental</a:t>
              </a:r>
            </a:p>
            <a:p>
              <a:r>
                <a:rPr lang="en-US" sz="1400" dirty="0"/>
                <a:t>factors</a:t>
              </a:r>
            </a:p>
            <a:p>
              <a:r>
                <a:rPr lang="en-US" sz="1400" dirty="0"/>
                <a:t>6. Organizational process assets</a:t>
              </a:r>
              <a:endParaRPr lang="en-US" sz="3600" b="0" kern="1200" dirty="0">
                <a:latin typeface="+mn-lt"/>
              </a:endParaRPr>
            </a:p>
          </p:txBody>
        </p:sp>
      </p:grpSp>
      <p:sp>
        <p:nvSpPr>
          <p:cNvPr id="2" name="Rectangle 1"/>
          <p:cNvSpPr/>
          <p:nvPr/>
        </p:nvSpPr>
        <p:spPr>
          <a:xfrm>
            <a:off x="2488723" y="804341"/>
            <a:ext cx="5850059" cy="369332"/>
          </a:xfrm>
          <a:prstGeom prst="rect">
            <a:avLst/>
          </a:prstGeom>
          <a:solidFill>
            <a:schemeClr val="tx2">
              <a:lumMod val="40000"/>
              <a:lumOff val="60000"/>
            </a:schemeClr>
          </a:solidFill>
        </p:spPr>
        <p:txBody>
          <a:bodyPr wrap="square">
            <a:spAutoFit/>
          </a:bodyPr>
          <a:lstStyle/>
          <a:p>
            <a:r>
              <a:rPr lang="en-US" b="1" dirty="0"/>
              <a:t>1. Project management plan</a:t>
            </a:r>
          </a:p>
        </p:txBody>
      </p:sp>
    </p:spTree>
    <p:extLst>
      <p:ext uri="{BB962C8B-B14F-4D97-AF65-F5344CB8AC3E}">
        <p14:creationId xmlns:p14="http://schemas.microsoft.com/office/powerpoint/2010/main" val="6988361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effectLst>
                  <a:outerShdw blurRad="38100" dist="38100" dir="2700000" algn="tl">
                    <a:srgbClr val="000000">
                      <a:alpha val="43137"/>
                    </a:srgbClr>
                  </a:outerShdw>
                </a:effectLst>
              </a:rPr>
              <a:t>Determine Cost : </a:t>
            </a:r>
            <a:r>
              <a:rPr lang="en-US" sz="3600" b="1" dirty="0">
                <a:solidFill>
                  <a:srgbClr val="FF0000"/>
                </a:solidFill>
                <a:effectLst>
                  <a:outerShdw blurRad="38100" dist="38100" dir="2700000" algn="tl">
                    <a:srgbClr val="000000">
                      <a:alpha val="43137"/>
                    </a:srgbClr>
                  </a:outerShdw>
                </a:effectLst>
              </a:rPr>
              <a:t>INPUT</a:t>
            </a:r>
            <a:endParaRPr lang="id-ID" sz="3600" b="1" dirty="0">
              <a:solidFill>
                <a:srgbClr val="FF0000"/>
              </a:solidFill>
              <a:effectLst>
                <a:outerShdw blurRad="38100" dist="38100" dir="2700000" algn="tl">
                  <a:srgbClr val="000000">
                    <a:alpha val="43137"/>
                  </a:srgbClr>
                </a:outerShdw>
              </a:effectLst>
              <a:cs typeface="Century Gothic" charset="0"/>
            </a:endParaRPr>
          </a:p>
        </p:txBody>
      </p:sp>
      <p:pic>
        <p:nvPicPr>
          <p:cNvPr id="13" name="Picture 12"/>
          <p:cNvPicPr/>
          <p:nvPr/>
        </p:nvPicPr>
        <p:blipFill>
          <a:blip r:embed="rId2" cstate="print"/>
          <a:srcRect/>
          <a:stretch>
            <a:fillRect/>
          </a:stretch>
        </p:blipFill>
        <p:spPr bwMode="auto">
          <a:xfrm>
            <a:off x="10754436" y="75561"/>
            <a:ext cx="900751" cy="811543"/>
          </a:xfrm>
          <a:prstGeom prst="rect">
            <a:avLst/>
          </a:prstGeom>
          <a:noFill/>
          <a:ln w="9525">
            <a:noFill/>
            <a:miter lim="800000"/>
            <a:headEnd/>
            <a:tailEnd/>
          </a:ln>
        </p:spPr>
      </p:pic>
      <p:graphicFrame>
        <p:nvGraphicFramePr>
          <p:cNvPr id="5" name="Diagram 4"/>
          <p:cNvGraphicFramePr/>
          <p:nvPr>
            <p:extLst>
              <p:ext uri="{D42A27DB-BD31-4B8C-83A1-F6EECF244321}">
                <p14:modId xmlns:p14="http://schemas.microsoft.com/office/powerpoint/2010/main" val="139380693"/>
              </p:ext>
            </p:extLst>
          </p:nvPr>
        </p:nvGraphicFramePr>
        <p:xfrm>
          <a:off x="2965028" y="1466327"/>
          <a:ext cx="8690159" cy="52620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4" name="Group 13"/>
          <p:cNvGrpSpPr/>
          <p:nvPr/>
        </p:nvGrpSpPr>
        <p:grpSpPr>
          <a:xfrm>
            <a:off x="233403" y="923642"/>
            <a:ext cx="2332163" cy="5694039"/>
            <a:chOff x="233403" y="923642"/>
            <a:chExt cx="2332163" cy="5694039"/>
          </a:xfrm>
        </p:grpSpPr>
        <p:sp>
          <p:nvSpPr>
            <p:cNvPr id="18" name="Freeform 17"/>
            <p:cNvSpPr/>
            <p:nvPr/>
          </p:nvSpPr>
          <p:spPr>
            <a:xfrm>
              <a:off x="233403" y="923642"/>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dirty="0">
                  <a:latin typeface="+mn-lt"/>
                </a:rPr>
                <a:t>Input</a:t>
              </a:r>
            </a:p>
          </p:txBody>
        </p:sp>
        <p:sp>
          <p:nvSpPr>
            <p:cNvPr id="19" name="Freeform 18"/>
            <p:cNvSpPr/>
            <p:nvPr/>
          </p:nvSpPr>
          <p:spPr>
            <a:xfrm>
              <a:off x="233404" y="1466327"/>
              <a:ext cx="2332162" cy="5151354"/>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tx2">
                <a:lumMod val="20000"/>
                <a:lumOff val="80000"/>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Project management plan</a:t>
              </a:r>
            </a:p>
            <a:p>
              <a:pPr lvl="1"/>
              <a:r>
                <a:rPr lang="en-US" sz="1400" dirty="0"/>
                <a:t>• Cost management plan</a:t>
              </a:r>
            </a:p>
            <a:p>
              <a:pPr lvl="1"/>
              <a:r>
                <a:rPr lang="en-US" sz="1400" dirty="0"/>
                <a:t>• Resource management plan</a:t>
              </a:r>
            </a:p>
            <a:p>
              <a:pPr lvl="1"/>
              <a:r>
                <a:rPr lang="en-US" sz="1400" dirty="0"/>
                <a:t>• Scope baseline</a:t>
              </a:r>
            </a:p>
            <a:p>
              <a:r>
                <a:rPr lang="en-US" sz="1400" dirty="0"/>
                <a:t>2. Project documents</a:t>
              </a:r>
            </a:p>
            <a:p>
              <a:pPr lvl="1"/>
              <a:r>
                <a:rPr lang="en-US" sz="1400" dirty="0"/>
                <a:t>• Basis of estimates</a:t>
              </a:r>
            </a:p>
            <a:p>
              <a:pPr lvl="1"/>
              <a:r>
                <a:rPr lang="en-US" sz="1400" dirty="0"/>
                <a:t>• Cost estimates</a:t>
              </a:r>
            </a:p>
            <a:p>
              <a:pPr lvl="1"/>
              <a:r>
                <a:rPr lang="en-US" sz="1400" dirty="0"/>
                <a:t>• Project schedule</a:t>
              </a:r>
            </a:p>
            <a:p>
              <a:pPr lvl="1"/>
              <a:r>
                <a:rPr lang="en-US" sz="1400" dirty="0"/>
                <a:t>• Risk register</a:t>
              </a:r>
            </a:p>
            <a:p>
              <a:r>
                <a:rPr lang="en-US" sz="1400" dirty="0"/>
                <a:t>3. Business documents</a:t>
              </a:r>
            </a:p>
            <a:p>
              <a:pPr lvl="1"/>
              <a:r>
                <a:rPr lang="en-US" sz="1400" dirty="0"/>
                <a:t>• Business case</a:t>
              </a:r>
            </a:p>
            <a:p>
              <a:pPr lvl="1"/>
              <a:r>
                <a:rPr lang="en-US" sz="1400" dirty="0"/>
                <a:t>• Benefits management plan</a:t>
              </a:r>
            </a:p>
            <a:p>
              <a:r>
                <a:rPr lang="en-US" sz="1400" dirty="0"/>
                <a:t>4. Agreements</a:t>
              </a:r>
            </a:p>
            <a:p>
              <a:r>
                <a:rPr lang="en-US" sz="1400" dirty="0"/>
                <a:t>5. Enterprise environmental</a:t>
              </a:r>
            </a:p>
            <a:p>
              <a:r>
                <a:rPr lang="en-US" sz="1400" dirty="0"/>
                <a:t>factors</a:t>
              </a:r>
            </a:p>
            <a:p>
              <a:r>
                <a:rPr lang="en-US" sz="1400" dirty="0"/>
                <a:t>6. Organizational process assets</a:t>
              </a:r>
              <a:endParaRPr lang="en-US" sz="3600" b="0" kern="1200" dirty="0">
                <a:latin typeface="+mn-lt"/>
              </a:endParaRPr>
            </a:p>
          </p:txBody>
        </p:sp>
      </p:grpSp>
      <p:sp>
        <p:nvSpPr>
          <p:cNvPr id="20" name="Rectangle 19"/>
          <p:cNvSpPr/>
          <p:nvPr/>
        </p:nvSpPr>
        <p:spPr>
          <a:xfrm>
            <a:off x="2488723" y="804341"/>
            <a:ext cx="5850059" cy="369332"/>
          </a:xfrm>
          <a:prstGeom prst="rect">
            <a:avLst/>
          </a:prstGeom>
          <a:solidFill>
            <a:schemeClr val="tx2">
              <a:lumMod val="40000"/>
              <a:lumOff val="60000"/>
            </a:schemeClr>
          </a:solidFill>
        </p:spPr>
        <p:txBody>
          <a:bodyPr wrap="square">
            <a:spAutoFit/>
          </a:bodyPr>
          <a:lstStyle/>
          <a:p>
            <a:r>
              <a:rPr lang="en-US" b="1" dirty="0"/>
              <a:t>1. Project management plan</a:t>
            </a:r>
          </a:p>
        </p:txBody>
      </p:sp>
    </p:spTree>
    <p:extLst>
      <p:ext uri="{BB962C8B-B14F-4D97-AF65-F5344CB8AC3E}">
        <p14:creationId xmlns:p14="http://schemas.microsoft.com/office/powerpoint/2010/main" val="11295042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effectLst>
                  <a:outerShdw blurRad="38100" dist="38100" dir="2700000" algn="tl">
                    <a:srgbClr val="000000">
                      <a:alpha val="43137"/>
                    </a:srgbClr>
                  </a:outerShdw>
                </a:effectLst>
              </a:rPr>
              <a:t>Determine Cost : </a:t>
            </a:r>
            <a:r>
              <a:rPr lang="en-US" sz="3600" b="1" dirty="0">
                <a:solidFill>
                  <a:srgbClr val="FF0000"/>
                </a:solidFill>
                <a:effectLst>
                  <a:outerShdw blurRad="38100" dist="38100" dir="2700000" algn="tl">
                    <a:srgbClr val="000000">
                      <a:alpha val="43137"/>
                    </a:srgbClr>
                  </a:outerShdw>
                </a:effectLst>
              </a:rPr>
              <a:t>INPUT</a:t>
            </a:r>
            <a:endParaRPr lang="id-ID" sz="3600" b="1" dirty="0">
              <a:solidFill>
                <a:srgbClr val="FF0000"/>
              </a:solidFill>
              <a:effectLst>
                <a:outerShdw blurRad="38100" dist="38100" dir="2700000" algn="tl">
                  <a:srgbClr val="000000">
                    <a:alpha val="43137"/>
                  </a:srgbClr>
                </a:outerShdw>
              </a:effectLst>
              <a:cs typeface="Century Gothic" charset="0"/>
            </a:endParaRPr>
          </a:p>
        </p:txBody>
      </p:sp>
      <p:pic>
        <p:nvPicPr>
          <p:cNvPr id="13" name="Picture 12"/>
          <p:cNvPicPr/>
          <p:nvPr/>
        </p:nvPicPr>
        <p:blipFill>
          <a:blip r:embed="rId2" cstate="print"/>
          <a:srcRect/>
          <a:stretch>
            <a:fillRect/>
          </a:stretch>
        </p:blipFill>
        <p:spPr bwMode="auto">
          <a:xfrm>
            <a:off x="10754436" y="75561"/>
            <a:ext cx="900751" cy="811543"/>
          </a:xfrm>
          <a:prstGeom prst="rect">
            <a:avLst/>
          </a:prstGeom>
          <a:noFill/>
          <a:ln w="9525">
            <a:noFill/>
            <a:miter lim="800000"/>
            <a:headEnd/>
            <a:tailEnd/>
          </a:ln>
        </p:spPr>
      </p:pic>
      <p:graphicFrame>
        <p:nvGraphicFramePr>
          <p:cNvPr id="5" name="Diagram 4"/>
          <p:cNvGraphicFramePr/>
          <p:nvPr>
            <p:extLst>
              <p:ext uri="{D42A27DB-BD31-4B8C-83A1-F6EECF244321}">
                <p14:modId xmlns:p14="http://schemas.microsoft.com/office/powerpoint/2010/main" val="1544522255"/>
              </p:ext>
            </p:extLst>
          </p:nvPr>
        </p:nvGraphicFramePr>
        <p:xfrm>
          <a:off x="2965028" y="1466326"/>
          <a:ext cx="9045002" cy="5275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4" name="Group 13"/>
          <p:cNvGrpSpPr/>
          <p:nvPr/>
        </p:nvGrpSpPr>
        <p:grpSpPr>
          <a:xfrm>
            <a:off x="233403" y="923642"/>
            <a:ext cx="2332163" cy="5694039"/>
            <a:chOff x="233403" y="923642"/>
            <a:chExt cx="2332163" cy="5694039"/>
          </a:xfrm>
        </p:grpSpPr>
        <p:sp>
          <p:nvSpPr>
            <p:cNvPr id="18" name="Freeform 17"/>
            <p:cNvSpPr/>
            <p:nvPr/>
          </p:nvSpPr>
          <p:spPr>
            <a:xfrm>
              <a:off x="233403" y="923642"/>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dirty="0">
                  <a:latin typeface="+mn-lt"/>
                </a:rPr>
                <a:t>Input</a:t>
              </a:r>
            </a:p>
          </p:txBody>
        </p:sp>
        <p:sp>
          <p:nvSpPr>
            <p:cNvPr id="19" name="Freeform 18"/>
            <p:cNvSpPr/>
            <p:nvPr/>
          </p:nvSpPr>
          <p:spPr>
            <a:xfrm>
              <a:off x="233404" y="1466327"/>
              <a:ext cx="2332162" cy="5151354"/>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tx2">
                <a:lumMod val="20000"/>
                <a:lumOff val="80000"/>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Project management plan</a:t>
              </a:r>
            </a:p>
            <a:p>
              <a:pPr lvl="1"/>
              <a:r>
                <a:rPr lang="en-US" sz="1400" dirty="0"/>
                <a:t>• Cost management plan</a:t>
              </a:r>
            </a:p>
            <a:p>
              <a:pPr lvl="1"/>
              <a:r>
                <a:rPr lang="en-US" sz="1400" dirty="0"/>
                <a:t>• Resource management plan</a:t>
              </a:r>
            </a:p>
            <a:p>
              <a:pPr lvl="1"/>
              <a:r>
                <a:rPr lang="en-US" sz="1400" dirty="0"/>
                <a:t>• Scope baseline</a:t>
              </a:r>
            </a:p>
            <a:p>
              <a:r>
                <a:rPr lang="en-US" sz="1400" dirty="0"/>
                <a:t>2. Project documents</a:t>
              </a:r>
            </a:p>
            <a:p>
              <a:pPr lvl="1"/>
              <a:r>
                <a:rPr lang="en-US" sz="1400" dirty="0"/>
                <a:t>• Basis of estimates</a:t>
              </a:r>
            </a:p>
            <a:p>
              <a:pPr lvl="1"/>
              <a:r>
                <a:rPr lang="en-US" sz="1400" dirty="0"/>
                <a:t>• Cost estimates</a:t>
              </a:r>
            </a:p>
            <a:p>
              <a:pPr lvl="1"/>
              <a:r>
                <a:rPr lang="en-US" sz="1400" dirty="0"/>
                <a:t>• Project schedule</a:t>
              </a:r>
            </a:p>
            <a:p>
              <a:pPr lvl="1"/>
              <a:r>
                <a:rPr lang="en-US" sz="1400" dirty="0"/>
                <a:t>• Risk register</a:t>
              </a:r>
            </a:p>
            <a:p>
              <a:r>
                <a:rPr lang="en-US" sz="1400" dirty="0"/>
                <a:t>3. Business documents</a:t>
              </a:r>
            </a:p>
            <a:p>
              <a:pPr lvl="1"/>
              <a:r>
                <a:rPr lang="en-US" sz="1400" dirty="0"/>
                <a:t>• Business case</a:t>
              </a:r>
            </a:p>
            <a:p>
              <a:pPr lvl="1"/>
              <a:r>
                <a:rPr lang="en-US" sz="1400" dirty="0"/>
                <a:t>• Benefits management plan</a:t>
              </a:r>
            </a:p>
            <a:p>
              <a:r>
                <a:rPr lang="en-US" sz="1400" dirty="0"/>
                <a:t>4. Agreements</a:t>
              </a:r>
            </a:p>
            <a:p>
              <a:r>
                <a:rPr lang="en-US" sz="1400" dirty="0"/>
                <a:t>5. Enterprise environmental</a:t>
              </a:r>
            </a:p>
            <a:p>
              <a:r>
                <a:rPr lang="en-US" sz="1400" dirty="0"/>
                <a:t>factors</a:t>
              </a:r>
            </a:p>
            <a:p>
              <a:r>
                <a:rPr lang="en-US" sz="1400" dirty="0"/>
                <a:t>6. Organizational process assets</a:t>
              </a:r>
              <a:endParaRPr lang="en-US" sz="3600" b="0" kern="1200" dirty="0">
                <a:latin typeface="+mn-lt"/>
              </a:endParaRPr>
            </a:p>
          </p:txBody>
        </p:sp>
      </p:grpSp>
      <p:sp>
        <p:nvSpPr>
          <p:cNvPr id="2" name="Rectangle 1"/>
          <p:cNvSpPr/>
          <p:nvPr/>
        </p:nvSpPr>
        <p:spPr>
          <a:xfrm>
            <a:off x="2565566" y="859725"/>
            <a:ext cx="3494040" cy="461665"/>
          </a:xfrm>
          <a:prstGeom prst="rect">
            <a:avLst/>
          </a:prstGeom>
          <a:solidFill>
            <a:schemeClr val="bg2">
              <a:lumMod val="75000"/>
            </a:schemeClr>
          </a:solidFill>
        </p:spPr>
        <p:txBody>
          <a:bodyPr wrap="square">
            <a:spAutoFit/>
          </a:bodyPr>
          <a:lstStyle/>
          <a:p>
            <a:r>
              <a:rPr lang="en-US" sz="2400" dirty="0"/>
              <a:t>2. Project documents</a:t>
            </a:r>
          </a:p>
        </p:txBody>
      </p:sp>
    </p:spTree>
    <p:extLst>
      <p:ext uri="{BB962C8B-B14F-4D97-AF65-F5344CB8AC3E}">
        <p14:creationId xmlns:p14="http://schemas.microsoft.com/office/powerpoint/2010/main" val="8170852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effectLst>
                  <a:outerShdw blurRad="38100" dist="38100" dir="2700000" algn="tl">
                    <a:srgbClr val="000000">
                      <a:alpha val="43137"/>
                    </a:srgbClr>
                  </a:outerShdw>
                </a:effectLst>
              </a:rPr>
              <a:t>Determine Cost : </a:t>
            </a:r>
            <a:r>
              <a:rPr lang="en-US" sz="3600" b="1" dirty="0">
                <a:solidFill>
                  <a:srgbClr val="FF0000"/>
                </a:solidFill>
                <a:effectLst>
                  <a:outerShdw blurRad="38100" dist="38100" dir="2700000" algn="tl">
                    <a:srgbClr val="000000">
                      <a:alpha val="43137"/>
                    </a:srgbClr>
                  </a:outerShdw>
                </a:effectLst>
              </a:rPr>
              <a:t>INPUT</a:t>
            </a:r>
            <a:endParaRPr lang="id-ID" sz="3600" b="1" dirty="0">
              <a:solidFill>
                <a:srgbClr val="FF0000"/>
              </a:solidFill>
              <a:effectLst>
                <a:outerShdw blurRad="38100" dist="38100" dir="2700000" algn="tl">
                  <a:srgbClr val="000000">
                    <a:alpha val="43137"/>
                  </a:srgbClr>
                </a:outerShdw>
              </a:effectLst>
              <a:cs typeface="Century Gothic" charset="0"/>
            </a:endParaRPr>
          </a:p>
        </p:txBody>
      </p:sp>
      <p:pic>
        <p:nvPicPr>
          <p:cNvPr id="13" name="Picture 12"/>
          <p:cNvPicPr/>
          <p:nvPr/>
        </p:nvPicPr>
        <p:blipFill>
          <a:blip r:embed="rId2" cstate="print"/>
          <a:srcRect/>
          <a:stretch>
            <a:fillRect/>
          </a:stretch>
        </p:blipFill>
        <p:spPr bwMode="auto">
          <a:xfrm>
            <a:off x="10754436" y="75561"/>
            <a:ext cx="900751" cy="811543"/>
          </a:xfrm>
          <a:prstGeom prst="rect">
            <a:avLst/>
          </a:prstGeom>
          <a:noFill/>
          <a:ln w="9525">
            <a:noFill/>
            <a:miter lim="800000"/>
            <a:headEnd/>
            <a:tailEnd/>
          </a:ln>
        </p:spPr>
      </p:pic>
      <p:graphicFrame>
        <p:nvGraphicFramePr>
          <p:cNvPr id="5" name="Diagram 4"/>
          <p:cNvGraphicFramePr/>
          <p:nvPr>
            <p:extLst>
              <p:ext uri="{D42A27DB-BD31-4B8C-83A1-F6EECF244321}">
                <p14:modId xmlns:p14="http://schemas.microsoft.com/office/powerpoint/2010/main" val="779479630"/>
              </p:ext>
            </p:extLst>
          </p:nvPr>
        </p:nvGraphicFramePr>
        <p:xfrm>
          <a:off x="2965028" y="1614842"/>
          <a:ext cx="8690159" cy="47630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4" name="Group 13"/>
          <p:cNvGrpSpPr/>
          <p:nvPr/>
        </p:nvGrpSpPr>
        <p:grpSpPr>
          <a:xfrm>
            <a:off x="233403" y="923642"/>
            <a:ext cx="2332163" cy="5694039"/>
            <a:chOff x="233403" y="923642"/>
            <a:chExt cx="2332163" cy="5694039"/>
          </a:xfrm>
        </p:grpSpPr>
        <p:sp>
          <p:nvSpPr>
            <p:cNvPr id="18" name="Freeform 17"/>
            <p:cNvSpPr/>
            <p:nvPr/>
          </p:nvSpPr>
          <p:spPr>
            <a:xfrm>
              <a:off x="233403" y="923642"/>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dirty="0">
                  <a:latin typeface="+mn-lt"/>
                </a:rPr>
                <a:t>Input</a:t>
              </a:r>
            </a:p>
          </p:txBody>
        </p:sp>
        <p:sp>
          <p:nvSpPr>
            <p:cNvPr id="19" name="Freeform 18"/>
            <p:cNvSpPr/>
            <p:nvPr/>
          </p:nvSpPr>
          <p:spPr>
            <a:xfrm>
              <a:off x="233404" y="1466327"/>
              <a:ext cx="2332162" cy="5151354"/>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tx2">
                <a:lumMod val="20000"/>
                <a:lumOff val="80000"/>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Project management plan</a:t>
              </a:r>
            </a:p>
            <a:p>
              <a:pPr lvl="1"/>
              <a:r>
                <a:rPr lang="en-US" sz="1400" dirty="0"/>
                <a:t>• Cost management plan</a:t>
              </a:r>
            </a:p>
            <a:p>
              <a:pPr lvl="1"/>
              <a:r>
                <a:rPr lang="en-US" sz="1400" dirty="0"/>
                <a:t>• Resource management plan</a:t>
              </a:r>
            </a:p>
            <a:p>
              <a:pPr lvl="1"/>
              <a:r>
                <a:rPr lang="en-US" sz="1400" dirty="0"/>
                <a:t>• Scope baseline</a:t>
              </a:r>
            </a:p>
            <a:p>
              <a:r>
                <a:rPr lang="en-US" sz="1400" dirty="0"/>
                <a:t>2. Project documents</a:t>
              </a:r>
            </a:p>
            <a:p>
              <a:pPr lvl="1"/>
              <a:r>
                <a:rPr lang="en-US" sz="1400" dirty="0"/>
                <a:t>• Basis of estimates</a:t>
              </a:r>
            </a:p>
            <a:p>
              <a:pPr lvl="1"/>
              <a:r>
                <a:rPr lang="en-US" sz="1400" dirty="0"/>
                <a:t>• Cost estimates</a:t>
              </a:r>
            </a:p>
            <a:p>
              <a:pPr lvl="1"/>
              <a:r>
                <a:rPr lang="en-US" sz="1400" dirty="0"/>
                <a:t>• Project schedule</a:t>
              </a:r>
            </a:p>
            <a:p>
              <a:pPr lvl="1"/>
              <a:r>
                <a:rPr lang="en-US" sz="1400" dirty="0"/>
                <a:t>• Risk register</a:t>
              </a:r>
            </a:p>
            <a:p>
              <a:r>
                <a:rPr lang="en-US" sz="1400" dirty="0"/>
                <a:t>3. Business documents</a:t>
              </a:r>
            </a:p>
            <a:p>
              <a:pPr lvl="1"/>
              <a:r>
                <a:rPr lang="en-US" sz="1400" dirty="0"/>
                <a:t>• Business case</a:t>
              </a:r>
            </a:p>
            <a:p>
              <a:pPr lvl="1"/>
              <a:r>
                <a:rPr lang="en-US" sz="1400" dirty="0"/>
                <a:t>• Benefits management plan</a:t>
              </a:r>
            </a:p>
            <a:p>
              <a:r>
                <a:rPr lang="en-US" sz="1400" dirty="0"/>
                <a:t>4. Agreements</a:t>
              </a:r>
            </a:p>
            <a:p>
              <a:r>
                <a:rPr lang="en-US" sz="1400" dirty="0"/>
                <a:t>5. Enterprise environmental</a:t>
              </a:r>
            </a:p>
            <a:p>
              <a:r>
                <a:rPr lang="en-US" sz="1400" dirty="0"/>
                <a:t>factors</a:t>
              </a:r>
            </a:p>
            <a:p>
              <a:r>
                <a:rPr lang="en-US" sz="1400" dirty="0"/>
                <a:t>6. Organizational process assets</a:t>
              </a:r>
              <a:endParaRPr lang="en-US" sz="3600" b="0" kern="1200" dirty="0">
                <a:latin typeface="+mn-lt"/>
              </a:endParaRPr>
            </a:p>
          </p:txBody>
        </p:sp>
      </p:grpSp>
      <p:sp>
        <p:nvSpPr>
          <p:cNvPr id="20" name="Rectangle 19"/>
          <p:cNvSpPr/>
          <p:nvPr/>
        </p:nvSpPr>
        <p:spPr>
          <a:xfrm>
            <a:off x="2565566" y="859725"/>
            <a:ext cx="3494040" cy="461665"/>
          </a:xfrm>
          <a:prstGeom prst="rect">
            <a:avLst/>
          </a:prstGeom>
          <a:solidFill>
            <a:schemeClr val="bg2">
              <a:lumMod val="75000"/>
            </a:schemeClr>
          </a:solidFill>
        </p:spPr>
        <p:txBody>
          <a:bodyPr wrap="square">
            <a:spAutoFit/>
          </a:bodyPr>
          <a:lstStyle/>
          <a:p>
            <a:r>
              <a:rPr lang="en-US" sz="2400" dirty="0"/>
              <a:t>2. Project documents</a:t>
            </a:r>
          </a:p>
        </p:txBody>
      </p:sp>
    </p:spTree>
    <p:extLst>
      <p:ext uri="{BB962C8B-B14F-4D97-AF65-F5344CB8AC3E}">
        <p14:creationId xmlns:p14="http://schemas.microsoft.com/office/powerpoint/2010/main" val="10454282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effectLst>
                  <a:outerShdw blurRad="38100" dist="38100" dir="2700000" algn="tl">
                    <a:srgbClr val="000000">
                      <a:alpha val="43137"/>
                    </a:srgbClr>
                  </a:outerShdw>
                </a:effectLst>
              </a:rPr>
              <a:t>Determine Cost : </a:t>
            </a:r>
            <a:r>
              <a:rPr lang="en-US" sz="3600" b="1" dirty="0">
                <a:solidFill>
                  <a:srgbClr val="FF0000"/>
                </a:solidFill>
                <a:effectLst>
                  <a:outerShdw blurRad="38100" dist="38100" dir="2700000" algn="tl">
                    <a:srgbClr val="000000">
                      <a:alpha val="43137"/>
                    </a:srgbClr>
                  </a:outerShdw>
                </a:effectLst>
              </a:rPr>
              <a:t>INPUT</a:t>
            </a:r>
            <a:endParaRPr lang="id-ID" sz="3600" b="1" dirty="0">
              <a:solidFill>
                <a:srgbClr val="FF0000"/>
              </a:solidFill>
              <a:effectLst>
                <a:outerShdw blurRad="38100" dist="38100" dir="2700000" algn="tl">
                  <a:srgbClr val="000000">
                    <a:alpha val="43137"/>
                  </a:srgbClr>
                </a:outerShdw>
              </a:effectLst>
              <a:cs typeface="Century Gothic" charset="0"/>
            </a:endParaRPr>
          </a:p>
        </p:txBody>
      </p:sp>
      <p:pic>
        <p:nvPicPr>
          <p:cNvPr id="13" name="Picture 12"/>
          <p:cNvPicPr/>
          <p:nvPr/>
        </p:nvPicPr>
        <p:blipFill>
          <a:blip r:embed="rId2" cstate="print"/>
          <a:srcRect/>
          <a:stretch>
            <a:fillRect/>
          </a:stretch>
        </p:blipFill>
        <p:spPr bwMode="auto">
          <a:xfrm>
            <a:off x="10754436" y="75561"/>
            <a:ext cx="900751" cy="811543"/>
          </a:xfrm>
          <a:prstGeom prst="rect">
            <a:avLst/>
          </a:prstGeom>
          <a:noFill/>
          <a:ln w="9525">
            <a:noFill/>
            <a:miter lim="800000"/>
            <a:headEnd/>
            <a:tailEnd/>
          </a:ln>
        </p:spPr>
      </p:pic>
      <p:graphicFrame>
        <p:nvGraphicFramePr>
          <p:cNvPr id="5" name="Diagram 4"/>
          <p:cNvGraphicFramePr/>
          <p:nvPr>
            <p:extLst>
              <p:ext uri="{D42A27DB-BD31-4B8C-83A1-F6EECF244321}">
                <p14:modId xmlns:p14="http://schemas.microsoft.com/office/powerpoint/2010/main" val="1870277784"/>
              </p:ext>
            </p:extLst>
          </p:nvPr>
        </p:nvGraphicFramePr>
        <p:xfrm>
          <a:off x="2965028" y="1614842"/>
          <a:ext cx="8690159" cy="42785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4" name="Group 13"/>
          <p:cNvGrpSpPr/>
          <p:nvPr/>
        </p:nvGrpSpPr>
        <p:grpSpPr>
          <a:xfrm>
            <a:off x="233403" y="923642"/>
            <a:ext cx="2332163" cy="5694039"/>
            <a:chOff x="233403" y="923642"/>
            <a:chExt cx="2332163" cy="5694039"/>
          </a:xfrm>
        </p:grpSpPr>
        <p:sp>
          <p:nvSpPr>
            <p:cNvPr id="18" name="Freeform 17"/>
            <p:cNvSpPr/>
            <p:nvPr/>
          </p:nvSpPr>
          <p:spPr>
            <a:xfrm>
              <a:off x="233403" y="923642"/>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dirty="0">
                  <a:latin typeface="+mn-lt"/>
                </a:rPr>
                <a:t>Input</a:t>
              </a:r>
            </a:p>
          </p:txBody>
        </p:sp>
        <p:sp>
          <p:nvSpPr>
            <p:cNvPr id="19" name="Freeform 18"/>
            <p:cNvSpPr/>
            <p:nvPr/>
          </p:nvSpPr>
          <p:spPr>
            <a:xfrm>
              <a:off x="233404" y="1466327"/>
              <a:ext cx="2332162" cy="5151354"/>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tx2">
                <a:lumMod val="20000"/>
                <a:lumOff val="80000"/>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Project management plan</a:t>
              </a:r>
            </a:p>
            <a:p>
              <a:pPr lvl="1"/>
              <a:r>
                <a:rPr lang="en-US" sz="1400" dirty="0"/>
                <a:t>• Cost management plan</a:t>
              </a:r>
            </a:p>
            <a:p>
              <a:pPr lvl="1"/>
              <a:r>
                <a:rPr lang="en-US" sz="1400" dirty="0"/>
                <a:t>• Resource management plan</a:t>
              </a:r>
            </a:p>
            <a:p>
              <a:pPr lvl="1"/>
              <a:r>
                <a:rPr lang="en-US" sz="1400" dirty="0"/>
                <a:t>• Scope baseline</a:t>
              </a:r>
            </a:p>
            <a:p>
              <a:r>
                <a:rPr lang="en-US" sz="1400" dirty="0"/>
                <a:t>2. Project documents</a:t>
              </a:r>
            </a:p>
            <a:p>
              <a:pPr lvl="1"/>
              <a:r>
                <a:rPr lang="en-US" sz="1400" dirty="0"/>
                <a:t>• Basis of estimates</a:t>
              </a:r>
            </a:p>
            <a:p>
              <a:pPr lvl="1"/>
              <a:r>
                <a:rPr lang="en-US" sz="1400" dirty="0"/>
                <a:t>• Cost estimates</a:t>
              </a:r>
            </a:p>
            <a:p>
              <a:pPr lvl="1"/>
              <a:r>
                <a:rPr lang="en-US" sz="1400" dirty="0"/>
                <a:t>• Project schedule</a:t>
              </a:r>
            </a:p>
            <a:p>
              <a:pPr lvl="1"/>
              <a:r>
                <a:rPr lang="en-US" sz="1400" dirty="0"/>
                <a:t>• Risk register</a:t>
              </a:r>
            </a:p>
            <a:p>
              <a:r>
                <a:rPr lang="en-US" sz="1400" dirty="0"/>
                <a:t>3. Business documents</a:t>
              </a:r>
            </a:p>
            <a:p>
              <a:pPr lvl="1"/>
              <a:r>
                <a:rPr lang="en-US" sz="1400" dirty="0"/>
                <a:t>• Business case</a:t>
              </a:r>
            </a:p>
            <a:p>
              <a:pPr lvl="1"/>
              <a:r>
                <a:rPr lang="en-US" sz="1400" dirty="0"/>
                <a:t>• Benefits management plan</a:t>
              </a:r>
            </a:p>
            <a:p>
              <a:r>
                <a:rPr lang="en-US" sz="1400" dirty="0"/>
                <a:t>4. Agreements</a:t>
              </a:r>
            </a:p>
            <a:p>
              <a:r>
                <a:rPr lang="en-US" sz="1400" dirty="0"/>
                <a:t>5. Enterprise environmental</a:t>
              </a:r>
            </a:p>
            <a:p>
              <a:r>
                <a:rPr lang="en-US" sz="1400" dirty="0"/>
                <a:t>factors</a:t>
              </a:r>
            </a:p>
            <a:p>
              <a:r>
                <a:rPr lang="en-US" sz="1400" dirty="0"/>
                <a:t>6. Organizational process assets</a:t>
              </a:r>
              <a:endParaRPr lang="en-US" sz="3600" b="0" kern="1200" dirty="0">
                <a:latin typeface="+mn-lt"/>
              </a:endParaRPr>
            </a:p>
          </p:txBody>
        </p:sp>
      </p:grpSp>
      <p:sp>
        <p:nvSpPr>
          <p:cNvPr id="2" name="Rectangle 1"/>
          <p:cNvSpPr/>
          <p:nvPr/>
        </p:nvSpPr>
        <p:spPr>
          <a:xfrm>
            <a:off x="2724584" y="837214"/>
            <a:ext cx="3983206" cy="584775"/>
          </a:xfrm>
          <a:prstGeom prst="rect">
            <a:avLst/>
          </a:prstGeom>
          <a:solidFill>
            <a:schemeClr val="bg1">
              <a:lumMod val="75000"/>
            </a:schemeClr>
          </a:solidFill>
        </p:spPr>
        <p:txBody>
          <a:bodyPr wrap="none">
            <a:spAutoFit/>
          </a:bodyPr>
          <a:lstStyle/>
          <a:p>
            <a:r>
              <a:rPr lang="en-US" sz="3200" dirty="0"/>
              <a:t>3. Business documents</a:t>
            </a:r>
          </a:p>
        </p:txBody>
      </p:sp>
    </p:spTree>
    <p:extLst>
      <p:ext uri="{BB962C8B-B14F-4D97-AF65-F5344CB8AC3E}">
        <p14:creationId xmlns:p14="http://schemas.microsoft.com/office/powerpoint/2010/main" val="42015741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effectLst>
                  <a:outerShdw blurRad="38100" dist="38100" dir="2700000" algn="tl">
                    <a:srgbClr val="000000">
                      <a:alpha val="43137"/>
                    </a:srgbClr>
                  </a:outerShdw>
                </a:effectLst>
              </a:rPr>
              <a:t>Determine Cost : </a:t>
            </a:r>
            <a:r>
              <a:rPr lang="en-US" sz="3600" b="1" dirty="0">
                <a:solidFill>
                  <a:srgbClr val="FF0000"/>
                </a:solidFill>
                <a:effectLst>
                  <a:outerShdw blurRad="38100" dist="38100" dir="2700000" algn="tl">
                    <a:srgbClr val="000000">
                      <a:alpha val="43137"/>
                    </a:srgbClr>
                  </a:outerShdw>
                </a:effectLst>
              </a:rPr>
              <a:t>INPUT</a:t>
            </a:r>
            <a:endParaRPr lang="id-ID" sz="3600" b="1" dirty="0">
              <a:solidFill>
                <a:srgbClr val="FF0000"/>
              </a:solidFill>
              <a:effectLst>
                <a:outerShdw blurRad="38100" dist="38100" dir="2700000" algn="tl">
                  <a:srgbClr val="000000">
                    <a:alpha val="43137"/>
                  </a:srgbClr>
                </a:outerShdw>
              </a:effectLst>
              <a:cs typeface="Century Gothic" charset="0"/>
            </a:endParaRPr>
          </a:p>
        </p:txBody>
      </p:sp>
      <p:pic>
        <p:nvPicPr>
          <p:cNvPr id="13" name="Picture 12"/>
          <p:cNvPicPr/>
          <p:nvPr/>
        </p:nvPicPr>
        <p:blipFill>
          <a:blip r:embed="rId2" cstate="print"/>
          <a:srcRect/>
          <a:stretch>
            <a:fillRect/>
          </a:stretch>
        </p:blipFill>
        <p:spPr bwMode="auto">
          <a:xfrm>
            <a:off x="10754436" y="75561"/>
            <a:ext cx="900751" cy="811543"/>
          </a:xfrm>
          <a:prstGeom prst="rect">
            <a:avLst/>
          </a:prstGeom>
          <a:noFill/>
          <a:ln w="9525">
            <a:noFill/>
            <a:miter lim="800000"/>
            <a:headEnd/>
            <a:tailEnd/>
          </a:ln>
        </p:spPr>
      </p:pic>
      <p:graphicFrame>
        <p:nvGraphicFramePr>
          <p:cNvPr id="5" name="Diagram 4"/>
          <p:cNvGraphicFramePr/>
          <p:nvPr>
            <p:extLst>
              <p:ext uri="{D42A27DB-BD31-4B8C-83A1-F6EECF244321}">
                <p14:modId xmlns:p14="http://schemas.microsoft.com/office/powerpoint/2010/main" val="3685664592"/>
              </p:ext>
            </p:extLst>
          </p:nvPr>
        </p:nvGraphicFramePr>
        <p:xfrm>
          <a:off x="2965028" y="1050878"/>
          <a:ext cx="8690159" cy="56911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4" name="Group 13"/>
          <p:cNvGrpSpPr/>
          <p:nvPr/>
        </p:nvGrpSpPr>
        <p:grpSpPr>
          <a:xfrm>
            <a:off x="233403" y="923642"/>
            <a:ext cx="2332163" cy="5694039"/>
            <a:chOff x="233403" y="923642"/>
            <a:chExt cx="2332163" cy="5694039"/>
          </a:xfrm>
        </p:grpSpPr>
        <p:sp>
          <p:nvSpPr>
            <p:cNvPr id="18" name="Freeform 17"/>
            <p:cNvSpPr/>
            <p:nvPr/>
          </p:nvSpPr>
          <p:spPr>
            <a:xfrm>
              <a:off x="233403" y="923642"/>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dirty="0">
                  <a:latin typeface="+mn-lt"/>
                </a:rPr>
                <a:t>Input</a:t>
              </a:r>
            </a:p>
          </p:txBody>
        </p:sp>
        <p:sp>
          <p:nvSpPr>
            <p:cNvPr id="19" name="Freeform 18"/>
            <p:cNvSpPr/>
            <p:nvPr/>
          </p:nvSpPr>
          <p:spPr>
            <a:xfrm>
              <a:off x="233404" y="1466327"/>
              <a:ext cx="2332162" cy="5151354"/>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tx2">
                <a:lumMod val="20000"/>
                <a:lumOff val="80000"/>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400" dirty="0"/>
                <a:t>1. Project management plan</a:t>
              </a:r>
            </a:p>
            <a:p>
              <a:pPr lvl="1"/>
              <a:r>
                <a:rPr lang="en-US" sz="1400" dirty="0"/>
                <a:t>• Cost management plan</a:t>
              </a:r>
            </a:p>
            <a:p>
              <a:pPr lvl="1"/>
              <a:r>
                <a:rPr lang="en-US" sz="1400" dirty="0"/>
                <a:t>• Resource management plan</a:t>
              </a:r>
            </a:p>
            <a:p>
              <a:pPr lvl="1"/>
              <a:r>
                <a:rPr lang="en-US" sz="1400" dirty="0"/>
                <a:t>• Scope baseline</a:t>
              </a:r>
            </a:p>
            <a:p>
              <a:r>
                <a:rPr lang="en-US" sz="1400" dirty="0"/>
                <a:t>2. Project documents</a:t>
              </a:r>
            </a:p>
            <a:p>
              <a:pPr lvl="1"/>
              <a:r>
                <a:rPr lang="en-US" sz="1400" dirty="0"/>
                <a:t>• Basis of estimates</a:t>
              </a:r>
            </a:p>
            <a:p>
              <a:pPr lvl="1"/>
              <a:r>
                <a:rPr lang="en-US" sz="1400" dirty="0"/>
                <a:t>• Cost estimates</a:t>
              </a:r>
            </a:p>
            <a:p>
              <a:pPr lvl="1"/>
              <a:r>
                <a:rPr lang="en-US" sz="1400" dirty="0"/>
                <a:t>• Project schedule</a:t>
              </a:r>
            </a:p>
            <a:p>
              <a:pPr lvl="1"/>
              <a:r>
                <a:rPr lang="en-US" sz="1400" dirty="0"/>
                <a:t>• Risk register</a:t>
              </a:r>
            </a:p>
            <a:p>
              <a:r>
                <a:rPr lang="en-US" sz="1400" dirty="0"/>
                <a:t>3. Business documents</a:t>
              </a:r>
            </a:p>
            <a:p>
              <a:pPr lvl="1"/>
              <a:r>
                <a:rPr lang="en-US" sz="1400" dirty="0"/>
                <a:t>• Business case</a:t>
              </a:r>
            </a:p>
            <a:p>
              <a:pPr lvl="1"/>
              <a:r>
                <a:rPr lang="en-US" sz="1400" dirty="0"/>
                <a:t>• Benefits management plan</a:t>
              </a:r>
            </a:p>
            <a:p>
              <a:r>
                <a:rPr lang="en-US" sz="1400" dirty="0"/>
                <a:t>4. Agreements</a:t>
              </a:r>
            </a:p>
            <a:p>
              <a:r>
                <a:rPr lang="en-US" sz="1400" dirty="0"/>
                <a:t>5. Enterprise environmental</a:t>
              </a:r>
            </a:p>
            <a:p>
              <a:r>
                <a:rPr lang="en-US" sz="1400" dirty="0"/>
                <a:t>factors</a:t>
              </a:r>
            </a:p>
            <a:p>
              <a:r>
                <a:rPr lang="en-US" sz="1400" dirty="0"/>
                <a:t>6. Organizational process assets</a:t>
              </a:r>
              <a:endParaRPr lang="en-US" sz="3600" b="0" kern="1200" dirty="0">
                <a:latin typeface="+mn-lt"/>
              </a:endParaRPr>
            </a:p>
          </p:txBody>
        </p:sp>
      </p:grpSp>
    </p:spTree>
    <p:extLst>
      <p:ext uri="{BB962C8B-B14F-4D97-AF65-F5344CB8AC3E}">
        <p14:creationId xmlns:p14="http://schemas.microsoft.com/office/powerpoint/2010/main" val="30837344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effectLst>
                  <a:outerShdw blurRad="38100" dist="38100" dir="2700000" algn="tl">
                    <a:srgbClr val="000000">
                      <a:alpha val="43137"/>
                    </a:srgbClr>
                  </a:outerShdw>
                </a:effectLst>
              </a:rPr>
              <a:t>Determine Cost : </a:t>
            </a:r>
            <a:r>
              <a:rPr lang="en-US" sz="3600" b="1" dirty="0">
                <a:solidFill>
                  <a:srgbClr val="FF0000"/>
                </a:solidFill>
                <a:effectLst>
                  <a:outerShdw blurRad="38100" dist="38100" dir="2700000" algn="tl">
                    <a:srgbClr val="000000">
                      <a:alpha val="43137"/>
                    </a:srgbClr>
                  </a:outerShdw>
                </a:effectLst>
              </a:rPr>
              <a:t>Tools &amp; Techniques</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7" name="Title 1"/>
          <p:cNvSpPr>
            <a:spLocks noGrp="1"/>
          </p:cNvSpPr>
          <p:nvPr>
            <p:ph type="title"/>
          </p:nvPr>
        </p:nvSpPr>
        <p:spPr>
          <a:xfrm>
            <a:off x="2797788" y="4102178"/>
            <a:ext cx="7620000" cy="554453"/>
          </a:xfrm>
        </p:spPr>
        <p:txBody>
          <a:bodyPr>
            <a:normAutofit fontScale="90000"/>
          </a:bodyPr>
          <a:lstStyle/>
          <a:p>
            <a:r>
              <a:rPr lang="en-US" sz="4000" i="1" dirty="0">
                <a:effectLst>
                  <a:outerShdw blurRad="38100" dist="38100" dir="2700000" algn="tl">
                    <a:srgbClr val="000000">
                      <a:alpha val="43137"/>
                    </a:srgbClr>
                  </a:outerShdw>
                </a:effectLst>
              </a:rPr>
              <a:t>2</a:t>
            </a:r>
            <a:r>
              <a:rPr lang="id-ID" sz="4000" i="1" dirty="0">
                <a:effectLst>
                  <a:outerShdw blurRad="38100" dist="38100" dir="2700000" algn="tl">
                    <a:srgbClr val="000000">
                      <a:alpha val="43137"/>
                    </a:srgbClr>
                  </a:outerShdw>
                </a:effectLst>
              </a:rPr>
              <a:t>. Cost Aggregation</a:t>
            </a:r>
            <a:endParaRPr lang="id-ID" sz="4000" dirty="0">
              <a:effectLst>
                <a:outerShdw blurRad="38100" dist="38100" dir="2700000" algn="tl">
                  <a:srgbClr val="000000">
                    <a:alpha val="43137"/>
                  </a:srgbClr>
                </a:outerShdw>
              </a:effectLst>
            </a:endParaRPr>
          </a:p>
        </p:txBody>
      </p:sp>
      <p:sp>
        <p:nvSpPr>
          <p:cNvPr id="8" name="Content Placeholder 2"/>
          <p:cNvSpPr>
            <a:spLocks noGrp="1"/>
          </p:cNvSpPr>
          <p:nvPr>
            <p:ph idx="1"/>
          </p:nvPr>
        </p:nvSpPr>
        <p:spPr>
          <a:xfrm>
            <a:off x="2797788" y="4746845"/>
            <a:ext cx="9157649" cy="1814244"/>
          </a:xfrm>
        </p:spPr>
        <p:txBody>
          <a:bodyPr>
            <a:normAutofit/>
          </a:bodyPr>
          <a:lstStyle/>
          <a:p>
            <a:pPr marL="0" indent="0" algn="just">
              <a:buNone/>
            </a:pPr>
            <a:r>
              <a:rPr lang="id-ID" dirty="0">
                <a:latin typeface="Times New Roman" pitchFamily="18" charset="0"/>
                <a:cs typeface="Times New Roman" pitchFamily="18" charset="0"/>
              </a:rPr>
              <a:t>Perkiraan biaya dicapai dengan penyesuaian work packages dengan WBS. Perkiraan biaya work packages kemudian dicapai untuk level komponen WBS yang lebih tinggi dan lebih besar untuk keseluruhan proyek.</a:t>
            </a:r>
          </a:p>
        </p:txBody>
      </p:sp>
      <p:grpSp>
        <p:nvGrpSpPr>
          <p:cNvPr id="2" name="Group 1"/>
          <p:cNvGrpSpPr/>
          <p:nvPr/>
        </p:nvGrpSpPr>
        <p:grpSpPr>
          <a:xfrm>
            <a:off x="305923" y="923642"/>
            <a:ext cx="2139578" cy="5844427"/>
            <a:chOff x="305923" y="923642"/>
            <a:chExt cx="2139578" cy="5844427"/>
          </a:xfrm>
        </p:grpSpPr>
        <p:sp>
          <p:nvSpPr>
            <p:cNvPr id="14" name="Freeform 13"/>
            <p:cNvSpPr/>
            <p:nvPr/>
          </p:nvSpPr>
          <p:spPr>
            <a:xfrm>
              <a:off x="318750" y="923642"/>
              <a:ext cx="1442445"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Tools &amp; Techniques</a:t>
              </a:r>
              <a:endParaRPr lang="en-US" sz="1600" b="0" kern="1200" dirty="0">
                <a:latin typeface="+mn-lt"/>
              </a:endParaRPr>
            </a:p>
          </p:txBody>
        </p:sp>
        <p:sp>
          <p:nvSpPr>
            <p:cNvPr id="16" name="Freeform 15"/>
            <p:cNvSpPr/>
            <p:nvPr/>
          </p:nvSpPr>
          <p:spPr>
            <a:xfrm>
              <a:off x="305923" y="1616715"/>
              <a:ext cx="2139578" cy="5151354"/>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5197846"/>
                <a:satOff val="-23984"/>
                <a:lumOff val="883"/>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600" dirty="0"/>
                <a:t>1. Expert judgment</a:t>
              </a:r>
            </a:p>
            <a:p>
              <a:r>
                <a:rPr lang="en-US" sz="1600" dirty="0"/>
                <a:t>2. Cost aggregation</a:t>
              </a:r>
            </a:p>
            <a:p>
              <a:r>
                <a:rPr lang="en-US" sz="1600" dirty="0"/>
                <a:t>3. Data analysis</a:t>
              </a:r>
            </a:p>
            <a:p>
              <a:pPr lvl="1"/>
              <a:r>
                <a:rPr lang="en-US" sz="1600" dirty="0"/>
                <a:t>• Reserve analysis</a:t>
              </a:r>
            </a:p>
            <a:p>
              <a:r>
                <a:rPr lang="en-US" sz="1600" dirty="0"/>
                <a:t>4. Historical information review</a:t>
              </a:r>
            </a:p>
            <a:p>
              <a:r>
                <a:rPr lang="en-US" sz="1600" dirty="0"/>
                <a:t>5. Funding limit reconciliation</a:t>
              </a:r>
            </a:p>
            <a:p>
              <a:r>
                <a:rPr lang="en-US" sz="1600" dirty="0"/>
                <a:t>6. Financing</a:t>
              </a:r>
              <a:endParaRPr lang="en-US" sz="4000" b="0" kern="1200" dirty="0">
                <a:latin typeface="+mn-lt"/>
              </a:endParaRPr>
            </a:p>
          </p:txBody>
        </p:sp>
      </p:grpSp>
      <p:sp>
        <p:nvSpPr>
          <p:cNvPr id="17" name="Title 1"/>
          <p:cNvSpPr txBox="1">
            <a:spLocks/>
          </p:cNvSpPr>
          <p:nvPr/>
        </p:nvSpPr>
        <p:spPr>
          <a:xfrm>
            <a:off x="2649939" y="808581"/>
            <a:ext cx="7620000" cy="55445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i="1" dirty="0">
                <a:effectLst>
                  <a:outerShdw blurRad="38100" dist="38100" dir="2700000" algn="tl">
                    <a:srgbClr val="000000">
                      <a:alpha val="43137"/>
                    </a:srgbClr>
                  </a:outerShdw>
                </a:effectLst>
              </a:rPr>
              <a:t>1</a:t>
            </a:r>
            <a:r>
              <a:rPr lang="id-ID" sz="4000" i="1" dirty="0">
                <a:effectLst>
                  <a:outerShdw blurRad="38100" dist="38100" dir="2700000" algn="tl">
                    <a:srgbClr val="000000">
                      <a:alpha val="43137"/>
                    </a:srgbClr>
                  </a:outerShdw>
                </a:effectLst>
              </a:rPr>
              <a:t>. </a:t>
            </a:r>
            <a:r>
              <a:rPr lang="en-US" sz="4000" i="1" dirty="0">
                <a:effectLst>
                  <a:outerShdw blurRad="38100" dist="38100" dir="2700000" algn="tl">
                    <a:srgbClr val="000000">
                      <a:alpha val="43137"/>
                    </a:srgbClr>
                  </a:outerShdw>
                </a:effectLst>
              </a:rPr>
              <a:t>Expert Judgment</a:t>
            </a:r>
            <a:endParaRPr lang="id-ID" sz="4000" dirty="0">
              <a:effectLst>
                <a:outerShdw blurRad="38100" dist="38100" dir="2700000" algn="tl">
                  <a:srgbClr val="000000">
                    <a:alpha val="43137"/>
                  </a:srgbClr>
                </a:outerShdw>
              </a:effectLst>
            </a:endParaRPr>
          </a:p>
        </p:txBody>
      </p:sp>
      <p:sp>
        <p:nvSpPr>
          <p:cNvPr id="18" name="Content Placeholder 2"/>
          <p:cNvSpPr txBox="1">
            <a:spLocks/>
          </p:cNvSpPr>
          <p:nvPr/>
        </p:nvSpPr>
        <p:spPr>
          <a:xfrm>
            <a:off x="2797788" y="1492224"/>
            <a:ext cx="9157649" cy="247718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id-ID" sz="3200" dirty="0">
                <a:latin typeface="Times New Roman" pitchFamily="18" charset="0"/>
                <a:cs typeface="Times New Roman" pitchFamily="18" charset="0"/>
              </a:rPr>
              <a:t>Keahlian harus dipertimbangkan dari individu atau kelompok dengan pengetahuan khusus</a:t>
            </a:r>
            <a:r>
              <a:rPr lang="en-US" sz="3200" dirty="0">
                <a:latin typeface="Times New Roman" pitchFamily="18" charset="0"/>
                <a:cs typeface="Times New Roman" pitchFamily="18" charset="0"/>
              </a:rPr>
              <a:t> </a:t>
            </a:r>
            <a:r>
              <a:rPr lang="id-ID" sz="3200" dirty="0">
                <a:latin typeface="Times New Roman" pitchFamily="18" charset="0"/>
                <a:cs typeface="Times New Roman" pitchFamily="18" charset="0"/>
              </a:rPr>
              <a:t>atau pelatihan dalam topik berikut:</a:t>
            </a:r>
            <a:endParaRPr lang="en-US" sz="3200" dirty="0">
              <a:latin typeface="Times New Roman" pitchFamily="18" charset="0"/>
              <a:cs typeface="Times New Roman" pitchFamily="18" charset="0"/>
            </a:endParaRPr>
          </a:p>
          <a:p>
            <a:pPr algn="just"/>
            <a:r>
              <a:rPr lang="id-ID" dirty="0"/>
              <a:t>Proyek serupa sebelumnya;</a:t>
            </a:r>
          </a:p>
          <a:p>
            <a:pPr algn="just"/>
            <a:r>
              <a:rPr lang="id-ID" dirty="0"/>
              <a:t>Informasi dalam bidang industri, disiplin, dan aplikasi;</a:t>
            </a:r>
          </a:p>
          <a:p>
            <a:pPr algn="just"/>
            <a:r>
              <a:rPr lang="id-ID" dirty="0"/>
              <a:t>Prinsip keuangan; dan</a:t>
            </a:r>
          </a:p>
          <a:p>
            <a:pPr algn="just"/>
            <a:r>
              <a:rPr lang="id-ID" dirty="0"/>
              <a:t>Persyaratan dan sumber pendanaan.</a:t>
            </a:r>
          </a:p>
        </p:txBody>
      </p:sp>
    </p:spTree>
    <p:extLst>
      <p:ext uri="{BB962C8B-B14F-4D97-AF65-F5344CB8AC3E}">
        <p14:creationId xmlns:p14="http://schemas.microsoft.com/office/powerpoint/2010/main" val="33203141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effectLst>
                  <a:outerShdw blurRad="38100" dist="38100" dir="2700000" algn="tl">
                    <a:srgbClr val="000000">
                      <a:alpha val="43137"/>
                    </a:srgbClr>
                  </a:outerShdw>
                </a:effectLst>
              </a:rPr>
              <a:t>Determine Cost : </a:t>
            </a:r>
            <a:r>
              <a:rPr lang="en-US" sz="3600" b="1" dirty="0">
                <a:solidFill>
                  <a:srgbClr val="FF0000"/>
                </a:solidFill>
                <a:effectLst>
                  <a:outerShdw blurRad="38100" dist="38100" dir="2700000" algn="tl">
                    <a:srgbClr val="000000">
                      <a:alpha val="43137"/>
                    </a:srgbClr>
                  </a:outerShdw>
                </a:effectLst>
              </a:rPr>
              <a:t>Tools &amp; Techniques</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4" name="Title 1"/>
          <p:cNvSpPr>
            <a:spLocks noGrp="1"/>
          </p:cNvSpPr>
          <p:nvPr>
            <p:ph type="title"/>
          </p:nvPr>
        </p:nvSpPr>
        <p:spPr>
          <a:xfrm>
            <a:off x="3143534" y="1269242"/>
            <a:ext cx="7620000" cy="1143000"/>
          </a:xfrm>
        </p:spPr>
        <p:txBody>
          <a:bodyPr>
            <a:normAutofit/>
          </a:bodyPr>
          <a:lstStyle/>
          <a:p>
            <a:pPr algn="just">
              <a:lnSpc>
                <a:spcPct val="120000"/>
              </a:lnSpc>
            </a:pPr>
            <a:r>
              <a:rPr lang="id-ID" sz="2800" i="1" dirty="0">
                <a:effectLst>
                  <a:outerShdw blurRad="38100" dist="38100" dir="2700000" algn="tl">
                    <a:srgbClr val="000000">
                      <a:alpha val="43137"/>
                    </a:srgbClr>
                  </a:outerShdw>
                </a:effectLst>
              </a:rPr>
              <a:t>Reserve Analysis</a:t>
            </a:r>
            <a:endParaRPr lang="en-US" sz="2800" i="1" dirty="0">
              <a:effectLst>
                <a:outerShdw blurRad="38100" dist="38100" dir="2700000" algn="tl">
                  <a:srgbClr val="000000">
                    <a:alpha val="43137"/>
                  </a:srgbClr>
                </a:outerShdw>
              </a:effectLst>
            </a:endParaRPr>
          </a:p>
        </p:txBody>
      </p:sp>
      <p:sp>
        <p:nvSpPr>
          <p:cNvPr id="5" name="Content Placeholder 2"/>
          <p:cNvSpPr>
            <a:spLocks noGrp="1"/>
          </p:cNvSpPr>
          <p:nvPr>
            <p:ph idx="1"/>
          </p:nvPr>
        </p:nvSpPr>
        <p:spPr>
          <a:xfrm>
            <a:off x="3143534" y="2080739"/>
            <a:ext cx="7886700" cy="3739603"/>
          </a:xfrm>
        </p:spPr>
        <p:txBody>
          <a:bodyPr>
            <a:normAutofit/>
          </a:bodyPr>
          <a:lstStyle/>
          <a:p>
            <a:pPr marL="0" lvl="0" indent="0">
              <a:lnSpc>
                <a:spcPct val="100000"/>
              </a:lnSpc>
              <a:spcBef>
                <a:spcPct val="20000"/>
              </a:spcBef>
              <a:buNone/>
            </a:pPr>
            <a:r>
              <a:rPr lang="id-ID" sz="2400" dirty="0">
                <a:solidFill>
                  <a:prstClr val="black"/>
                </a:solidFill>
                <a:latin typeface="Times New Roman" pitchFamily="18" charset="0"/>
                <a:cs typeface="Times New Roman" pitchFamily="18" charset="0"/>
              </a:rPr>
              <a:t>Budget reserve analysis bisa dihasilkan dari ketersinambungan dari semua yang sudah ada dan menejemennya untuk sebuah proyek. </a:t>
            </a:r>
          </a:p>
          <a:p>
            <a:pPr marL="0" lvl="0" indent="0">
              <a:lnSpc>
                <a:spcPct val="100000"/>
              </a:lnSpc>
              <a:spcBef>
                <a:spcPct val="20000"/>
              </a:spcBef>
              <a:buNone/>
            </a:pPr>
            <a:endParaRPr lang="id-ID" sz="2400" dirty="0">
              <a:solidFill>
                <a:prstClr val="black"/>
              </a:solidFill>
            </a:endParaRPr>
          </a:p>
          <a:p>
            <a:pPr marL="0" indent="0" algn="just">
              <a:lnSpc>
                <a:spcPct val="120000"/>
              </a:lnSpc>
              <a:buNone/>
            </a:pPr>
            <a:endParaRPr lang="en-US" sz="1200" dirty="0"/>
          </a:p>
        </p:txBody>
      </p:sp>
      <p:grpSp>
        <p:nvGrpSpPr>
          <p:cNvPr id="12" name="Group 11"/>
          <p:cNvGrpSpPr/>
          <p:nvPr/>
        </p:nvGrpSpPr>
        <p:grpSpPr>
          <a:xfrm>
            <a:off x="305923" y="923642"/>
            <a:ext cx="2139578" cy="5844427"/>
            <a:chOff x="305923" y="923642"/>
            <a:chExt cx="2139578" cy="5844427"/>
          </a:xfrm>
        </p:grpSpPr>
        <p:sp>
          <p:nvSpPr>
            <p:cNvPr id="14" name="Freeform 13"/>
            <p:cNvSpPr/>
            <p:nvPr/>
          </p:nvSpPr>
          <p:spPr>
            <a:xfrm>
              <a:off x="318750" y="923642"/>
              <a:ext cx="1442445"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Tools &amp; Techniques</a:t>
              </a:r>
              <a:endParaRPr lang="en-US" sz="1600" b="0" kern="1200" dirty="0">
                <a:latin typeface="+mn-lt"/>
              </a:endParaRPr>
            </a:p>
          </p:txBody>
        </p:sp>
        <p:sp>
          <p:nvSpPr>
            <p:cNvPr id="15" name="Freeform 14"/>
            <p:cNvSpPr/>
            <p:nvPr/>
          </p:nvSpPr>
          <p:spPr>
            <a:xfrm>
              <a:off x="305923" y="1616715"/>
              <a:ext cx="2139578" cy="5151354"/>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5197846"/>
                <a:satOff val="-23984"/>
                <a:lumOff val="883"/>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600" dirty="0"/>
                <a:t>1. Expert judgment</a:t>
              </a:r>
            </a:p>
            <a:p>
              <a:r>
                <a:rPr lang="en-US" sz="1600" dirty="0"/>
                <a:t>2. Cost aggregation</a:t>
              </a:r>
            </a:p>
            <a:p>
              <a:r>
                <a:rPr lang="en-US" sz="1600" dirty="0"/>
                <a:t>3. Data analysis</a:t>
              </a:r>
            </a:p>
            <a:p>
              <a:pPr lvl="1"/>
              <a:r>
                <a:rPr lang="en-US" sz="1600" dirty="0"/>
                <a:t>• Reserve analysis</a:t>
              </a:r>
            </a:p>
            <a:p>
              <a:r>
                <a:rPr lang="en-US" sz="1600" dirty="0"/>
                <a:t>4. Historical information review</a:t>
              </a:r>
            </a:p>
            <a:p>
              <a:r>
                <a:rPr lang="en-US" sz="1600" dirty="0"/>
                <a:t>5. Funding limit reconciliation</a:t>
              </a:r>
            </a:p>
            <a:p>
              <a:r>
                <a:rPr lang="en-US" sz="1600" dirty="0"/>
                <a:t>6. Financing</a:t>
              </a:r>
              <a:endParaRPr lang="en-US" sz="4000" b="0" kern="1200" dirty="0">
                <a:latin typeface="+mn-lt"/>
              </a:endParaRPr>
            </a:p>
          </p:txBody>
        </p:sp>
      </p:grpSp>
      <p:sp>
        <p:nvSpPr>
          <p:cNvPr id="16" name="Title 1"/>
          <p:cNvSpPr txBox="1">
            <a:spLocks/>
          </p:cNvSpPr>
          <p:nvPr/>
        </p:nvSpPr>
        <p:spPr>
          <a:xfrm>
            <a:off x="2606964" y="594252"/>
            <a:ext cx="76200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20000"/>
              </a:lnSpc>
            </a:pPr>
            <a:r>
              <a:rPr lang="en-US" sz="3600" i="1" dirty="0">
                <a:effectLst>
                  <a:outerShdw blurRad="38100" dist="38100" dir="2700000" algn="tl">
                    <a:srgbClr val="000000">
                      <a:alpha val="43137"/>
                    </a:srgbClr>
                  </a:outerShdw>
                </a:effectLst>
              </a:rPr>
              <a:t>3</a:t>
            </a:r>
            <a:r>
              <a:rPr lang="id-ID" sz="3600" i="1" dirty="0">
                <a:effectLst>
                  <a:outerShdw blurRad="38100" dist="38100" dir="2700000" algn="tl">
                    <a:srgbClr val="000000">
                      <a:alpha val="43137"/>
                    </a:srgbClr>
                  </a:outerShdw>
                </a:effectLst>
              </a:rPr>
              <a:t>. </a:t>
            </a:r>
            <a:r>
              <a:rPr lang="en-US" sz="3600" i="1" dirty="0">
                <a:effectLst>
                  <a:outerShdw blurRad="38100" dist="38100" dir="2700000" algn="tl">
                    <a:srgbClr val="000000">
                      <a:alpha val="43137"/>
                    </a:srgbClr>
                  </a:outerShdw>
                </a:effectLst>
              </a:rPr>
              <a:t>Data</a:t>
            </a:r>
            <a:r>
              <a:rPr lang="id-ID" sz="3600" i="1" dirty="0">
                <a:effectLst>
                  <a:outerShdw blurRad="38100" dist="38100" dir="2700000" algn="tl">
                    <a:srgbClr val="000000">
                      <a:alpha val="43137"/>
                    </a:srgbClr>
                  </a:outerShdw>
                </a:effectLst>
              </a:rPr>
              <a:t> Analysis</a:t>
            </a:r>
            <a:endParaRPr lang="en-US" sz="3600" i="1" dirty="0">
              <a:effectLst>
                <a:outerShdw blurRad="38100" dist="38100" dir="2700000" algn="tl">
                  <a:srgbClr val="000000">
                    <a:alpha val="43137"/>
                  </a:srgbClr>
                </a:outerShdw>
              </a:effectLst>
            </a:endParaRPr>
          </a:p>
        </p:txBody>
      </p:sp>
      <p:sp>
        <p:nvSpPr>
          <p:cNvPr id="17" name="Content Placeholder 2"/>
          <p:cNvSpPr txBox="1">
            <a:spLocks/>
          </p:cNvSpPr>
          <p:nvPr/>
        </p:nvSpPr>
        <p:spPr>
          <a:xfrm>
            <a:off x="2767368" y="4173490"/>
            <a:ext cx="9287282" cy="37396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id-ID" sz="2000" dirty="0">
                <a:latin typeface="Times New Roman" pitchFamily="18" charset="0"/>
                <a:cs typeface="Times New Roman" pitchFamily="18" charset="0"/>
              </a:rPr>
              <a:t>Setiap hubungan sejarah yang menghasilkan estimasi parametrik atau perkiraan analog melibatkan penggunaan karakteristik proyek (parameter) untuk mengembangkan model matematis untuk memprediksi total biaya proyek. </a:t>
            </a:r>
            <a:endParaRPr lang="en-US" sz="2000" dirty="0">
              <a:latin typeface="Times New Roman" pitchFamily="18" charset="0"/>
              <a:cs typeface="Times New Roman" pitchFamily="18" charset="0"/>
            </a:endParaRPr>
          </a:p>
          <a:p>
            <a:pPr marL="0" indent="0" algn="just">
              <a:buFont typeface="Arial" panose="020B0604020202020204" pitchFamily="34" charset="0"/>
              <a:buNone/>
            </a:pPr>
            <a:r>
              <a:rPr lang="id-ID" sz="2000" dirty="0">
                <a:latin typeface="Times New Roman" pitchFamily="18" charset="0"/>
                <a:cs typeface="Times New Roman" pitchFamily="18" charset="0"/>
              </a:rPr>
              <a:t>Model tersebut bisa saja sederhana (misalnya, konstruksi rumah hunian didasarkan pada biaya tertentu per kaki persegi ruang) atau kompleks (misalnya, satu model pengembangan perangkat lunak costing menggunakan beberapa faktor penyesuaian yang terpisah, masing-masing memiliki banyak poin di dalamnya). Baik biaya dan akurasi model analog dan parametrik bisa bervariasi. </a:t>
            </a:r>
            <a:endParaRPr lang="id-ID" sz="2000" dirty="0">
              <a:solidFill>
                <a:prstClr val="black"/>
              </a:solidFill>
            </a:endParaRPr>
          </a:p>
          <a:p>
            <a:pPr marL="0" indent="0" algn="just">
              <a:lnSpc>
                <a:spcPct val="120000"/>
              </a:lnSpc>
              <a:buFont typeface="Arial" panose="020B0604020202020204" pitchFamily="34" charset="0"/>
              <a:buNone/>
            </a:pPr>
            <a:endParaRPr lang="en-US" sz="1100" dirty="0"/>
          </a:p>
        </p:txBody>
      </p:sp>
      <p:sp>
        <p:nvSpPr>
          <p:cNvPr id="18" name="Title 1"/>
          <p:cNvSpPr txBox="1">
            <a:spLocks/>
          </p:cNvSpPr>
          <p:nvPr/>
        </p:nvSpPr>
        <p:spPr>
          <a:xfrm>
            <a:off x="2645668" y="3049392"/>
            <a:ext cx="76200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20000"/>
              </a:lnSpc>
            </a:pPr>
            <a:r>
              <a:rPr lang="id-ID" sz="3600" i="1" dirty="0">
                <a:effectLst>
                  <a:outerShdw blurRad="38100" dist="38100" dir="2700000" algn="tl">
                    <a:srgbClr val="000000">
                      <a:alpha val="43137"/>
                    </a:srgbClr>
                  </a:outerShdw>
                </a:effectLst>
              </a:rPr>
              <a:t>4. Historical </a:t>
            </a:r>
            <a:r>
              <a:rPr lang="en-US" sz="3600" i="1" dirty="0">
                <a:effectLst>
                  <a:outerShdw blurRad="38100" dist="38100" dir="2700000" algn="tl">
                    <a:srgbClr val="000000">
                      <a:alpha val="43137"/>
                    </a:srgbClr>
                  </a:outerShdw>
                </a:effectLst>
              </a:rPr>
              <a:t>Information Review</a:t>
            </a:r>
          </a:p>
        </p:txBody>
      </p:sp>
    </p:spTree>
    <p:extLst>
      <p:ext uri="{BB962C8B-B14F-4D97-AF65-F5344CB8AC3E}">
        <p14:creationId xmlns:p14="http://schemas.microsoft.com/office/powerpoint/2010/main" val="26138497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effectLst>
                  <a:outerShdw blurRad="38100" dist="38100" dir="2700000" algn="tl">
                    <a:srgbClr val="000000">
                      <a:alpha val="43137"/>
                    </a:srgbClr>
                  </a:outerShdw>
                </a:effectLst>
              </a:rPr>
              <a:t>Determine Cost : </a:t>
            </a:r>
            <a:r>
              <a:rPr lang="en-US" sz="3600" b="1" dirty="0">
                <a:solidFill>
                  <a:srgbClr val="FF0000"/>
                </a:solidFill>
                <a:effectLst>
                  <a:outerShdw blurRad="38100" dist="38100" dir="2700000" algn="tl">
                    <a:srgbClr val="000000">
                      <a:alpha val="43137"/>
                    </a:srgbClr>
                  </a:outerShdw>
                </a:effectLst>
              </a:rPr>
              <a:t>Tools &amp; Techniques</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4" name="Title 1"/>
          <p:cNvSpPr>
            <a:spLocks noGrp="1"/>
          </p:cNvSpPr>
          <p:nvPr>
            <p:ph type="title"/>
          </p:nvPr>
        </p:nvSpPr>
        <p:spPr>
          <a:xfrm>
            <a:off x="2716758" y="893665"/>
            <a:ext cx="7620000" cy="1143000"/>
          </a:xfrm>
        </p:spPr>
        <p:txBody>
          <a:bodyPr>
            <a:normAutofit/>
          </a:bodyPr>
          <a:lstStyle/>
          <a:p>
            <a:pPr algn="just">
              <a:lnSpc>
                <a:spcPct val="120000"/>
              </a:lnSpc>
            </a:pPr>
            <a:r>
              <a:rPr lang="id-ID" sz="4000" i="1" dirty="0">
                <a:effectLst>
                  <a:outerShdw blurRad="38100" dist="38100" dir="2700000" algn="tl">
                    <a:srgbClr val="000000">
                      <a:alpha val="43137"/>
                    </a:srgbClr>
                  </a:outerShdw>
                </a:effectLst>
              </a:rPr>
              <a:t>5. Funding Limit Reconciliation</a:t>
            </a:r>
            <a:endParaRPr lang="en-US" sz="4000" i="1" dirty="0">
              <a:effectLst>
                <a:outerShdw blurRad="38100" dist="38100" dir="2700000" algn="tl">
                  <a:srgbClr val="000000">
                    <a:alpha val="43137"/>
                  </a:srgbClr>
                </a:outerShdw>
              </a:effectLst>
            </a:endParaRPr>
          </a:p>
        </p:txBody>
      </p:sp>
      <p:sp>
        <p:nvSpPr>
          <p:cNvPr id="5" name="Content Placeholder 2"/>
          <p:cNvSpPr>
            <a:spLocks noGrp="1"/>
          </p:cNvSpPr>
          <p:nvPr>
            <p:ph idx="1"/>
          </p:nvPr>
        </p:nvSpPr>
        <p:spPr>
          <a:xfrm>
            <a:off x="2716758" y="2215541"/>
            <a:ext cx="9088555" cy="3739603"/>
          </a:xfrm>
        </p:spPr>
        <p:txBody>
          <a:bodyPr>
            <a:normAutofit/>
          </a:bodyPr>
          <a:lstStyle/>
          <a:p>
            <a:pPr marL="0" indent="0">
              <a:buNone/>
            </a:pPr>
            <a:r>
              <a:rPr lang="id-ID" sz="3200" dirty="0">
                <a:latin typeface="Times New Roman" pitchFamily="18" charset="0"/>
                <a:cs typeface="Times New Roman" pitchFamily="18" charset="0"/>
              </a:rPr>
              <a:t>Pengeluaran dana harus direkonsiliasi dengan batas dana pada komitmen dana untuk proyek tersebut.Variansi antara batas pendanaan dan pengeluaran yang direncanakan kadang-kadang akan membutuhkan penjadwalan ulang kerja untuk meratakan tingkat pengeluaran. Hal ini dicapai dengan menempatkan kendala tanggal dipaksakan untuk bekerja ke jadwal proyek.</a:t>
            </a:r>
          </a:p>
          <a:p>
            <a:pPr marL="0" indent="0">
              <a:buNone/>
            </a:pPr>
            <a:endParaRPr lang="id-ID" sz="3200" dirty="0"/>
          </a:p>
          <a:p>
            <a:pPr marL="0" lvl="0" indent="0">
              <a:lnSpc>
                <a:spcPct val="100000"/>
              </a:lnSpc>
              <a:spcBef>
                <a:spcPct val="20000"/>
              </a:spcBef>
              <a:buNone/>
            </a:pPr>
            <a:endParaRPr lang="id-ID" sz="3200" dirty="0">
              <a:solidFill>
                <a:prstClr val="black"/>
              </a:solidFill>
            </a:endParaRPr>
          </a:p>
          <a:p>
            <a:pPr marL="0" indent="0" algn="just">
              <a:lnSpc>
                <a:spcPct val="120000"/>
              </a:lnSpc>
              <a:buNone/>
            </a:pPr>
            <a:endParaRPr lang="en-US" sz="1600" dirty="0"/>
          </a:p>
        </p:txBody>
      </p:sp>
      <p:grpSp>
        <p:nvGrpSpPr>
          <p:cNvPr id="12" name="Group 11"/>
          <p:cNvGrpSpPr/>
          <p:nvPr/>
        </p:nvGrpSpPr>
        <p:grpSpPr>
          <a:xfrm>
            <a:off x="305923" y="923642"/>
            <a:ext cx="2139578" cy="5844427"/>
            <a:chOff x="305923" y="923642"/>
            <a:chExt cx="2139578" cy="5844427"/>
          </a:xfrm>
        </p:grpSpPr>
        <p:sp>
          <p:nvSpPr>
            <p:cNvPr id="14" name="Freeform 13"/>
            <p:cNvSpPr/>
            <p:nvPr/>
          </p:nvSpPr>
          <p:spPr>
            <a:xfrm>
              <a:off x="318750" y="923642"/>
              <a:ext cx="1442445"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Tools &amp; Techniques</a:t>
              </a:r>
              <a:endParaRPr lang="en-US" sz="1600" b="0" kern="1200" dirty="0">
                <a:latin typeface="+mn-lt"/>
              </a:endParaRPr>
            </a:p>
          </p:txBody>
        </p:sp>
        <p:sp>
          <p:nvSpPr>
            <p:cNvPr id="15" name="Freeform 14"/>
            <p:cNvSpPr/>
            <p:nvPr/>
          </p:nvSpPr>
          <p:spPr>
            <a:xfrm>
              <a:off x="305923" y="1616715"/>
              <a:ext cx="2139578" cy="5151354"/>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5197846"/>
                <a:satOff val="-23984"/>
                <a:lumOff val="883"/>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600" dirty="0"/>
                <a:t>1. Expert judgment</a:t>
              </a:r>
            </a:p>
            <a:p>
              <a:r>
                <a:rPr lang="en-US" sz="1600" dirty="0"/>
                <a:t>2. Cost aggregation</a:t>
              </a:r>
            </a:p>
            <a:p>
              <a:r>
                <a:rPr lang="en-US" sz="1600" dirty="0"/>
                <a:t>3. Data analysis</a:t>
              </a:r>
            </a:p>
            <a:p>
              <a:pPr lvl="1"/>
              <a:r>
                <a:rPr lang="en-US" sz="1600" dirty="0"/>
                <a:t>• Reserve analysis</a:t>
              </a:r>
            </a:p>
            <a:p>
              <a:r>
                <a:rPr lang="en-US" sz="1600" dirty="0"/>
                <a:t>4. Historical information review</a:t>
              </a:r>
            </a:p>
            <a:p>
              <a:r>
                <a:rPr lang="en-US" sz="1600" dirty="0"/>
                <a:t>5. Funding limit reconciliation</a:t>
              </a:r>
            </a:p>
            <a:p>
              <a:r>
                <a:rPr lang="en-US" sz="1600" dirty="0"/>
                <a:t>6. Financing</a:t>
              </a:r>
              <a:endParaRPr lang="en-US" sz="4000" b="0" kern="1200" dirty="0">
                <a:latin typeface="+mn-lt"/>
              </a:endParaRPr>
            </a:p>
          </p:txBody>
        </p:sp>
      </p:grpSp>
    </p:spTree>
    <p:extLst>
      <p:ext uri="{BB962C8B-B14F-4D97-AF65-F5344CB8AC3E}">
        <p14:creationId xmlns:p14="http://schemas.microsoft.com/office/powerpoint/2010/main" val="1025100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FF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cs typeface="Century Gothic" charset="0"/>
              </a:rPr>
              <a:t>PROJECT COST MANAGEMENT</a:t>
            </a:r>
            <a:endParaRPr lang="id-ID" sz="3600" b="1" dirty="0">
              <a:cs typeface="Century Gothic" charset="0"/>
            </a:endParaRPr>
          </a:p>
        </p:txBody>
      </p:sp>
      <p:pic>
        <p:nvPicPr>
          <p:cNvPr id="7" name="Picture 6"/>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5" name="Content Placeholder 2"/>
          <p:cNvSpPr txBox="1">
            <a:spLocks/>
          </p:cNvSpPr>
          <p:nvPr/>
        </p:nvSpPr>
        <p:spPr>
          <a:xfrm>
            <a:off x="457199" y="1600200"/>
            <a:ext cx="11170693" cy="3244755"/>
          </a:xfrm>
          <a:prstGeom prst="rect">
            <a:avLst/>
          </a:prstGeom>
          <a:solidFill>
            <a:schemeClr val="accent1">
              <a:lumMod val="40000"/>
              <a:lumOff val="60000"/>
            </a:schemeClr>
          </a:solidFill>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err="1"/>
              <a:t>Perbedaan</a:t>
            </a:r>
            <a:r>
              <a:rPr lang="en-US" sz="3200" dirty="0"/>
              <a:t> funding </a:t>
            </a:r>
            <a:r>
              <a:rPr lang="en-US" sz="3200" dirty="0" err="1"/>
              <a:t>dan</a:t>
            </a:r>
            <a:r>
              <a:rPr lang="en-US" sz="3200" dirty="0"/>
              <a:t> financing :</a:t>
            </a:r>
          </a:p>
          <a:p>
            <a:pPr marL="171450" indent="-171450">
              <a:buFontTx/>
              <a:buChar char="-"/>
            </a:pPr>
            <a:r>
              <a:rPr lang="en-US" sz="3200" b="1" dirty="0"/>
              <a:t>Funding</a:t>
            </a:r>
            <a:r>
              <a:rPr lang="en-US" sz="3200" dirty="0"/>
              <a:t> </a:t>
            </a:r>
            <a:r>
              <a:rPr lang="en-US" sz="3200" dirty="0" err="1"/>
              <a:t>merupakan</a:t>
            </a:r>
            <a:r>
              <a:rPr lang="en-US" sz="3200" dirty="0"/>
              <a:t> </a:t>
            </a:r>
            <a:r>
              <a:rPr lang="en-US" sz="3200" dirty="0" err="1"/>
              <a:t>pendanaan</a:t>
            </a:r>
            <a:r>
              <a:rPr lang="en-US" sz="3200" dirty="0"/>
              <a:t> </a:t>
            </a:r>
            <a:r>
              <a:rPr lang="en-US" sz="3200" dirty="0" err="1"/>
              <a:t>uang</a:t>
            </a:r>
            <a:r>
              <a:rPr lang="en-US" sz="3200" dirty="0"/>
              <a:t> </a:t>
            </a:r>
            <a:r>
              <a:rPr lang="en-US" sz="3200" dirty="0" err="1"/>
              <a:t>untuk</a:t>
            </a:r>
            <a:r>
              <a:rPr lang="en-US" sz="3200" dirty="0"/>
              <a:t> </a:t>
            </a:r>
            <a:r>
              <a:rPr lang="en-US" sz="3200" dirty="0" err="1"/>
              <a:t>suatu</a:t>
            </a:r>
            <a:r>
              <a:rPr lang="en-US" sz="3200" dirty="0"/>
              <a:t> </a:t>
            </a:r>
            <a:r>
              <a:rPr lang="en-US" sz="3200" dirty="0" err="1"/>
              <a:t>proyek</a:t>
            </a:r>
            <a:r>
              <a:rPr lang="en-US" sz="3200" dirty="0"/>
              <a:t> </a:t>
            </a:r>
            <a:r>
              <a:rPr lang="en-US" sz="3200" dirty="0" err="1"/>
              <a:t>tanpa</a:t>
            </a:r>
            <a:r>
              <a:rPr lang="en-US" sz="3200" dirty="0"/>
              <a:t> </a:t>
            </a:r>
            <a:r>
              <a:rPr lang="en-US" sz="3200" dirty="0" err="1"/>
              <a:t>bunga</a:t>
            </a:r>
            <a:r>
              <a:rPr lang="en-US" sz="3200" dirty="0"/>
              <a:t> (interest) </a:t>
            </a:r>
            <a:r>
              <a:rPr lang="en-US" sz="3200" dirty="0" err="1"/>
              <a:t>contohnya</a:t>
            </a:r>
            <a:r>
              <a:rPr lang="en-US" sz="3200" dirty="0"/>
              <a:t> funding </a:t>
            </a:r>
            <a:r>
              <a:rPr lang="en-US" sz="3200" dirty="0" err="1"/>
              <a:t>proyek</a:t>
            </a:r>
            <a:r>
              <a:rPr lang="en-US" sz="3200" dirty="0"/>
              <a:t> </a:t>
            </a:r>
            <a:r>
              <a:rPr lang="en-US" sz="3200" dirty="0" err="1"/>
              <a:t>pembuatan</a:t>
            </a:r>
            <a:r>
              <a:rPr lang="en-US" sz="3200" dirty="0"/>
              <a:t> </a:t>
            </a:r>
            <a:r>
              <a:rPr lang="en-US" sz="3200" dirty="0" err="1"/>
              <a:t>infrastuktur</a:t>
            </a:r>
            <a:r>
              <a:rPr lang="en-US" sz="3200" dirty="0"/>
              <a:t> </a:t>
            </a:r>
            <a:r>
              <a:rPr lang="en-US" sz="3200" dirty="0" err="1"/>
              <a:t>kota</a:t>
            </a:r>
            <a:r>
              <a:rPr lang="en-US" sz="3200" dirty="0"/>
              <a:t> </a:t>
            </a:r>
            <a:r>
              <a:rPr lang="en-US" sz="3200" dirty="0" err="1"/>
              <a:t>oleh</a:t>
            </a:r>
            <a:r>
              <a:rPr lang="en-US" sz="3200" dirty="0"/>
              <a:t> </a:t>
            </a:r>
            <a:r>
              <a:rPr lang="en-US" sz="3200" dirty="0" err="1"/>
              <a:t>pemerintah</a:t>
            </a:r>
            <a:r>
              <a:rPr lang="en-US" sz="3200" dirty="0"/>
              <a:t> </a:t>
            </a:r>
            <a:r>
              <a:rPr lang="en-US" sz="3200" dirty="0" err="1"/>
              <a:t>kota</a:t>
            </a:r>
            <a:r>
              <a:rPr lang="en-US" sz="3200" dirty="0"/>
              <a:t>. </a:t>
            </a:r>
            <a:r>
              <a:rPr lang="en-US" sz="3200" dirty="0" err="1"/>
              <a:t>Dll</a:t>
            </a:r>
            <a:endParaRPr lang="en-US" sz="3200" dirty="0"/>
          </a:p>
          <a:p>
            <a:pPr marL="171450" indent="-171450">
              <a:buFontTx/>
              <a:buChar char="-"/>
            </a:pPr>
            <a:r>
              <a:rPr lang="en-US" sz="3200" b="1" dirty="0"/>
              <a:t>Financing</a:t>
            </a:r>
            <a:r>
              <a:rPr lang="en-US" sz="3200" dirty="0"/>
              <a:t> </a:t>
            </a:r>
            <a:r>
              <a:rPr lang="en-US" sz="3200" dirty="0" err="1"/>
              <a:t>pendanaan</a:t>
            </a:r>
            <a:r>
              <a:rPr lang="en-US" sz="3200" dirty="0"/>
              <a:t> juga </a:t>
            </a:r>
            <a:r>
              <a:rPr lang="en-US" sz="3200" dirty="0" err="1"/>
              <a:t>tapi</a:t>
            </a:r>
            <a:r>
              <a:rPr lang="en-US" sz="3200" dirty="0"/>
              <a:t> include how to include money </a:t>
            </a:r>
            <a:r>
              <a:rPr lang="en-US" sz="3200" dirty="0" err="1"/>
              <a:t>dan</a:t>
            </a:r>
            <a:r>
              <a:rPr lang="en-US" sz="3200" dirty="0"/>
              <a:t> </a:t>
            </a:r>
            <a:r>
              <a:rPr lang="en-US" sz="3200" dirty="0" err="1"/>
              <a:t>memutar</a:t>
            </a:r>
            <a:r>
              <a:rPr lang="en-US" sz="3200" dirty="0"/>
              <a:t> </a:t>
            </a:r>
            <a:r>
              <a:rPr lang="en-US" sz="3200" dirty="0" err="1"/>
              <a:t>uangnya</a:t>
            </a:r>
            <a:r>
              <a:rPr lang="en-US" sz="3200" dirty="0"/>
              <a:t> </a:t>
            </a:r>
            <a:r>
              <a:rPr lang="en-US" sz="3200" dirty="0" err="1"/>
              <a:t>serta</a:t>
            </a:r>
            <a:r>
              <a:rPr lang="en-US" sz="3200" dirty="0"/>
              <a:t> </a:t>
            </a:r>
            <a:r>
              <a:rPr lang="en-US" sz="3200" dirty="0" err="1"/>
              <a:t>ada</a:t>
            </a:r>
            <a:r>
              <a:rPr lang="en-US" sz="3200" dirty="0"/>
              <a:t> </a:t>
            </a:r>
            <a:r>
              <a:rPr lang="en-US" sz="3200" dirty="0" err="1"/>
              <a:t>bunga</a:t>
            </a:r>
            <a:r>
              <a:rPr lang="en-US" sz="3200" dirty="0"/>
              <a:t> (interest </a:t>
            </a:r>
            <a:r>
              <a:rPr lang="en-US" sz="3200" dirty="0" err="1"/>
              <a:t>didalamnya</a:t>
            </a:r>
            <a:r>
              <a:rPr lang="en-US" sz="3200" dirty="0"/>
              <a:t>) </a:t>
            </a:r>
            <a:r>
              <a:rPr lang="en-US" sz="3200" dirty="0" err="1"/>
              <a:t>contoh</a:t>
            </a:r>
            <a:r>
              <a:rPr lang="en-US" sz="3200" dirty="0"/>
              <a:t> </a:t>
            </a:r>
            <a:r>
              <a:rPr lang="en-US" sz="3200" dirty="0" err="1"/>
              <a:t>Pendanaan</a:t>
            </a:r>
            <a:r>
              <a:rPr lang="en-US" sz="3200" dirty="0"/>
              <a:t> </a:t>
            </a:r>
            <a:r>
              <a:rPr lang="en-US" sz="3200" dirty="0" err="1"/>
              <a:t>Kereta</a:t>
            </a:r>
            <a:r>
              <a:rPr lang="en-US" sz="3200" dirty="0"/>
              <a:t> </a:t>
            </a:r>
            <a:r>
              <a:rPr lang="en-US" sz="3200" dirty="0" err="1"/>
              <a:t>Cepat</a:t>
            </a:r>
            <a:r>
              <a:rPr lang="en-US" sz="3200" dirty="0"/>
              <a:t> </a:t>
            </a:r>
            <a:r>
              <a:rPr lang="en-US" sz="3200" dirty="0" err="1"/>
              <a:t>oleh</a:t>
            </a:r>
            <a:r>
              <a:rPr lang="en-US" sz="3200" dirty="0"/>
              <a:t> China.</a:t>
            </a:r>
          </a:p>
          <a:p>
            <a:pPr marL="171450" indent="-171450">
              <a:buFontTx/>
              <a:buChar char="-"/>
            </a:pPr>
            <a:endParaRPr lang="en-US" sz="3200" dirty="0"/>
          </a:p>
          <a:p>
            <a:pPr marL="0" indent="0">
              <a:buFont typeface="Arial" panose="020B0604020202020204" pitchFamily="34" charset="0"/>
              <a:buNone/>
            </a:pPr>
            <a:endParaRPr lang="id-ID" sz="3000" dirty="0">
              <a:latin typeface="Calibri" pitchFamily="34" charset="0"/>
              <a:cs typeface="Calibri" pitchFamily="34" charset="0"/>
            </a:endParaRPr>
          </a:p>
          <a:p>
            <a:pPr marL="0" indent="0">
              <a:buFont typeface="Arial" panose="020B0604020202020204" pitchFamily="34" charset="0"/>
              <a:buNone/>
            </a:pPr>
            <a:endParaRPr lang="en-US" dirty="0"/>
          </a:p>
          <a:p>
            <a:endParaRPr lang="en-US" dirty="0"/>
          </a:p>
        </p:txBody>
      </p:sp>
    </p:spTree>
    <p:extLst>
      <p:ext uri="{BB962C8B-B14F-4D97-AF65-F5344CB8AC3E}">
        <p14:creationId xmlns:p14="http://schemas.microsoft.com/office/powerpoint/2010/main" val="33283490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E:\other\TU-logo-primer-memusa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82200" y="5410201"/>
            <a:ext cx="685800" cy="80528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1600200" y="-4763"/>
            <a:ext cx="7772400" cy="381000"/>
          </a:xfrm>
        </p:spPr>
        <p:txBody>
          <a:bodyPr>
            <a:normAutofit fontScale="90000"/>
          </a:bodyPr>
          <a:lstStyle/>
          <a:p>
            <a:r>
              <a:rPr lang="en-US" sz="2400" dirty="0" err="1"/>
              <a:t>Contoh</a:t>
            </a:r>
            <a:r>
              <a:rPr lang="en-US" sz="2400" dirty="0"/>
              <a:t> </a:t>
            </a:r>
            <a:r>
              <a:rPr lang="en-US" sz="2400" dirty="0" err="1"/>
              <a:t>Soal</a:t>
            </a:r>
            <a:r>
              <a:rPr lang="en-US" sz="2400" dirty="0"/>
              <a:t> </a:t>
            </a:r>
            <a:endParaRPr lang="en-GB" sz="2400" dirty="0"/>
          </a:p>
        </p:txBody>
      </p:sp>
      <p:sp>
        <p:nvSpPr>
          <p:cNvPr id="6" name="Content Placeholder 5"/>
          <p:cNvSpPr>
            <a:spLocks noGrp="1"/>
          </p:cNvSpPr>
          <p:nvPr>
            <p:ph idx="1"/>
          </p:nvPr>
        </p:nvSpPr>
        <p:spPr>
          <a:xfrm>
            <a:off x="1524000" y="381000"/>
            <a:ext cx="8382000" cy="2057400"/>
          </a:xfrm>
        </p:spPr>
        <p:txBody>
          <a:bodyPr/>
          <a:lstStyle/>
          <a:p>
            <a:pPr marL="114300" indent="0" algn="just">
              <a:buNone/>
            </a:pPr>
            <a:r>
              <a:rPr lang="en-US" sz="2000" dirty="0" err="1"/>
              <a:t>Atas</a:t>
            </a:r>
            <a:r>
              <a:rPr lang="en-US" sz="2000" dirty="0"/>
              <a:t> data </a:t>
            </a:r>
            <a:r>
              <a:rPr lang="en-US" sz="2000" dirty="0" err="1"/>
              <a:t>proyek</a:t>
            </a:r>
            <a:r>
              <a:rPr lang="en-US" sz="2000" dirty="0"/>
              <a:t> </a:t>
            </a:r>
            <a:r>
              <a:rPr lang="en-US" sz="2000" dirty="0" err="1"/>
              <a:t>dibawah</a:t>
            </a:r>
            <a:r>
              <a:rPr lang="en-US" sz="2000" dirty="0"/>
              <a:t> </a:t>
            </a:r>
            <a:r>
              <a:rPr lang="en-US" sz="2000" dirty="0" err="1"/>
              <a:t>ini</a:t>
            </a:r>
            <a:r>
              <a:rPr lang="en-US" sz="2000" dirty="0"/>
              <a:t>, </a:t>
            </a:r>
          </a:p>
          <a:p>
            <a:pPr marL="571500" indent="-457200" algn="just">
              <a:buAutoNum type="arabicPeriod"/>
            </a:pPr>
            <a:r>
              <a:rPr lang="en-US" sz="2000" dirty="0" err="1"/>
              <a:t>Susun</a:t>
            </a:r>
            <a:r>
              <a:rPr lang="en-US" sz="2000" dirty="0"/>
              <a:t> </a:t>
            </a:r>
            <a:r>
              <a:rPr lang="en-US" sz="2000" dirty="0" err="1"/>
              <a:t>jadwal</a:t>
            </a:r>
            <a:r>
              <a:rPr lang="en-US" sz="2000" dirty="0"/>
              <a:t> </a:t>
            </a:r>
            <a:r>
              <a:rPr lang="en-US" sz="2000" dirty="0" err="1"/>
              <a:t>penyelesaian</a:t>
            </a:r>
            <a:r>
              <a:rPr lang="en-US" sz="2000" dirty="0"/>
              <a:t> </a:t>
            </a:r>
            <a:r>
              <a:rPr lang="en-US" sz="2000" dirty="0" err="1"/>
              <a:t>proyek</a:t>
            </a:r>
            <a:r>
              <a:rPr lang="en-US" sz="2000" dirty="0"/>
              <a:t> </a:t>
            </a:r>
            <a:r>
              <a:rPr lang="en-US" sz="2000" dirty="0" err="1"/>
              <a:t>dimana</a:t>
            </a:r>
            <a:r>
              <a:rPr lang="en-US" sz="2000" dirty="0"/>
              <a:t> </a:t>
            </a:r>
            <a:r>
              <a:rPr lang="en-US" sz="2000" dirty="0" err="1"/>
              <a:t>pada</a:t>
            </a:r>
            <a:r>
              <a:rPr lang="en-US" sz="2000" dirty="0"/>
              <a:t> </a:t>
            </a:r>
            <a:r>
              <a:rPr lang="en-US" sz="2000" dirty="0" err="1"/>
              <a:t>periode</a:t>
            </a:r>
            <a:r>
              <a:rPr lang="en-US" sz="2000" dirty="0"/>
              <a:t> – </a:t>
            </a:r>
            <a:r>
              <a:rPr lang="en-US" sz="2000" dirty="0" err="1"/>
              <a:t>periode</a:t>
            </a:r>
            <a:r>
              <a:rPr lang="en-US" sz="2000" dirty="0"/>
              <a:t> </a:t>
            </a:r>
            <a:r>
              <a:rPr lang="en-US" sz="2000" dirty="0" err="1"/>
              <a:t>awal</a:t>
            </a:r>
            <a:r>
              <a:rPr lang="en-US" sz="2000" dirty="0"/>
              <a:t> </a:t>
            </a:r>
            <a:r>
              <a:rPr lang="en-US" sz="2000" dirty="0" err="1"/>
              <a:t>dihasilkan</a:t>
            </a:r>
            <a:r>
              <a:rPr lang="en-US" sz="2000" dirty="0"/>
              <a:t> </a:t>
            </a:r>
            <a:r>
              <a:rPr lang="en-US" sz="2000" dirty="0" err="1"/>
              <a:t>pengeluaran</a:t>
            </a:r>
            <a:r>
              <a:rPr lang="en-US" sz="2000" dirty="0"/>
              <a:t> yang minimum? </a:t>
            </a:r>
          </a:p>
          <a:p>
            <a:pPr marL="571500" indent="-457200" algn="just">
              <a:buAutoNum type="arabicPeriod"/>
            </a:pPr>
            <a:r>
              <a:rPr lang="en-US" sz="2000" dirty="0" err="1"/>
              <a:t>Susun</a:t>
            </a:r>
            <a:r>
              <a:rPr lang="en-US" sz="2000" dirty="0"/>
              <a:t> </a:t>
            </a:r>
            <a:r>
              <a:rPr lang="en-US" sz="2000" dirty="0" err="1"/>
              <a:t>jadwal</a:t>
            </a:r>
            <a:r>
              <a:rPr lang="en-US" sz="2000" dirty="0"/>
              <a:t> </a:t>
            </a:r>
            <a:r>
              <a:rPr lang="en-US" sz="2000" dirty="0" err="1"/>
              <a:t>penyelesaian</a:t>
            </a:r>
            <a:r>
              <a:rPr lang="en-US" sz="2000" dirty="0"/>
              <a:t> </a:t>
            </a:r>
            <a:r>
              <a:rPr lang="en-US" sz="2000" dirty="0" err="1"/>
              <a:t>proyek</a:t>
            </a:r>
            <a:r>
              <a:rPr lang="en-US" sz="2000" dirty="0"/>
              <a:t> </a:t>
            </a:r>
            <a:r>
              <a:rPr lang="en-US" sz="2000" dirty="0" err="1"/>
              <a:t>bila</a:t>
            </a:r>
            <a:r>
              <a:rPr lang="en-US" sz="2000" dirty="0"/>
              <a:t> </a:t>
            </a:r>
            <a:r>
              <a:rPr lang="en-US" sz="2000" dirty="0" err="1"/>
              <a:t>anggaran</a:t>
            </a:r>
            <a:r>
              <a:rPr lang="en-US" sz="2000" dirty="0"/>
              <a:t> </a:t>
            </a:r>
            <a:r>
              <a:rPr lang="en-US" sz="2000" dirty="0" err="1"/>
              <a:t>dibatasi</a:t>
            </a:r>
            <a:r>
              <a:rPr lang="en-US" sz="2000" dirty="0"/>
              <a:t> </a:t>
            </a:r>
            <a:r>
              <a:rPr lang="en-US" sz="2000" dirty="0" err="1"/>
              <a:t>maksimum</a:t>
            </a:r>
            <a:r>
              <a:rPr lang="en-US" sz="2000" dirty="0"/>
              <a:t> </a:t>
            </a:r>
            <a:r>
              <a:rPr lang="en-US" sz="2000" dirty="0" err="1"/>
              <a:t>hanya</a:t>
            </a:r>
            <a:r>
              <a:rPr lang="en-US" sz="2000" dirty="0"/>
              <a:t> US $ 100,000.00 </a:t>
            </a:r>
            <a:r>
              <a:rPr lang="en-US" sz="2000" dirty="0" err="1"/>
              <a:t>setiap</a:t>
            </a:r>
            <a:r>
              <a:rPr lang="en-US" sz="2000" dirty="0"/>
              <a:t> </a:t>
            </a:r>
            <a:r>
              <a:rPr lang="en-US" sz="2000" dirty="0" err="1"/>
              <a:t>bulannya</a:t>
            </a:r>
            <a:r>
              <a:rPr lang="en-US" sz="2000" dirty="0"/>
              <a:t>?</a:t>
            </a:r>
          </a:p>
          <a:p>
            <a:pPr marL="114300" indent="0" algn="just">
              <a:buNone/>
            </a:pPr>
            <a:endParaRPr lang="en-US" sz="2000" dirty="0"/>
          </a:p>
          <a:p>
            <a:pPr marL="571500" indent="-457200">
              <a:buAutoNum type="arabicPeriod"/>
            </a:pPr>
            <a:endParaRPr lang="en-US" dirty="0"/>
          </a:p>
          <a:p>
            <a:pPr marL="571500" indent="-457200">
              <a:buAutoNum type="arabicPeriod"/>
            </a:pPr>
            <a:endParaRPr lang="en-US" dirty="0"/>
          </a:p>
          <a:p>
            <a:pPr marL="571500" indent="-457200">
              <a:buAutoNum type="arabicPeriod"/>
            </a:pPr>
            <a:endParaRPr lang="en-GB" dirty="0"/>
          </a:p>
        </p:txBody>
      </p:sp>
      <p:pic>
        <p:nvPicPr>
          <p:cNvPr id="8" name="Picture 7"/>
          <p:cNvPicPr>
            <a:picLocks noChangeAspect="1"/>
          </p:cNvPicPr>
          <p:nvPr/>
        </p:nvPicPr>
        <p:blipFill>
          <a:blip r:embed="rId3"/>
          <a:stretch>
            <a:fillRect/>
          </a:stretch>
        </p:blipFill>
        <p:spPr>
          <a:xfrm>
            <a:off x="1828800" y="2786064"/>
            <a:ext cx="7848600" cy="3770562"/>
          </a:xfrm>
          <a:prstGeom prst="rect">
            <a:avLst/>
          </a:prstGeom>
        </p:spPr>
      </p:pic>
    </p:spTree>
    <p:extLst>
      <p:ext uri="{BB962C8B-B14F-4D97-AF65-F5344CB8AC3E}">
        <p14:creationId xmlns:p14="http://schemas.microsoft.com/office/powerpoint/2010/main" val="39126324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t>Jadwal</a:t>
            </a:r>
            <a:r>
              <a:rPr lang="en-US" dirty="0"/>
              <a:t> </a:t>
            </a:r>
            <a:r>
              <a:rPr lang="en-US" dirty="0" err="1"/>
              <a:t>Penyelesaian</a:t>
            </a:r>
            <a:r>
              <a:rPr lang="en-US" dirty="0"/>
              <a:t> </a:t>
            </a:r>
            <a:r>
              <a:rPr lang="en-US" dirty="0" err="1"/>
              <a:t>Proyek</a:t>
            </a:r>
            <a:endParaRPr lang="en-GB" dirty="0"/>
          </a:p>
        </p:txBody>
      </p:sp>
      <p:pic>
        <p:nvPicPr>
          <p:cNvPr id="8" name="Content Placeholder 7"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9800" y="1752600"/>
            <a:ext cx="6781800" cy="3581400"/>
          </a:xfrm>
        </p:spPr>
      </p:pic>
    </p:spTree>
    <p:extLst>
      <p:ext uri="{BB962C8B-B14F-4D97-AF65-F5344CB8AC3E}">
        <p14:creationId xmlns:p14="http://schemas.microsoft.com/office/powerpoint/2010/main" val="2625082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F0314B07-77DD-491D-9891-2D02060A615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249382"/>
            <a:ext cx="10723418" cy="4591125"/>
          </a:xfrm>
        </p:spPr>
      </p:pic>
      <p:sp>
        <p:nvSpPr>
          <p:cNvPr id="8" name="Rectangle 7">
            <a:extLst>
              <a:ext uri="{FF2B5EF4-FFF2-40B4-BE49-F238E27FC236}">
                <a16:creationId xmlns:a16="http://schemas.microsoft.com/office/drawing/2014/main" id="{17F91759-6A89-4857-8FC4-8C8039245076}"/>
              </a:ext>
            </a:extLst>
          </p:cNvPr>
          <p:cNvSpPr/>
          <p:nvPr/>
        </p:nvSpPr>
        <p:spPr>
          <a:xfrm>
            <a:off x="761999" y="5054041"/>
            <a:ext cx="10723417"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2F2B20"/>
                </a:solidFill>
                <a:effectLst/>
                <a:uLnTx/>
                <a:uFillTx/>
                <a:latin typeface="Calibri"/>
                <a:ea typeface="MS Mincho" panose="02020609040205080304" pitchFamily="49" charset="-128"/>
                <a:cs typeface="Times New Roman" panose="02020603050405020304" pitchFamily="18" charset="0"/>
              </a:rPr>
              <a:t>Jadwal</a:t>
            </a:r>
            <a:r>
              <a:rPr kumimoji="0" lang="en-US" sz="1800" b="0" i="0" u="none" strike="noStrike" kern="1200" cap="none" spc="0" normalizeH="0" baseline="0" noProof="0" dirty="0">
                <a:ln>
                  <a:noFill/>
                </a:ln>
                <a:solidFill>
                  <a:srgbClr val="2F2B20"/>
                </a:solidFill>
                <a:effectLst/>
                <a:uLnTx/>
                <a:uFillTx/>
                <a:latin typeface="Calibri"/>
                <a:ea typeface="MS Mincho" panose="02020609040205080304" pitchFamily="49" charset="-128"/>
                <a:cs typeface="Times New Roman" panose="02020603050405020304" pitchFamily="18" charset="0"/>
              </a:rPr>
              <a:t> </a:t>
            </a:r>
            <a:r>
              <a:rPr kumimoji="0" lang="en-US" sz="1800" b="0" i="0" u="none" strike="noStrike" kern="1200" cap="none" spc="0" normalizeH="0" baseline="0" noProof="0" dirty="0" err="1">
                <a:ln>
                  <a:noFill/>
                </a:ln>
                <a:solidFill>
                  <a:srgbClr val="2F2B20"/>
                </a:solidFill>
                <a:effectLst/>
                <a:uLnTx/>
                <a:uFillTx/>
                <a:latin typeface="Calibri"/>
                <a:ea typeface="MS Mincho" panose="02020609040205080304" pitchFamily="49" charset="-128"/>
                <a:cs typeface="Times New Roman" panose="02020603050405020304" pitchFamily="18" charset="0"/>
              </a:rPr>
              <a:t>belum</a:t>
            </a:r>
            <a:r>
              <a:rPr kumimoji="0" lang="en-US" sz="1800" b="0" i="0" u="none" strike="noStrike" kern="1200" cap="none" spc="0" normalizeH="0" baseline="0" noProof="0" dirty="0">
                <a:ln>
                  <a:noFill/>
                </a:ln>
                <a:solidFill>
                  <a:srgbClr val="2F2B20"/>
                </a:solidFill>
                <a:effectLst/>
                <a:uLnTx/>
                <a:uFillTx/>
                <a:latin typeface="Calibri"/>
                <a:ea typeface="MS Mincho" panose="02020609040205080304" pitchFamily="49" charset="-128"/>
                <a:cs typeface="Times New Roman" panose="02020603050405020304" pitchFamily="18" charset="0"/>
              </a:rPr>
              <a:t> </a:t>
            </a:r>
            <a:r>
              <a:rPr kumimoji="0" lang="en-US" sz="1800" b="0" i="0" u="none" strike="noStrike" kern="1200" cap="none" spc="0" normalizeH="0" baseline="0" noProof="0" dirty="0" err="1">
                <a:ln>
                  <a:noFill/>
                </a:ln>
                <a:solidFill>
                  <a:srgbClr val="2F2B20"/>
                </a:solidFill>
                <a:effectLst/>
                <a:uLnTx/>
                <a:uFillTx/>
                <a:latin typeface="Calibri"/>
                <a:ea typeface="MS Mincho" panose="02020609040205080304" pitchFamily="49" charset="-128"/>
                <a:cs typeface="Times New Roman" panose="02020603050405020304" pitchFamily="18" charset="0"/>
              </a:rPr>
              <a:t>menghasilkan</a:t>
            </a:r>
            <a:r>
              <a:rPr kumimoji="0" lang="en-US" sz="1800" b="0" i="0" u="none" strike="noStrike" kern="1200" cap="none" spc="0" normalizeH="0" baseline="0" noProof="0" dirty="0">
                <a:ln>
                  <a:noFill/>
                </a:ln>
                <a:solidFill>
                  <a:srgbClr val="2F2B20"/>
                </a:solidFill>
                <a:effectLst/>
                <a:uLnTx/>
                <a:uFillTx/>
                <a:latin typeface="Calibri"/>
                <a:ea typeface="MS Mincho" panose="02020609040205080304" pitchFamily="49" charset="-128"/>
                <a:cs typeface="Times New Roman" panose="02020603050405020304" pitchFamily="18" charset="0"/>
              </a:rPr>
              <a:t> </a:t>
            </a:r>
            <a:r>
              <a:rPr kumimoji="0" lang="en-US" sz="1800" b="0" i="0" u="none" strike="noStrike" kern="1200" cap="none" spc="0" normalizeH="0" baseline="0" noProof="0" dirty="0" err="1">
                <a:ln>
                  <a:noFill/>
                </a:ln>
                <a:solidFill>
                  <a:srgbClr val="2F2B20"/>
                </a:solidFill>
                <a:effectLst/>
                <a:uLnTx/>
                <a:uFillTx/>
                <a:latin typeface="Calibri"/>
                <a:ea typeface="MS Mincho" panose="02020609040205080304" pitchFamily="49" charset="-128"/>
                <a:cs typeface="Times New Roman" panose="02020603050405020304" pitchFamily="18" charset="0"/>
              </a:rPr>
              <a:t>pengeluaran</a:t>
            </a:r>
            <a:r>
              <a:rPr kumimoji="0" lang="en-US" sz="1800" b="0" i="0" u="none" strike="noStrike" kern="1200" cap="none" spc="0" normalizeH="0" baseline="0" noProof="0" dirty="0">
                <a:ln>
                  <a:noFill/>
                </a:ln>
                <a:solidFill>
                  <a:srgbClr val="2F2B20"/>
                </a:solidFill>
                <a:effectLst/>
                <a:uLnTx/>
                <a:uFillTx/>
                <a:latin typeface="Calibri"/>
                <a:ea typeface="MS Mincho" panose="02020609040205080304" pitchFamily="49" charset="-128"/>
                <a:cs typeface="Times New Roman" panose="02020603050405020304" pitchFamily="18" charset="0"/>
              </a:rPr>
              <a:t> yang minimum pada </a:t>
            </a:r>
            <a:r>
              <a:rPr kumimoji="0" lang="en-US" sz="1800" b="0" i="0" u="none" strike="noStrike" kern="1200" cap="none" spc="0" normalizeH="0" baseline="0" noProof="0" dirty="0" err="1">
                <a:ln>
                  <a:noFill/>
                </a:ln>
                <a:solidFill>
                  <a:srgbClr val="2F2B20"/>
                </a:solidFill>
                <a:effectLst/>
                <a:uLnTx/>
                <a:uFillTx/>
                <a:latin typeface="Calibri"/>
                <a:ea typeface="MS Mincho" panose="02020609040205080304" pitchFamily="49" charset="-128"/>
                <a:cs typeface="Times New Roman" panose="02020603050405020304" pitchFamily="18" charset="0"/>
              </a:rPr>
              <a:t>periode-periode</a:t>
            </a:r>
            <a:r>
              <a:rPr kumimoji="0" lang="en-US" sz="1800" b="0" i="0" u="none" strike="noStrike" kern="1200" cap="none" spc="0" normalizeH="0" baseline="0" noProof="0" dirty="0">
                <a:ln>
                  <a:noFill/>
                </a:ln>
                <a:solidFill>
                  <a:srgbClr val="2F2B20"/>
                </a:solidFill>
                <a:effectLst/>
                <a:uLnTx/>
                <a:uFillTx/>
                <a:latin typeface="Calibri"/>
                <a:ea typeface="MS Mincho" panose="02020609040205080304" pitchFamily="49" charset="-128"/>
                <a:cs typeface="Times New Roman" panose="02020603050405020304" pitchFamily="18" charset="0"/>
              </a:rPr>
              <a:t> </a:t>
            </a:r>
            <a:r>
              <a:rPr kumimoji="0" lang="en-US" sz="1800" b="0" i="0" u="none" strike="noStrike" kern="1200" cap="none" spc="0" normalizeH="0" baseline="0" noProof="0" dirty="0" err="1">
                <a:ln>
                  <a:noFill/>
                </a:ln>
                <a:solidFill>
                  <a:srgbClr val="2F2B20"/>
                </a:solidFill>
                <a:effectLst/>
                <a:uLnTx/>
                <a:uFillTx/>
                <a:latin typeface="Calibri"/>
                <a:ea typeface="MS Mincho" panose="02020609040205080304" pitchFamily="49" charset="-128"/>
                <a:cs typeface="Times New Roman" panose="02020603050405020304" pitchFamily="18" charset="0"/>
              </a:rPr>
              <a:t>awal</a:t>
            </a:r>
            <a:r>
              <a:rPr kumimoji="0" lang="en-US" sz="1800" b="0" i="0" u="none" strike="noStrike" kern="1200" cap="none" spc="0" normalizeH="0" baseline="0" noProof="0" dirty="0">
                <a:ln>
                  <a:noFill/>
                </a:ln>
                <a:solidFill>
                  <a:srgbClr val="2F2B20"/>
                </a:solidFill>
                <a:effectLst/>
                <a:uLnTx/>
                <a:uFillTx/>
                <a:latin typeface="Calibri"/>
                <a:ea typeface="MS Mincho" panose="02020609040205080304" pitchFamily="49" charset="-128"/>
                <a:cs typeface="Times New Roman" panose="02020603050405020304" pitchFamily="18" charset="0"/>
              </a:rPr>
              <a:t>, </a:t>
            </a:r>
            <a:r>
              <a:rPr kumimoji="0" lang="en-US" sz="1800" b="0" i="0" u="none" strike="noStrike" kern="1200" cap="none" spc="0" normalizeH="0" baseline="0" noProof="0" dirty="0" err="1">
                <a:ln>
                  <a:noFill/>
                </a:ln>
                <a:solidFill>
                  <a:srgbClr val="2F2B20"/>
                </a:solidFill>
                <a:effectLst/>
                <a:uLnTx/>
                <a:uFillTx/>
                <a:latin typeface="Calibri"/>
                <a:ea typeface="MS Mincho" panose="02020609040205080304" pitchFamily="49" charset="-128"/>
                <a:cs typeface="Times New Roman" panose="02020603050405020304" pitchFamily="18" charset="0"/>
              </a:rPr>
              <a:t>karena</a:t>
            </a:r>
            <a:r>
              <a:rPr kumimoji="0" lang="en-US" sz="1800" b="0" i="0" u="none" strike="noStrike" kern="1200" cap="none" spc="0" normalizeH="0" baseline="0" noProof="0" dirty="0">
                <a:ln>
                  <a:noFill/>
                </a:ln>
                <a:solidFill>
                  <a:srgbClr val="2F2B20"/>
                </a:solidFill>
                <a:effectLst/>
                <a:uLnTx/>
                <a:uFillTx/>
                <a:latin typeface="Calibri"/>
                <a:ea typeface="MS Mincho" panose="02020609040205080304" pitchFamily="49" charset="-128"/>
                <a:cs typeface="Times New Roman" panose="02020603050405020304" pitchFamily="18" charset="0"/>
              </a:rPr>
              <a:t> </a:t>
            </a:r>
            <a:r>
              <a:rPr kumimoji="0" lang="en-US" sz="1800" b="0" i="0" u="none" strike="noStrike" kern="1200" cap="none" spc="0" normalizeH="0" baseline="0" noProof="0" dirty="0" err="1">
                <a:ln>
                  <a:noFill/>
                </a:ln>
                <a:solidFill>
                  <a:srgbClr val="2F2B20"/>
                </a:solidFill>
                <a:effectLst/>
                <a:uLnTx/>
                <a:uFillTx/>
                <a:latin typeface="Calibri"/>
                <a:ea typeface="MS Mincho" panose="02020609040205080304" pitchFamily="49" charset="-128"/>
                <a:cs typeface="Times New Roman" panose="02020603050405020304" pitchFamily="18" charset="0"/>
              </a:rPr>
              <a:t>bulan</a:t>
            </a:r>
            <a:r>
              <a:rPr kumimoji="0" lang="en-US" sz="1800" b="0" i="0" u="none" strike="noStrike" kern="1200" cap="none" spc="0" normalizeH="0" baseline="0" noProof="0" dirty="0">
                <a:ln>
                  <a:noFill/>
                </a:ln>
                <a:solidFill>
                  <a:srgbClr val="2F2B20"/>
                </a:solidFill>
                <a:effectLst/>
                <a:uLnTx/>
                <a:uFillTx/>
                <a:latin typeface="Calibri"/>
                <a:ea typeface="MS Mincho" panose="02020609040205080304" pitchFamily="49" charset="-128"/>
                <a:cs typeface="Times New Roman" panose="02020603050405020304" pitchFamily="18" charset="0"/>
              </a:rPr>
              <a:t> 2, 3 dan 4 </a:t>
            </a:r>
            <a:r>
              <a:rPr kumimoji="0" lang="en-US" sz="1800" b="0" i="0" u="none" strike="noStrike" kern="1200" cap="none" spc="0" normalizeH="0" baseline="0" noProof="0" dirty="0" err="1">
                <a:ln>
                  <a:noFill/>
                </a:ln>
                <a:solidFill>
                  <a:srgbClr val="2F2B20"/>
                </a:solidFill>
                <a:effectLst/>
                <a:uLnTx/>
                <a:uFillTx/>
                <a:latin typeface="Calibri"/>
                <a:ea typeface="MS Mincho" panose="02020609040205080304" pitchFamily="49" charset="-128"/>
                <a:cs typeface="Times New Roman" panose="02020603050405020304" pitchFamily="18" charset="0"/>
              </a:rPr>
              <a:t>masih</a:t>
            </a:r>
            <a:r>
              <a:rPr kumimoji="0" lang="en-US" sz="1800" b="0" i="0" u="none" strike="noStrike" kern="1200" cap="none" spc="0" normalizeH="0" baseline="0" noProof="0" dirty="0">
                <a:ln>
                  <a:noFill/>
                </a:ln>
                <a:solidFill>
                  <a:srgbClr val="2F2B20"/>
                </a:solidFill>
                <a:effectLst/>
                <a:uLnTx/>
                <a:uFillTx/>
                <a:latin typeface="Calibri"/>
                <a:ea typeface="MS Mincho" panose="02020609040205080304" pitchFamily="49" charset="-128"/>
                <a:cs typeface="Times New Roman" panose="02020603050405020304" pitchFamily="18" charset="0"/>
              </a:rPr>
              <a:t> </a:t>
            </a:r>
            <a:r>
              <a:rPr kumimoji="0" lang="en-US" sz="1800" b="0" i="0" u="none" strike="noStrike" kern="1200" cap="none" spc="0" normalizeH="0" baseline="0" noProof="0" dirty="0" err="1">
                <a:ln>
                  <a:noFill/>
                </a:ln>
                <a:solidFill>
                  <a:srgbClr val="2F2B20"/>
                </a:solidFill>
                <a:effectLst/>
                <a:uLnTx/>
                <a:uFillTx/>
                <a:latin typeface="Calibri"/>
                <a:ea typeface="MS Mincho" panose="02020609040205080304" pitchFamily="49" charset="-128"/>
                <a:cs typeface="Times New Roman" panose="02020603050405020304" pitchFamily="18" charset="0"/>
              </a:rPr>
              <a:t>menghabiskan</a:t>
            </a:r>
            <a:r>
              <a:rPr kumimoji="0" lang="en-US" sz="1800" b="0" i="0" u="none" strike="noStrike" kern="1200" cap="none" spc="0" normalizeH="0" baseline="0" noProof="0" dirty="0">
                <a:ln>
                  <a:noFill/>
                </a:ln>
                <a:solidFill>
                  <a:srgbClr val="2F2B20"/>
                </a:solidFill>
                <a:effectLst/>
                <a:uLnTx/>
                <a:uFillTx/>
                <a:latin typeface="Calibri"/>
                <a:ea typeface="MS Mincho" panose="02020609040205080304" pitchFamily="49" charset="-128"/>
                <a:cs typeface="Times New Roman" panose="02020603050405020304" pitchFamily="18" charset="0"/>
              </a:rPr>
              <a:t> </a:t>
            </a:r>
            <a:r>
              <a:rPr kumimoji="0" lang="en-US" sz="1800" b="0" i="0" u="none" strike="noStrike" kern="1200" cap="none" spc="0" normalizeH="0" baseline="0" noProof="0" dirty="0" err="1">
                <a:ln>
                  <a:noFill/>
                </a:ln>
                <a:solidFill>
                  <a:srgbClr val="2F2B20"/>
                </a:solidFill>
                <a:effectLst/>
                <a:uLnTx/>
                <a:uFillTx/>
                <a:latin typeface="Calibri"/>
                <a:ea typeface="MS Mincho" panose="02020609040205080304" pitchFamily="49" charset="-128"/>
                <a:cs typeface="Times New Roman" panose="02020603050405020304" pitchFamily="18" charset="0"/>
              </a:rPr>
              <a:t>biaya</a:t>
            </a:r>
            <a:r>
              <a:rPr kumimoji="0" lang="en-US" sz="1800" b="0" i="0" u="none" strike="noStrike" kern="1200" cap="none" spc="0" normalizeH="0" baseline="0" noProof="0" dirty="0">
                <a:ln>
                  <a:noFill/>
                </a:ln>
                <a:solidFill>
                  <a:srgbClr val="2F2B20"/>
                </a:solidFill>
                <a:effectLst/>
                <a:uLnTx/>
                <a:uFillTx/>
                <a:latin typeface="Calibri"/>
                <a:ea typeface="MS Mincho" panose="02020609040205080304" pitchFamily="49" charset="-128"/>
                <a:cs typeface="Times New Roman" panose="02020603050405020304" pitchFamily="18" charset="0"/>
              </a:rPr>
              <a:t> </a:t>
            </a:r>
            <a:r>
              <a:rPr kumimoji="0" lang="en-US" sz="1800" b="0" i="0" u="none" strike="noStrike" kern="1200" cap="none" spc="0" normalizeH="0" baseline="0" noProof="0" dirty="0" err="1">
                <a:ln>
                  <a:noFill/>
                </a:ln>
                <a:solidFill>
                  <a:srgbClr val="2F2B20"/>
                </a:solidFill>
                <a:effectLst/>
                <a:uLnTx/>
                <a:uFillTx/>
                <a:latin typeface="Calibri"/>
                <a:ea typeface="MS Mincho" panose="02020609040205080304" pitchFamily="49" charset="-128"/>
                <a:cs typeface="Times New Roman" panose="02020603050405020304" pitchFamily="18" charset="0"/>
              </a:rPr>
              <a:t>lebih</a:t>
            </a:r>
            <a:r>
              <a:rPr kumimoji="0" lang="en-US" sz="1800" b="0" i="0" u="none" strike="noStrike" kern="1200" cap="none" spc="0" normalizeH="0" baseline="0" noProof="0" dirty="0">
                <a:ln>
                  <a:noFill/>
                </a:ln>
                <a:solidFill>
                  <a:srgbClr val="2F2B20"/>
                </a:solidFill>
                <a:effectLst/>
                <a:uLnTx/>
                <a:uFillTx/>
                <a:latin typeface="Calibri"/>
                <a:ea typeface="MS Mincho" panose="02020609040205080304" pitchFamily="49" charset="-128"/>
                <a:cs typeface="Times New Roman" panose="02020603050405020304" pitchFamily="18" charset="0"/>
              </a:rPr>
              <a:t> </a:t>
            </a:r>
            <a:r>
              <a:rPr kumimoji="0" lang="en-US" sz="1800" b="0" i="0" u="none" strike="noStrike" kern="1200" cap="none" spc="0" normalizeH="0" baseline="0" noProof="0" dirty="0" err="1">
                <a:ln>
                  <a:noFill/>
                </a:ln>
                <a:solidFill>
                  <a:srgbClr val="2F2B20"/>
                </a:solidFill>
                <a:effectLst/>
                <a:uLnTx/>
                <a:uFillTx/>
                <a:latin typeface="Calibri"/>
                <a:ea typeface="MS Mincho" panose="02020609040205080304" pitchFamily="49" charset="-128"/>
                <a:cs typeface="Times New Roman" panose="02020603050405020304" pitchFamily="18" charset="0"/>
              </a:rPr>
              <a:t>tinggi</a:t>
            </a:r>
            <a:r>
              <a:rPr kumimoji="0" lang="en-US" sz="1800" b="0" i="0" u="none" strike="noStrike" kern="1200" cap="none" spc="0" normalizeH="0" baseline="0" noProof="0" dirty="0">
                <a:ln>
                  <a:noFill/>
                </a:ln>
                <a:solidFill>
                  <a:srgbClr val="2F2B20"/>
                </a:solidFill>
                <a:effectLst/>
                <a:uLnTx/>
                <a:uFillTx/>
                <a:latin typeface="Calibri"/>
                <a:ea typeface="MS Mincho" panose="02020609040205080304" pitchFamily="49" charset="-128"/>
                <a:cs typeface="Times New Roman" panose="02020603050405020304" pitchFamily="18" charset="0"/>
              </a:rPr>
              <a:t> </a:t>
            </a:r>
            <a:r>
              <a:rPr kumimoji="0" lang="en-US" sz="1800" b="0" i="0" u="none" strike="noStrike" kern="1200" cap="none" spc="0" normalizeH="0" baseline="0" noProof="0" dirty="0" err="1">
                <a:ln>
                  <a:noFill/>
                </a:ln>
                <a:solidFill>
                  <a:srgbClr val="2F2B20"/>
                </a:solidFill>
                <a:effectLst/>
                <a:uLnTx/>
                <a:uFillTx/>
                <a:latin typeface="Calibri"/>
                <a:ea typeface="MS Mincho" panose="02020609040205080304" pitchFamily="49" charset="-128"/>
                <a:cs typeface="Times New Roman" panose="02020603050405020304" pitchFamily="18" charset="0"/>
              </a:rPr>
              <a:t>dari</a:t>
            </a:r>
            <a:r>
              <a:rPr kumimoji="0" lang="en-US" sz="1800" b="0" i="0" u="none" strike="noStrike" kern="1200" cap="none" spc="0" normalizeH="0" baseline="0" noProof="0" dirty="0">
                <a:ln>
                  <a:noFill/>
                </a:ln>
                <a:solidFill>
                  <a:srgbClr val="2F2B20"/>
                </a:solidFill>
                <a:effectLst/>
                <a:uLnTx/>
                <a:uFillTx/>
                <a:latin typeface="Calibri"/>
                <a:ea typeface="MS Mincho" panose="02020609040205080304" pitchFamily="49" charset="-128"/>
                <a:cs typeface="Times New Roman" panose="02020603050405020304" pitchFamily="18" charset="0"/>
              </a:rPr>
              <a:t> pada </a:t>
            </a:r>
            <a:r>
              <a:rPr kumimoji="0" lang="en-US" sz="1800" b="0" i="0" u="none" strike="noStrike" kern="1200" cap="none" spc="0" normalizeH="0" baseline="0" noProof="0" dirty="0" err="1">
                <a:ln>
                  <a:noFill/>
                </a:ln>
                <a:solidFill>
                  <a:srgbClr val="2F2B20"/>
                </a:solidFill>
                <a:effectLst/>
                <a:uLnTx/>
                <a:uFillTx/>
                <a:latin typeface="Calibri"/>
                <a:ea typeface="MS Mincho" panose="02020609040205080304" pitchFamily="49" charset="-128"/>
                <a:cs typeface="Times New Roman" panose="02020603050405020304" pitchFamily="18" charset="0"/>
              </a:rPr>
              <a:t>bulan</a:t>
            </a:r>
            <a:r>
              <a:rPr kumimoji="0" lang="en-US" sz="1800" b="0" i="0" u="none" strike="noStrike" kern="1200" cap="none" spc="0" normalizeH="0" baseline="0" noProof="0" dirty="0">
                <a:ln>
                  <a:noFill/>
                </a:ln>
                <a:solidFill>
                  <a:srgbClr val="2F2B20"/>
                </a:solidFill>
                <a:effectLst/>
                <a:uLnTx/>
                <a:uFillTx/>
                <a:latin typeface="Calibri"/>
                <a:ea typeface="MS Mincho" panose="02020609040205080304" pitchFamily="49" charset="-128"/>
                <a:cs typeface="Times New Roman" panose="02020603050405020304" pitchFamily="18" charset="0"/>
              </a:rPr>
              <a:t> 5, 8, 9 </a:t>
            </a:r>
            <a:r>
              <a:rPr kumimoji="0" lang="en-US" sz="1800" b="0" i="0" u="none" strike="noStrike" kern="1200" cap="none" spc="0" normalizeH="0" baseline="0" noProof="0" dirty="0" err="1">
                <a:ln>
                  <a:noFill/>
                </a:ln>
                <a:solidFill>
                  <a:srgbClr val="2F2B20"/>
                </a:solidFill>
                <a:effectLst/>
                <a:uLnTx/>
                <a:uFillTx/>
                <a:latin typeface="Calibri"/>
                <a:ea typeface="MS Mincho" panose="02020609040205080304" pitchFamily="49" charset="-128"/>
                <a:cs typeface="Times New Roman" panose="02020603050405020304" pitchFamily="18" charset="0"/>
              </a:rPr>
              <a:t>ddan</a:t>
            </a:r>
            <a:r>
              <a:rPr kumimoji="0" lang="en-US" sz="1800" b="0" i="0" u="none" strike="noStrike" kern="1200" cap="none" spc="0" normalizeH="0" baseline="0" noProof="0" dirty="0">
                <a:ln>
                  <a:noFill/>
                </a:ln>
                <a:solidFill>
                  <a:srgbClr val="2F2B20"/>
                </a:solidFill>
                <a:effectLst/>
                <a:uLnTx/>
                <a:uFillTx/>
                <a:latin typeface="Calibri"/>
                <a:ea typeface="MS Mincho" panose="02020609040205080304" pitchFamily="49" charset="-128"/>
                <a:cs typeface="Times New Roman" panose="02020603050405020304" pitchFamily="18" charset="0"/>
              </a:rPr>
              <a:t> 10.</a:t>
            </a:r>
            <a:endParaRPr kumimoji="0" lang="en-GB" sz="1600" b="0" i="0" u="none" strike="noStrike" kern="1200" cap="none" spc="0" normalizeH="0" baseline="0" noProof="0" dirty="0">
              <a:ln>
                <a:noFill/>
              </a:ln>
              <a:solidFill>
                <a:srgbClr val="2F2B20"/>
              </a:solidFill>
              <a:effectLst/>
              <a:uLnTx/>
              <a:uFillTx/>
              <a:latin typeface="Calibri"/>
              <a:ea typeface="MS Mincho" panose="02020609040205080304" pitchFamily="49"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2F2B20"/>
                </a:solidFill>
                <a:effectLst/>
                <a:uLnTx/>
                <a:uFillTx/>
                <a:latin typeface="Calibri"/>
                <a:ea typeface="MS Mincho" panose="02020609040205080304" pitchFamily="49" charset="-128"/>
                <a:cs typeface="Times New Roman" panose="02020603050405020304" pitchFamily="18" charset="0"/>
              </a:rPr>
              <a:t>Untuk</a:t>
            </a:r>
            <a:r>
              <a:rPr kumimoji="0" lang="en-US" sz="1800" b="0" i="0" u="none" strike="noStrike" kern="1200" cap="none" spc="0" normalizeH="0" baseline="0" noProof="0" dirty="0">
                <a:ln>
                  <a:noFill/>
                </a:ln>
                <a:solidFill>
                  <a:srgbClr val="2F2B20"/>
                </a:solidFill>
                <a:effectLst/>
                <a:uLnTx/>
                <a:uFillTx/>
                <a:latin typeface="Calibri"/>
                <a:ea typeface="MS Mincho" panose="02020609040205080304" pitchFamily="49" charset="-128"/>
                <a:cs typeface="Times New Roman" panose="02020603050405020304" pitchFamily="18" charset="0"/>
              </a:rPr>
              <a:t> </a:t>
            </a:r>
            <a:r>
              <a:rPr kumimoji="0" lang="en-US" sz="1800" b="0" i="0" u="none" strike="noStrike" kern="1200" cap="none" spc="0" normalizeH="0" baseline="0" noProof="0" dirty="0" err="1">
                <a:ln>
                  <a:noFill/>
                </a:ln>
                <a:solidFill>
                  <a:srgbClr val="2F2B20"/>
                </a:solidFill>
                <a:effectLst/>
                <a:uLnTx/>
                <a:uFillTx/>
                <a:latin typeface="Calibri"/>
                <a:ea typeface="MS Mincho" panose="02020609040205080304" pitchFamily="49" charset="-128"/>
                <a:cs typeface="Times New Roman" panose="02020603050405020304" pitchFamily="18" charset="0"/>
              </a:rPr>
              <a:t>mengeluarkan</a:t>
            </a:r>
            <a:r>
              <a:rPr kumimoji="0" lang="en-US" sz="1800" b="0" i="0" u="none" strike="noStrike" kern="1200" cap="none" spc="0" normalizeH="0" baseline="0" noProof="0" dirty="0">
                <a:ln>
                  <a:noFill/>
                </a:ln>
                <a:solidFill>
                  <a:srgbClr val="2F2B20"/>
                </a:solidFill>
                <a:effectLst/>
                <a:uLnTx/>
                <a:uFillTx/>
                <a:latin typeface="Calibri"/>
                <a:ea typeface="MS Mincho" panose="02020609040205080304" pitchFamily="49" charset="-128"/>
                <a:cs typeface="Times New Roman" panose="02020603050405020304" pitchFamily="18" charset="0"/>
              </a:rPr>
              <a:t>  </a:t>
            </a:r>
            <a:r>
              <a:rPr kumimoji="0" lang="en-US" sz="1800" b="0" i="0" u="none" strike="noStrike" kern="1200" cap="none" spc="0" normalizeH="0" baseline="0" noProof="0" dirty="0" err="1">
                <a:ln>
                  <a:noFill/>
                </a:ln>
                <a:solidFill>
                  <a:srgbClr val="2F2B20"/>
                </a:solidFill>
                <a:effectLst/>
                <a:uLnTx/>
                <a:uFillTx/>
                <a:latin typeface="Calibri"/>
                <a:ea typeface="MS Mincho" panose="02020609040205080304" pitchFamily="49" charset="-128"/>
                <a:cs typeface="Times New Roman" panose="02020603050405020304" pitchFamily="18" charset="0"/>
              </a:rPr>
              <a:t>biaya</a:t>
            </a:r>
            <a:r>
              <a:rPr kumimoji="0" lang="en-US" sz="1800" b="0" i="0" u="none" strike="noStrike" kern="1200" cap="none" spc="0" normalizeH="0" baseline="0" noProof="0" dirty="0">
                <a:ln>
                  <a:noFill/>
                </a:ln>
                <a:solidFill>
                  <a:srgbClr val="2F2B20"/>
                </a:solidFill>
                <a:effectLst/>
                <a:uLnTx/>
                <a:uFillTx/>
                <a:latin typeface="Calibri"/>
                <a:ea typeface="MS Mincho" panose="02020609040205080304" pitchFamily="49" charset="-128"/>
                <a:cs typeface="Times New Roman" panose="02020603050405020304" pitchFamily="18" charset="0"/>
              </a:rPr>
              <a:t> yang minimal di </a:t>
            </a:r>
            <a:r>
              <a:rPr kumimoji="0" lang="en-US" sz="1800" b="0" i="0" u="none" strike="noStrike" kern="1200" cap="none" spc="0" normalizeH="0" baseline="0" noProof="0" dirty="0" err="1">
                <a:ln>
                  <a:noFill/>
                </a:ln>
                <a:solidFill>
                  <a:srgbClr val="2F2B20"/>
                </a:solidFill>
                <a:effectLst/>
                <a:uLnTx/>
                <a:uFillTx/>
                <a:latin typeface="Calibri"/>
                <a:ea typeface="MS Mincho" panose="02020609040205080304" pitchFamily="49" charset="-128"/>
                <a:cs typeface="Times New Roman" panose="02020603050405020304" pitchFamily="18" charset="0"/>
              </a:rPr>
              <a:t>awal-awal</a:t>
            </a:r>
            <a:r>
              <a:rPr kumimoji="0" lang="en-US" sz="1800" b="0" i="0" u="none" strike="noStrike" kern="1200" cap="none" spc="0" normalizeH="0" baseline="0" noProof="0" dirty="0">
                <a:ln>
                  <a:noFill/>
                </a:ln>
                <a:solidFill>
                  <a:srgbClr val="2F2B20"/>
                </a:solidFill>
                <a:effectLst/>
                <a:uLnTx/>
                <a:uFillTx/>
                <a:latin typeface="Calibri"/>
                <a:ea typeface="MS Mincho" panose="02020609040205080304" pitchFamily="49" charset="-128"/>
                <a:cs typeface="Times New Roman" panose="02020603050405020304" pitchFamily="18" charset="0"/>
              </a:rPr>
              <a:t> </a:t>
            </a:r>
            <a:r>
              <a:rPr kumimoji="0" lang="en-US" sz="1800" b="0" i="0" u="none" strike="noStrike" kern="1200" cap="none" spc="0" normalizeH="0" baseline="0" noProof="0" dirty="0" err="1">
                <a:ln>
                  <a:noFill/>
                </a:ln>
                <a:solidFill>
                  <a:srgbClr val="2F2B20"/>
                </a:solidFill>
                <a:effectLst/>
                <a:uLnTx/>
                <a:uFillTx/>
                <a:latin typeface="Calibri"/>
                <a:ea typeface="MS Mincho" panose="02020609040205080304" pitchFamily="49" charset="-128"/>
                <a:cs typeface="Times New Roman" panose="02020603050405020304" pitchFamily="18" charset="0"/>
              </a:rPr>
              <a:t>periode</a:t>
            </a:r>
            <a:r>
              <a:rPr kumimoji="0" lang="en-US" sz="1800" b="0" i="0" u="none" strike="noStrike" kern="1200" cap="none" spc="0" normalizeH="0" baseline="0" noProof="0" dirty="0">
                <a:ln>
                  <a:noFill/>
                </a:ln>
                <a:solidFill>
                  <a:srgbClr val="2F2B20"/>
                </a:solidFill>
                <a:effectLst/>
                <a:uLnTx/>
                <a:uFillTx/>
                <a:latin typeface="Calibri"/>
                <a:ea typeface="MS Mincho" panose="02020609040205080304" pitchFamily="49" charset="-128"/>
                <a:cs typeface="Times New Roman" panose="02020603050405020304" pitchFamily="18" charset="0"/>
              </a:rPr>
              <a:t>, </a:t>
            </a:r>
            <a:r>
              <a:rPr kumimoji="0" lang="en-US" sz="1800" b="0" i="0" u="none" strike="noStrike" kern="1200" cap="none" spc="0" normalizeH="0" baseline="0" noProof="0" dirty="0" err="1">
                <a:ln>
                  <a:noFill/>
                </a:ln>
                <a:solidFill>
                  <a:srgbClr val="2F2B20"/>
                </a:solidFill>
                <a:effectLst/>
                <a:uLnTx/>
                <a:uFillTx/>
                <a:latin typeface="Calibri"/>
                <a:ea typeface="MS Mincho" panose="02020609040205080304" pitchFamily="49" charset="-128"/>
                <a:cs typeface="Times New Roman" panose="02020603050405020304" pitchFamily="18" charset="0"/>
              </a:rPr>
              <a:t>aktifitas</a:t>
            </a:r>
            <a:r>
              <a:rPr kumimoji="0" lang="en-US" sz="1800" b="0" i="0" u="none" strike="noStrike" kern="1200" cap="none" spc="0" normalizeH="0" baseline="0" noProof="0" dirty="0">
                <a:ln>
                  <a:noFill/>
                </a:ln>
                <a:solidFill>
                  <a:srgbClr val="2F2B20"/>
                </a:solidFill>
                <a:effectLst/>
                <a:uLnTx/>
                <a:uFillTx/>
                <a:latin typeface="Calibri"/>
                <a:ea typeface="MS Mincho" panose="02020609040205080304" pitchFamily="49" charset="-128"/>
                <a:cs typeface="Times New Roman" panose="02020603050405020304" pitchFamily="18" charset="0"/>
              </a:rPr>
              <a:t> B </a:t>
            </a:r>
            <a:r>
              <a:rPr kumimoji="0" lang="en-US" sz="1800" b="0" i="0" u="none" strike="noStrike" kern="1200" cap="none" spc="0" normalizeH="0" baseline="0" noProof="0" dirty="0" err="1">
                <a:ln>
                  <a:noFill/>
                </a:ln>
                <a:solidFill>
                  <a:srgbClr val="2F2B20"/>
                </a:solidFill>
                <a:effectLst/>
                <a:uLnTx/>
                <a:uFillTx/>
                <a:latin typeface="Calibri"/>
                <a:ea typeface="MS Mincho" panose="02020609040205080304" pitchFamily="49" charset="-128"/>
                <a:cs typeface="Times New Roman" panose="02020603050405020304" pitchFamily="18" charset="0"/>
              </a:rPr>
              <a:t>perlu</a:t>
            </a:r>
            <a:r>
              <a:rPr kumimoji="0" lang="en-US" sz="1800" b="0" i="0" u="none" strike="noStrike" kern="1200" cap="none" spc="0" normalizeH="0" baseline="0" noProof="0" dirty="0">
                <a:ln>
                  <a:noFill/>
                </a:ln>
                <a:solidFill>
                  <a:srgbClr val="2F2B20"/>
                </a:solidFill>
                <a:effectLst/>
                <a:uLnTx/>
                <a:uFillTx/>
                <a:latin typeface="Calibri"/>
                <a:ea typeface="MS Mincho" panose="02020609040205080304" pitchFamily="49" charset="-128"/>
                <a:cs typeface="Times New Roman" panose="02020603050405020304" pitchFamily="18" charset="0"/>
              </a:rPr>
              <a:t> </a:t>
            </a:r>
            <a:r>
              <a:rPr kumimoji="0" lang="en-US" sz="1800" b="0" i="0" u="none" strike="noStrike" kern="1200" cap="none" spc="0" normalizeH="0" baseline="0" noProof="0" dirty="0" err="1">
                <a:ln>
                  <a:noFill/>
                </a:ln>
                <a:solidFill>
                  <a:srgbClr val="2F2B20"/>
                </a:solidFill>
                <a:effectLst/>
                <a:uLnTx/>
                <a:uFillTx/>
                <a:latin typeface="Calibri"/>
                <a:ea typeface="MS Mincho" panose="02020609040205080304" pitchFamily="49" charset="-128"/>
                <a:cs typeface="Times New Roman" panose="02020603050405020304" pitchFamily="18" charset="0"/>
              </a:rPr>
              <a:t>diundur</a:t>
            </a:r>
            <a:r>
              <a:rPr kumimoji="0" lang="en-US" sz="1800" b="0" i="0" u="none" strike="noStrike" kern="1200" cap="none" spc="0" normalizeH="0" baseline="0" noProof="0" dirty="0">
                <a:ln>
                  <a:noFill/>
                </a:ln>
                <a:solidFill>
                  <a:srgbClr val="2F2B20"/>
                </a:solidFill>
                <a:effectLst/>
                <a:uLnTx/>
                <a:uFillTx/>
                <a:latin typeface="Calibri"/>
                <a:ea typeface="MS Mincho" panose="02020609040205080304" pitchFamily="49" charset="-128"/>
                <a:cs typeface="Times New Roman" panose="02020603050405020304" pitchFamily="18" charset="0"/>
              </a:rPr>
              <a:t> 3 </a:t>
            </a:r>
            <a:r>
              <a:rPr kumimoji="0" lang="en-US" sz="1800" b="0" i="0" u="none" strike="noStrike" kern="1200" cap="none" spc="0" normalizeH="0" baseline="0" noProof="0" dirty="0" err="1">
                <a:ln>
                  <a:noFill/>
                </a:ln>
                <a:solidFill>
                  <a:srgbClr val="2F2B20"/>
                </a:solidFill>
                <a:effectLst/>
                <a:uLnTx/>
                <a:uFillTx/>
                <a:latin typeface="Calibri"/>
                <a:ea typeface="MS Mincho" panose="02020609040205080304" pitchFamily="49" charset="-128"/>
                <a:cs typeface="Times New Roman" panose="02020603050405020304" pitchFamily="18" charset="0"/>
              </a:rPr>
              <a:t>bulan</a:t>
            </a:r>
            <a:r>
              <a:rPr kumimoji="0" lang="en-US" sz="1800" b="0" i="0" u="none" strike="noStrike" kern="1200" cap="none" spc="0" normalizeH="0" baseline="0" noProof="0" dirty="0">
                <a:ln>
                  <a:noFill/>
                </a:ln>
                <a:solidFill>
                  <a:srgbClr val="2F2B20"/>
                </a:solidFill>
                <a:effectLst/>
                <a:uLnTx/>
                <a:uFillTx/>
                <a:latin typeface="Calibri"/>
                <a:ea typeface="MS Mincho" panose="02020609040205080304" pitchFamily="49" charset="-128"/>
                <a:cs typeface="Times New Roman" panose="02020603050405020304" pitchFamily="18" charset="0"/>
              </a:rPr>
              <a:t>, </a:t>
            </a:r>
            <a:r>
              <a:rPr kumimoji="0" lang="en-US" sz="1800" b="0" i="0" u="none" strike="noStrike" kern="1200" cap="none" spc="0" normalizeH="0" baseline="0" noProof="0" dirty="0" err="1">
                <a:ln>
                  <a:noFill/>
                </a:ln>
                <a:solidFill>
                  <a:srgbClr val="2F2B20"/>
                </a:solidFill>
                <a:effectLst/>
                <a:uLnTx/>
                <a:uFillTx/>
                <a:latin typeface="Calibri"/>
                <a:ea typeface="MS Mincho" panose="02020609040205080304" pitchFamily="49" charset="-128"/>
                <a:cs typeface="Times New Roman" panose="02020603050405020304" pitchFamily="18" charset="0"/>
              </a:rPr>
              <a:t>aktifitas</a:t>
            </a:r>
            <a:r>
              <a:rPr kumimoji="0" lang="en-US" sz="1800" b="0" i="0" u="none" strike="noStrike" kern="1200" cap="none" spc="0" normalizeH="0" baseline="0" noProof="0" dirty="0">
                <a:ln>
                  <a:noFill/>
                </a:ln>
                <a:solidFill>
                  <a:srgbClr val="2F2B20"/>
                </a:solidFill>
                <a:effectLst/>
                <a:uLnTx/>
                <a:uFillTx/>
                <a:latin typeface="Calibri"/>
                <a:ea typeface="MS Mincho" panose="02020609040205080304" pitchFamily="49" charset="-128"/>
                <a:cs typeface="Times New Roman" panose="02020603050405020304" pitchFamily="18" charset="0"/>
              </a:rPr>
              <a:t> E </a:t>
            </a:r>
            <a:r>
              <a:rPr kumimoji="0" lang="en-US" sz="1800" b="0" i="0" u="none" strike="noStrike" kern="1200" cap="none" spc="0" normalizeH="0" baseline="0" noProof="0" dirty="0" err="1">
                <a:ln>
                  <a:noFill/>
                </a:ln>
                <a:solidFill>
                  <a:srgbClr val="2F2B20"/>
                </a:solidFill>
                <a:effectLst/>
                <a:uLnTx/>
                <a:uFillTx/>
                <a:latin typeface="Calibri"/>
                <a:ea typeface="MS Mincho" panose="02020609040205080304" pitchFamily="49" charset="-128"/>
                <a:cs typeface="Times New Roman" panose="02020603050405020304" pitchFamily="18" charset="0"/>
              </a:rPr>
              <a:t>perlu</a:t>
            </a:r>
            <a:r>
              <a:rPr kumimoji="0" lang="en-US" sz="1800" b="0" i="0" u="none" strike="noStrike" kern="1200" cap="none" spc="0" normalizeH="0" baseline="0" noProof="0" dirty="0">
                <a:ln>
                  <a:noFill/>
                </a:ln>
                <a:solidFill>
                  <a:srgbClr val="2F2B20"/>
                </a:solidFill>
                <a:effectLst/>
                <a:uLnTx/>
                <a:uFillTx/>
                <a:latin typeface="Calibri"/>
                <a:ea typeface="MS Mincho" panose="02020609040205080304" pitchFamily="49" charset="-128"/>
                <a:cs typeface="Times New Roman" panose="02020603050405020304" pitchFamily="18" charset="0"/>
              </a:rPr>
              <a:t> </a:t>
            </a:r>
            <a:r>
              <a:rPr kumimoji="0" lang="en-US" sz="1800" b="0" i="0" u="none" strike="noStrike" kern="1200" cap="none" spc="0" normalizeH="0" baseline="0" noProof="0" dirty="0" err="1">
                <a:ln>
                  <a:noFill/>
                </a:ln>
                <a:solidFill>
                  <a:srgbClr val="2F2B20"/>
                </a:solidFill>
                <a:effectLst/>
                <a:uLnTx/>
                <a:uFillTx/>
                <a:latin typeface="Calibri"/>
                <a:ea typeface="MS Mincho" panose="02020609040205080304" pitchFamily="49" charset="-128"/>
                <a:cs typeface="Times New Roman" panose="02020603050405020304" pitchFamily="18" charset="0"/>
              </a:rPr>
              <a:t>diundur</a:t>
            </a:r>
            <a:r>
              <a:rPr kumimoji="0" lang="en-US" sz="1800" b="0" i="0" u="none" strike="noStrike" kern="1200" cap="none" spc="0" normalizeH="0" baseline="0" noProof="0" dirty="0">
                <a:ln>
                  <a:noFill/>
                </a:ln>
                <a:solidFill>
                  <a:srgbClr val="2F2B20"/>
                </a:solidFill>
                <a:effectLst/>
                <a:uLnTx/>
                <a:uFillTx/>
                <a:latin typeface="Calibri"/>
                <a:ea typeface="MS Mincho" panose="02020609040205080304" pitchFamily="49" charset="-128"/>
                <a:cs typeface="Times New Roman" panose="02020603050405020304" pitchFamily="18" charset="0"/>
              </a:rPr>
              <a:t> 4 </a:t>
            </a:r>
            <a:r>
              <a:rPr kumimoji="0" lang="en-US" sz="1800" b="0" i="0" u="none" strike="noStrike" kern="1200" cap="none" spc="0" normalizeH="0" baseline="0" noProof="0" dirty="0" err="1">
                <a:ln>
                  <a:noFill/>
                </a:ln>
                <a:solidFill>
                  <a:srgbClr val="2F2B20"/>
                </a:solidFill>
                <a:effectLst/>
                <a:uLnTx/>
                <a:uFillTx/>
                <a:latin typeface="Calibri"/>
                <a:ea typeface="MS Mincho" panose="02020609040205080304" pitchFamily="49" charset="-128"/>
                <a:cs typeface="Times New Roman" panose="02020603050405020304" pitchFamily="18" charset="0"/>
              </a:rPr>
              <a:t>bulan</a:t>
            </a:r>
            <a:r>
              <a:rPr kumimoji="0" lang="en-US" sz="1800" b="0" i="0" u="none" strike="noStrike" kern="1200" cap="none" spc="0" normalizeH="0" baseline="0" noProof="0" dirty="0">
                <a:ln>
                  <a:noFill/>
                </a:ln>
                <a:solidFill>
                  <a:srgbClr val="2F2B20"/>
                </a:solidFill>
                <a:effectLst/>
                <a:uLnTx/>
                <a:uFillTx/>
                <a:latin typeface="Calibri"/>
                <a:ea typeface="MS Mincho" panose="02020609040205080304" pitchFamily="49" charset="-128"/>
                <a:cs typeface="Times New Roman" panose="02020603050405020304" pitchFamily="18" charset="0"/>
              </a:rPr>
              <a:t>. </a:t>
            </a:r>
            <a:endParaRPr kumimoji="0" lang="en-GB" sz="1600" b="0" i="0" u="none" strike="noStrike" kern="1200" cap="none" spc="0" normalizeH="0" baseline="0" noProof="0" dirty="0">
              <a:ln>
                <a:noFill/>
              </a:ln>
              <a:solidFill>
                <a:srgbClr val="2F2B20"/>
              </a:solidFill>
              <a:effectLst/>
              <a:uLnTx/>
              <a:uFillTx/>
              <a:latin typeface="Calibri"/>
              <a:ea typeface="MS Mincho" panose="02020609040205080304" pitchFamily="49" charset="-128"/>
              <a:cs typeface="Times New Roman" panose="02020603050405020304" pitchFamily="18" charset="0"/>
            </a:endParaRPr>
          </a:p>
        </p:txBody>
      </p:sp>
    </p:spTree>
    <p:extLst>
      <p:ext uri="{BB962C8B-B14F-4D97-AF65-F5344CB8AC3E}">
        <p14:creationId xmlns:p14="http://schemas.microsoft.com/office/powerpoint/2010/main" val="36425741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6E4B5B73-0C43-4CAA-BA79-1F5C3D3C07BD}"/>
              </a:ext>
            </a:extLst>
          </p:cNvPr>
          <p:cNvPicPr>
            <a:picLocks noGrp="1" noChangeAspect="1"/>
          </p:cNvPicPr>
          <p:nvPr>
            <p:ph idx="1"/>
          </p:nvPr>
        </p:nvPicPr>
        <p:blipFill>
          <a:blip r:embed="rId2"/>
          <a:stretch>
            <a:fillRect/>
          </a:stretch>
        </p:blipFill>
        <p:spPr>
          <a:xfrm>
            <a:off x="6091237" y="3996531"/>
            <a:ext cx="9526" cy="9526"/>
          </a:xfrm>
        </p:spPr>
      </p:pic>
      <p:pic>
        <p:nvPicPr>
          <p:cNvPr id="15" name="Picture 14">
            <a:extLst>
              <a:ext uri="{FF2B5EF4-FFF2-40B4-BE49-F238E27FC236}">
                <a16:creationId xmlns:a16="http://schemas.microsoft.com/office/drawing/2014/main" id="{12048328-AC04-45A6-BB1A-3EF8521198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572" y="332509"/>
            <a:ext cx="11030382" cy="4768340"/>
          </a:xfrm>
          <a:prstGeom prst="rect">
            <a:avLst/>
          </a:prstGeom>
        </p:spPr>
      </p:pic>
      <p:sp>
        <p:nvSpPr>
          <p:cNvPr id="16" name="Rectangle 15">
            <a:extLst>
              <a:ext uri="{FF2B5EF4-FFF2-40B4-BE49-F238E27FC236}">
                <a16:creationId xmlns:a16="http://schemas.microsoft.com/office/drawing/2014/main" id="{4ABE320D-8F9B-446E-9D08-88B001AA360D}"/>
              </a:ext>
            </a:extLst>
          </p:cNvPr>
          <p:cNvSpPr/>
          <p:nvPr/>
        </p:nvSpPr>
        <p:spPr>
          <a:xfrm>
            <a:off x="585572" y="5527312"/>
            <a:ext cx="11030382"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jadwal</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penyelesaian</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proyek</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dimana</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pada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periode</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periode</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awal</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dihasilkan</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pengeluaran</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yang minimum</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66164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139BE9A-7C9E-45B8-9938-1F090FC9A7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7309" y="568036"/>
            <a:ext cx="11042073" cy="4729466"/>
          </a:xfrm>
        </p:spPr>
      </p:pic>
      <p:sp>
        <p:nvSpPr>
          <p:cNvPr id="6" name="Rectangle 5">
            <a:extLst>
              <a:ext uri="{FF2B5EF4-FFF2-40B4-BE49-F238E27FC236}">
                <a16:creationId xmlns:a16="http://schemas.microsoft.com/office/drawing/2014/main" id="{93B8D845-1822-4178-B39A-7A05E1E79DCF}"/>
              </a:ext>
            </a:extLst>
          </p:cNvPr>
          <p:cNvSpPr/>
          <p:nvPr/>
        </p:nvSpPr>
        <p:spPr>
          <a:xfrm>
            <a:off x="580809" y="5776694"/>
            <a:ext cx="11030382"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jadwal</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penyelesaian</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proyek</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dimana</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kebutuhan</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biaya</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maksimum</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100 per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bulan</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6661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effectLst>
                  <a:outerShdw blurRad="38100" dist="38100" dir="2700000" algn="tl">
                    <a:srgbClr val="000000">
                      <a:alpha val="43137"/>
                    </a:srgbClr>
                  </a:outerShdw>
                </a:effectLst>
              </a:rPr>
              <a:t>Determine Cost : </a:t>
            </a:r>
            <a:r>
              <a:rPr lang="en-US" sz="3600" b="1" dirty="0">
                <a:solidFill>
                  <a:srgbClr val="FF0000"/>
                </a:solidFill>
                <a:effectLst>
                  <a:outerShdw blurRad="38100" dist="38100" dir="2700000" algn="tl">
                    <a:srgbClr val="000000">
                      <a:alpha val="43137"/>
                    </a:srgbClr>
                  </a:outerShdw>
                </a:effectLst>
              </a:rPr>
              <a:t>Tools &amp; Techniques</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4" name="Title 1"/>
          <p:cNvSpPr>
            <a:spLocks noGrp="1"/>
          </p:cNvSpPr>
          <p:nvPr>
            <p:ph type="title"/>
          </p:nvPr>
        </p:nvSpPr>
        <p:spPr>
          <a:xfrm>
            <a:off x="2716758" y="893665"/>
            <a:ext cx="7620000" cy="1143000"/>
          </a:xfrm>
        </p:spPr>
        <p:txBody>
          <a:bodyPr>
            <a:normAutofit/>
          </a:bodyPr>
          <a:lstStyle/>
          <a:p>
            <a:pPr algn="just">
              <a:lnSpc>
                <a:spcPct val="120000"/>
              </a:lnSpc>
            </a:pPr>
            <a:r>
              <a:rPr lang="en-US" sz="4000" i="1" dirty="0">
                <a:effectLst>
                  <a:outerShdw blurRad="38100" dist="38100" dir="2700000" algn="tl">
                    <a:srgbClr val="000000">
                      <a:alpha val="43137"/>
                    </a:srgbClr>
                  </a:outerShdw>
                </a:effectLst>
              </a:rPr>
              <a:t>6</a:t>
            </a:r>
            <a:r>
              <a:rPr lang="id-ID" sz="4000" i="1" dirty="0">
                <a:effectLst>
                  <a:outerShdw blurRad="38100" dist="38100" dir="2700000" algn="tl">
                    <a:srgbClr val="000000">
                      <a:alpha val="43137"/>
                    </a:srgbClr>
                  </a:outerShdw>
                </a:effectLst>
              </a:rPr>
              <a:t>. </a:t>
            </a:r>
            <a:r>
              <a:rPr lang="en-US" sz="4000" i="1" dirty="0">
                <a:effectLst>
                  <a:outerShdw blurRad="38100" dist="38100" dir="2700000" algn="tl">
                    <a:srgbClr val="000000">
                      <a:alpha val="43137"/>
                    </a:srgbClr>
                  </a:outerShdw>
                </a:effectLst>
              </a:rPr>
              <a:t>Financing</a:t>
            </a:r>
          </a:p>
        </p:txBody>
      </p:sp>
      <p:sp>
        <p:nvSpPr>
          <p:cNvPr id="5" name="Content Placeholder 2"/>
          <p:cNvSpPr>
            <a:spLocks noGrp="1"/>
          </p:cNvSpPr>
          <p:nvPr>
            <p:ph idx="1"/>
          </p:nvPr>
        </p:nvSpPr>
        <p:spPr>
          <a:xfrm>
            <a:off x="2716758" y="2215541"/>
            <a:ext cx="9088555" cy="3739603"/>
          </a:xfrm>
        </p:spPr>
        <p:txBody>
          <a:bodyPr>
            <a:normAutofit/>
          </a:bodyPr>
          <a:lstStyle/>
          <a:p>
            <a:pPr marL="0" indent="0">
              <a:buNone/>
            </a:pPr>
            <a:r>
              <a:rPr lang="id-ID" sz="3200" dirty="0">
                <a:latin typeface="Times New Roman" pitchFamily="18" charset="0"/>
                <a:cs typeface="Times New Roman" pitchFamily="18" charset="0"/>
              </a:rPr>
              <a:t>Pendanaan mencakup perolehan dana untuk proyek. Adalah umum untuk proyek infrastruktur, industri, dan layanan publik jangka panjang untuk mencari sumber dana eksternal. Jika suatu proyek didanai secara eksternal, entitas pendanaan mungkin memiliki persyaratan tertentu yang harus dipenuhi.</a:t>
            </a:r>
            <a:endParaRPr lang="id-ID" sz="3200" dirty="0"/>
          </a:p>
          <a:p>
            <a:pPr marL="0" lvl="0" indent="0">
              <a:lnSpc>
                <a:spcPct val="100000"/>
              </a:lnSpc>
              <a:spcBef>
                <a:spcPct val="20000"/>
              </a:spcBef>
              <a:buNone/>
            </a:pPr>
            <a:endParaRPr lang="id-ID" sz="3200" dirty="0">
              <a:solidFill>
                <a:prstClr val="black"/>
              </a:solidFill>
            </a:endParaRPr>
          </a:p>
          <a:p>
            <a:pPr marL="0" indent="0" algn="just">
              <a:lnSpc>
                <a:spcPct val="120000"/>
              </a:lnSpc>
              <a:buNone/>
            </a:pPr>
            <a:endParaRPr lang="en-US" sz="1600" dirty="0"/>
          </a:p>
        </p:txBody>
      </p:sp>
      <p:grpSp>
        <p:nvGrpSpPr>
          <p:cNvPr id="12" name="Group 11"/>
          <p:cNvGrpSpPr/>
          <p:nvPr/>
        </p:nvGrpSpPr>
        <p:grpSpPr>
          <a:xfrm>
            <a:off x="305923" y="923642"/>
            <a:ext cx="2139578" cy="5844427"/>
            <a:chOff x="305923" y="923642"/>
            <a:chExt cx="2139578" cy="5844427"/>
          </a:xfrm>
        </p:grpSpPr>
        <p:sp>
          <p:nvSpPr>
            <p:cNvPr id="14" name="Freeform 13"/>
            <p:cNvSpPr/>
            <p:nvPr/>
          </p:nvSpPr>
          <p:spPr>
            <a:xfrm>
              <a:off x="318750" y="923642"/>
              <a:ext cx="1442445"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Tools &amp; Techniques</a:t>
              </a:r>
              <a:endParaRPr lang="en-US" sz="1600" b="0" kern="1200" dirty="0">
                <a:latin typeface="+mn-lt"/>
              </a:endParaRPr>
            </a:p>
          </p:txBody>
        </p:sp>
        <p:sp>
          <p:nvSpPr>
            <p:cNvPr id="15" name="Freeform 14"/>
            <p:cNvSpPr/>
            <p:nvPr/>
          </p:nvSpPr>
          <p:spPr>
            <a:xfrm>
              <a:off x="305923" y="1616715"/>
              <a:ext cx="2139578" cy="5151354"/>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5197846"/>
                <a:satOff val="-23984"/>
                <a:lumOff val="883"/>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r>
                <a:rPr lang="en-US" sz="1600" dirty="0"/>
                <a:t>1. Expert judgment</a:t>
              </a:r>
            </a:p>
            <a:p>
              <a:r>
                <a:rPr lang="en-US" sz="1600" dirty="0"/>
                <a:t>2. Cost aggregation</a:t>
              </a:r>
            </a:p>
            <a:p>
              <a:r>
                <a:rPr lang="en-US" sz="1600" dirty="0"/>
                <a:t>3. Data analysis</a:t>
              </a:r>
            </a:p>
            <a:p>
              <a:pPr lvl="1"/>
              <a:r>
                <a:rPr lang="en-US" sz="1600" dirty="0"/>
                <a:t>• Reserve analysis</a:t>
              </a:r>
            </a:p>
            <a:p>
              <a:r>
                <a:rPr lang="en-US" sz="1600" dirty="0"/>
                <a:t>4. Historical information review</a:t>
              </a:r>
            </a:p>
            <a:p>
              <a:r>
                <a:rPr lang="en-US" sz="1600" dirty="0"/>
                <a:t>5. Funding limit reconciliation</a:t>
              </a:r>
            </a:p>
            <a:p>
              <a:r>
                <a:rPr lang="en-US" sz="1600" dirty="0"/>
                <a:t>6. Financing</a:t>
              </a:r>
              <a:endParaRPr lang="en-US" sz="4000" b="0" kern="1200" dirty="0">
                <a:latin typeface="+mn-lt"/>
              </a:endParaRPr>
            </a:p>
          </p:txBody>
        </p:sp>
      </p:grpSp>
    </p:spTree>
    <p:extLst>
      <p:ext uri="{BB962C8B-B14F-4D97-AF65-F5344CB8AC3E}">
        <p14:creationId xmlns:p14="http://schemas.microsoft.com/office/powerpoint/2010/main" val="19172684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effectLst>
                  <a:outerShdw blurRad="38100" dist="38100" dir="2700000" algn="tl">
                    <a:srgbClr val="000000">
                      <a:alpha val="43137"/>
                    </a:srgbClr>
                  </a:outerShdw>
                </a:effectLst>
              </a:rPr>
              <a:t>Determine Cost : </a:t>
            </a:r>
            <a:r>
              <a:rPr lang="en-US" sz="3600" b="1" dirty="0">
                <a:solidFill>
                  <a:srgbClr val="FF0000"/>
                </a:solidFill>
                <a:effectLst>
                  <a:outerShdw blurRad="38100" dist="38100" dir="2700000" algn="tl">
                    <a:srgbClr val="000000">
                      <a:alpha val="43137"/>
                    </a:srgbClr>
                  </a:outerShdw>
                </a:effectLst>
              </a:rPr>
              <a:t>Outputs</a:t>
            </a:r>
          </a:p>
        </p:txBody>
      </p:sp>
      <p:pic>
        <p:nvPicPr>
          <p:cNvPr id="13" name="Picture 12"/>
          <p:cNvPicPr/>
          <p:nvPr/>
        </p:nvPicPr>
        <p:blipFill>
          <a:blip r:embed="rId3" cstate="print"/>
          <a:srcRect/>
          <a:stretch>
            <a:fillRect/>
          </a:stretch>
        </p:blipFill>
        <p:spPr bwMode="auto">
          <a:xfrm>
            <a:off x="10754436" y="75562"/>
            <a:ext cx="777922" cy="639228"/>
          </a:xfrm>
          <a:prstGeom prst="rect">
            <a:avLst/>
          </a:prstGeom>
          <a:noFill/>
          <a:ln w="9525">
            <a:noFill/>
            <a:miter lim="800000"/>
            <a:headEnd/>
            <a:tailEnd/>
          </a:ln>
        </p:spPr>
      </p:pic>
      <p:sp>
        <p:nvSpPr>
          <p:cNvPr id="5" name="Content Placeholder 2"/>
          <p:cNvSpPr>
            <a:spLocks noGrp="1"/>
          </p:cNvSpPr>
          <p:nvPr>
            <p:ph idx="1"/>
          </p:nvPr>
        </p:nvSpPr>
        <p:spPr>
          <a:xfrm>
            <a:off x="1009934" y="1026993"/>
            <a:ext cx="10849970" cy="4009031"/>
          </a:xfrm>
          <a:solidFill>
            <a:schemeClr val="accent1">
              <a:lumMod val="40000"/>
              <a:lumOff val="60000"/>
            </a:schemeClr>
          </a:solidFill>
        </p:spPr>
        <p:txBody>
          <a:bodyPr>
            <a:normAutofit fontScale="92500"/>
          </a:bodyPr>
          <a:lstStyle/>
          <a:p>
            <a:pPr marL="0" lvl="0" indent="0">
              <a:buNone/>
            </a:pPr>
            <a:r>
              <a:rPr lang="id-ID" b="1" dirty="0">
                <a:effectLst>
                  <a:outerShdw blurRad="38100" dist="38100" dir="2700000" algn="tl">
                    <a:srgbClr val="000000">
                      <a:alpha val="43137"/>
                    </a:srgbClr>
                  </a:outerShdw>
                </a:effectLst>
              </a:rPr>
              <a:t>Cost Baseline</a:t>
            </a:r>
            <a:endParaRPr lang="en-US" b="1" dirty="0">
              <a:effectLst>
                <a:outerShdw blurRad="38100" dist="38100" dir="2700000" algn="tl">
                  <a:srgbClr val="000000">
                    <a:alpha val="43137"/>
                  </a:srgbClr>
                </a:outerShdw>
              </a:effectLst>
            </a:endParaRPr>
          </a:p>
          <a:p>
            <a:pPr marL="0" indent="0" algn="just">
              <a:lnSpc>
                <a:spcPct val="150000"/>
              </a:lnSpc>
              <a:buNone/>
            </a:pPr>
            <a:r>
              <a:rPr lang="id-ID" dirty="0">
                <a:latin typeface="Times New Roman" pitchFamily="18" charset="0"/>
                <a:cs typeface="Times New Roman" pitchFamily="18" charset="0"/>
              </a:rPr>
              <a:t>Biaya awal adalah anggaran proyek waktu-bertahap yang telah disetujui, termasuk cadangan manajemen apapun, yang hanya dapat diubah melalui prosedur pengendalian perubahan formal dan digunakan sebagai dasar untuk perbandingan hasil aktual. Hal ini dikembangkan sebagai penjumlahan dari anggaran yang disetujui untuk jadwal kegiatan yang berbeda.</a:t>
            </a:r>
          </a:p>
        </p:txBody>
      </p:sp>
      <p:sp>
        <p:nvSpPr>
          <p:cNvPr id="3" name="TextBox 2"/>
          <p:cNvSpPr txBox="1"/>
          <p:nvPr/>
        </p:nvSpPr>
        <p:spPr>
          <a:xfrm>
            <a:off x="8161361" y="4708477"/>
            <a:ext cx="750627" cy="668740"/>
          </a:xfrm>
          <a:prstGeom prst="rect">
            <a:avLst/>
          </a:prstGeom>
          <a:noFill/>
        </p:spPr>
        <p:txBody>
          <a:bodyPr wrap="square" rtlCol="0">
            <a:spAutoFit/>
          </a:bodyPr>
          <a:lstStyle/>
          <a:p>
            <a:endParaRPr lang="en-US" dirty="0"/>
          </a:p>
        </p:txBody>
      </p:sp>
      <p:grpSp>
        <p:nvGrpSpPr>
          <p:cNvPr id="2" name="Group 1"/>
          <p:cNvGrpSpPr/>
          <p:nvPr/>
        </p:nvGrpSpPr>
        <p:grpSpPr>
          <a:xfrm>
            <a:off x="1255596" y="5554640"/>
            <a:ext cx="7790901" cy="1087205"/>
            <a:chOff x="1255596" y="5554640"/>
            <a:chExt cx="7790901" cy="1087205"/>
          </a:xfrm>
        </p:grpSpPr>
        <p:sp>
          <p:nvSpPr>
            <p:cNvPr id="7" name="Pentagon 6"/>
            <p:cNvSpPr/>
            <p:nvPr/>
          </p:nvSpPr>
          <p:spPr>
            <a:xfrm rot="16200000">
              <a:off x="2053422" y="4756814"/>
              <a:ext cx="1071348" cy="2667000"/>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id-ID" b="1" dirty="0">
                  <a:solidFill>
                    <a:prstClr val="white"/>
                  </a:solidFill>
                </a:rPr>
                <a:t>Cost Baseline</a:t>
              </a:r>
              <a:endParaRPr lang="id-ID" dirty="0">
                <a:solidFill>
                  <a:prstClr val="white"/>
                </a:solidFill>
              </a:endParaRPr>
            </a:p>
          </p:txBody>
        </p:sp>
        <p:sp>
          <p:nvSpPr>
            <p:cNvPr id="8" name="Rectangle 7"/>
            <p:cNvSpPr/>
            <p:nvPr/>
          </p:nvSpPr>
          <p:spPr>
            <a:xfrm>
              <a:off x="3945008" y="6102760"/>
              <a:ext cx="2631806" cy="53908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solidFill>
                    <a:prstClr val="white"/>
                  </a:solidFill>
                </a:rPr>
                <a:t>Project Funding Requirements</a:t>
              </a:r>
            </a:p>
          </p:txBody>
        </p:sp>
        <p:sp>
          <p:nvSpPr>
            <p:cNvPr id="9" name="Rectangle 8"/>
            <p:cNvSpPr/>
            <p:nvPr/>
          </p:nvSpPr>
          <p:spPr>
            <a:xfrm>
              <a:off x="6576814" y="6102760"/>
              <a:ext cx="2469683" cy="53908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b="1" dirty="0">
                  <a:solidFill>
                    <a:prstClr val="white"/>
                  </a:solidFill>
                </a:rPr>
                <a:t>Project Documents Updates</a:t>
              </a:r>
              <a:endParaRPr lang="id-ID" dirty="0">
                <a:solidFill>
                  <a:prstClr val="white"/>
                </a:solidFill>
              </a:endParaRPr>
            </a:p>
          </p:txBody>
        </p:sp>
      </p:grpSp>
    </p:spTree>
    <p:extLst>
      <p:ext uri="{BB962C8B-B14F-4D97-AF65-F5344CB8AC3E}">
        <p14:creationId xmlns:p14="http://schemas.microsoft.com/office/powerpoint/2010/main" val="42441870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effectLst>
                  <a:outerShdw blurRad="38100" dist="38100" dir="2700000" algn="tl">
                    <a:srgbClr val="000000">
                      <a:alpha val="43137"/>
                    </a:srgbClr>
                  </a:outerShdw>
                </a:effectLst>
              </a:rPr>
              <a:t>Determine Cost : </a:t>
            </a:r>
            <a:r>
              <a:rPr lang="en-US" sz="3600" b="1" dirty="0">
                <a:solidFill>
                  <a:srgbClr val="FF0000"/>
                </a:solidFill>
                <a:effectLst>
                  <a:outerShdw blurRad="38100" dist="38100" dir="2700000" algn="tl">
                    <a:srgbClr val="000000">
                      <a:alpha val="43137"/>
                    </a:srgbClr>
                  </a:outerShdw>
                </a:effectLst>
              </a:rPr>
              <a:t>Outputs</a:t>
            </a:r>
          </a:p>
        </p:txBody>
      </p:sp>
      <p:pic>
        <p:nvPicPr>
          <p:cNvPr id="13" name="Picture 12"/>
          <p:cNvPicPr/>
          <p:nvPr/>
        </p:nvPicPr>
        <p:blipFill>
          <a:blip r:embed="rId3" cstate="print"/>
          <a:srcRect/>
          <a:stretch>
            <a:fillRect/>
          </a:stretch>
        </p:blipFill>
        <p:spPr bwMode="auto">
          <a:xfrm>
            <a:off x="10754436" y="75562"/>
            <a:ext cx="777922" cy="639228"/>
          </a:xfrm>
          <a:prstGeom prst="rect">
            <a:avLst/>
          </a:prstGeom>
          <a:noFill/>
          <a:ln w="9525">
            <a:noFill/>
            <a:miter lim="800000"/>
            <a:headEnd/>
            <a:tailEnd/>
          </a:ln>
        </p:spPr>
      </p:pic>
      <p:sp>
        <p:nvSpPr>
          <p:cNvPr id="3" name="TextBox 2"/>
          <p:cNvSpPr txBox="1"/>
          <p:nvPr/>
        </p:nvSpPr>
        <p:spPr>
          <a:xfrm>
            <a:off x="8161361" y="4708477"/>
            <a:ext cx="750627" cy="668740"/>
          </a:xfrm>
          <a:prstGeom prst="rect">
            <a:avLst/>
          </a:prstGeom>
          <a:noFill/>
        </p:spPr>
        <p:txBody>
          <a:bodyPr wrap="square" rtlCol="0">
            <a:spAutoFit/>
          </a:bodyPr>
          <a:lstStyle/>
          <a:p>
            <a:endParaRPr lang="en-US" dirty="0"/>
          </a:p>
        </p:txBody>
      </p:sp>
      <p:grpSp>
        <p:nvGrpSpPr>
          <p:cNvPr id="2" name="Group 1"/>
          <p:cNvGrpSpPr/>
          <p:nvPr/>
        </p:nvGrpSpPr>
        <p:grpSpPr>
          <a:xfrm>
            <a:off x="1255596" y="5854890"/>
            <a:ext cx="9703556" cy="786955"/>
            <a:chOff x="1255596" y="5554640"/>
            <a:chExt cx="7790901" cy="1087205"/>
          </a:xfrm>
        </p:grpSpPr>
        <p:sp>
          <p:nvSpPr>
            <p:cNvPr id="7" name="Pentagon 6"/>
            <p:cNvSpPr/>
            <p:nvPr/>
          </p:nvSpPr>
          <p:spPr>
            <a:xfrm rot="16200000">
              <a:off x="2053422" y="4756814"/>
              <a:ext cx="1071348" cy="2667000"/>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id-ID" b="1" dirty="0">
                  <a:solidFill>
                    <a:prstClr val="white"/>
                  </a:solidFill>
                </a:rPr>
                <a:t>Cost Baseline</a:t>
              </a:r>
              <a:endParaRPr lang="id-ID" dirty="0">
                <a:solidFill>
                  <a:prstClr val="white"/>
                </a:solidFill>
              </a:endParaRPr>
            </a:p>
          </p:txBody>
        </p:sp>
        <p:sp>
          <p:nvSpPr>
            <p:cNvPr id="8" name="Rectangle 7"/>
            <p:cNvSpPr/>
            <p:nvPr/>
          </p:nvSpPr>
          <p:spPr>
            <a:xfrm>
              <a:off x="3945008" y="6102760"/>
              <a:ext cx="2631806" cy="53908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solidFill>
                    <a:prstClr val="white"/>
                  </a:solidFill>
                </a:rPr>
                <a:t>Project Funding Requirements</a:t>
              </a:r>
            </a:p>
          </p:txBody>
        </p:sp>
        <p:sp>
          <p:nvSpPr>
            <p:cNvPr id="9" name="Rectangle 8"/>
            <p:cNvSpPr/>
            <p:nvPr/>
          </p:nvSpPr>
          <p:spPr>
            <a:xfrm>
              <a:off x="6576814" y="6102760"/>
              <a:ext cx="2469683" cy="53908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b="1" dirty="0">
                  <a:solidFill>
                    <a:prstClr val="white"/>
                  </a:solidFill>
                </a:rPr>
                <a:t>Project Documents Updates</a:t>
              </a:r>
              <a:endParaRPr lang="id-ID" dirty="0">
                <a:solidFill>
                  <a:prstClr val="white"/>
                </a:solidFill>
              </a:endParaRPr>
            </a:p>
          </p:txBody>
        </p:sp>
      </p:grpSp>
      <p:pic>
        <p:nvPicPr>
          <p:cNvPr id="11" name="Picture 2"/>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402818" y="1203301"/>
            <a:ext cx="8546400" cy="435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09896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effectLst>
                  <a:outerShdw blurRad="38100" dist="38100" dir="2700000" algn="tl">
                    <a:srgbClr val="000000">
                      <a:alpha val="43137"/>
                    </a:srgbClr>
                  </a:outerShdw>
                </a:effectLst>
              </a:rPr>
              <a:t>Determine Cost : </a:t>
            </a:r>
            <a:r>
              <a:rPr lang="en-US" sz="3600" b="1" dirty="0">
                <a:solidFill>
                  <a:srgbClr val="FF0000"/>
                </a:solidFill>
                <a:effectLst>
                  <a:outerShdw blurRad="38100" dist="38100" dir="2700000" algn="tl">
                    <a:srgbClr val="000000">
                      <a:alpha val="43137"/>
                    </a:srgbClr>
                  </a:outerShdw>
                </a:effectLst>
              </a:rPr>
              <a:t>Outputs</a:t>
            </a:r>
          </a:p>
        </p:txBody>
      </p:sp>
      <p:pic>
        <p:nvPicPr>
          <p:cNvPr id="13" name="Picture 12"/>
          <p:cNvPicPr/>
          <p:nvPr/>
        </p:nvPicPr>
        <p:blipFill>
          <a:blip r:embed="rId3" cstate="print"/>
          <a:srcRect/>
          <a:stretch>
            <a:fillRect/>
          </a:stretch>
        </p:blipFill>
        <p:spPr bwMode="auto">
          <a:xfrm>
            <a:off x="10754436" y="75562"/>
            <a:ext cx="777922" cy="639228"/>
          </a:xfrm>
          <a:prstGeom prst="rect">
            <a:avLst/>
          </a:prstGeom>
          <a:noFill/>
          <a:ln w="9525">
            <a:noFill/>
            <a:miter lim="800000"/>
            <a:headEnd/>
            <a:tailEnd/>
          </a:ln>
        </p:spPr>
      </p:pic>
      <p:sp>
        <p:nvSpPr>
          <p:cNvPr id="3" name="TextBox 2"/>
          <p:cNvSpPr txBox="1"/>
          <p:nvPr/>
        </p:nvSpPr>
        <p:spPr>
          <a:xfrm>
            <a:off x="8161361" y="4708477"/>
            <a:ext cx="750627" cy="668740"/>
          </a:xfrm>
          <a:prstGeom prst="rect">
            <a:avLst/>
          </a:prstGeom>
          <a:noFill/>
        </p:spPr>
        <p:txBody>
          <a:bodyPr wrap="square" rtlCol="0">
            <a:spAutoFit/>
          </a:bodyPr>
          <a:lstStyle/>
          <a:p>
            <a:endParaRPr lang="en-US" dirty="0"/>
          </a:p>
        </p:txBody>
      </p:sp>
      <p:grpSp>
        <p:nvGrpSpPr>
          <p:cNvPr id="2" name="Group 1"/>
          <p:cNvGrpSpPr/>
          <p:nvPr/>
        </p:nvGrpSpPr>
        <p:grpSpPr>
          <a:xfrm>
            <a:off x="1255596" y="5854890"/>
            <a:ext cx="9703556" cy="786955"/>
            <a:chOff x="1255596" y="5554640"/>
            <a:chExt cx="7790901" cy="1087205"/>
          </a:xfrm>
        </p:grpSpPr>
        <p:sp>
          <p:nvSpPr>
            <p:cNvPr id="7" name="Pentagon 6"/>
            <p:cNvSpPr/>
            <p:nvPr/>
          </p:nvSpPr>
          <p:spPr>
            <a:xfrm rot="16200000">
              <a:off x="2053422" y="4756814"/>
              <a:ext cx="1071348" cy="2667000"/>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id-ID" b="1" dirty="0">
                  <a:solidFill>
                    <a:prstClr val="white"/>
                  </a:solidFill>
                </a:rPr>
                <a:t>Cost Baseline</a:t>
              </a:r>
              <a:endParaRPr lang="id-ID" dirty="0">
                <a:solidFill>
                  <a:prstClr val="white"/>
                </a:solidFill>
              </a:endParaRPr>
            </a:p>
          </p:txBody>
        </p:sp>
        <p:sp>
          <p:nvSpPr>
            <p:cNvPr id="8" name="Rectangle 7"/>
            <p:cNvSpPr/>
            <p:nvPr/>
          </p:nvSpPr>
          <p:spPr>
            <a:xfrm>
              <a:off x="3945008" y="6102760"/>
              <a:ext cx="2631806" cy="53908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solidFill>
                    <a:prstClr val="white"/>
                  </a:solidFill>
                </a:rPr>
                <a:t>Project Funding Requirements</a:t>
              </a:r>
            </a:p>
          </p:txBody>
        </p:sp>
        <p:sp>
          <p:nvSpPr>
            <p:cNvPr id="9" name="Rectangle 8"/>
            <p:cNvSpPr/>
            <p:nvPr/>
          </p:nvSpPr>
          <p:spPr>
            <a:xfrm>
              <a:off x="6576814" y="6102760"/>
              <a:ext cx="2469683" cy="53908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b="1" dirty="0">
                  <a:solidFill>
                    <a:prstClr val="white"/>
                  </a:solidFill>
                </a:rPr>
                <a:t>Project Documents Updates</a:t>
              </a:r>
              <a:endParaRPr lang="id-ID" dirty="0">
                <a:solidFill>
                  <a:prstClr val="white"/>
                </a:solidFill>
              </a:endParaRPr>
            </a:p>
          </p:txBody>
        </p:sp>
      </p:grpSp>
      <p:pic>
        <p:nvPicPr>
          <p:cNvPr id="5" name="Picture 4"/>
          <p:cNvPicPr>
            <a:picLocks noChangeAspect="1"/>
          </p:cNvPicPr>
          <p:nvPr/>
        </p:nvPicPr>
        <p:blipFill>
          <a:blip r:embed="rId4"/>
          <a:stretch>
            <a:fillRect/>
          </a:stretch>
        </p:blipFill>
        <p:spPr>
          <a:xfrm>
            <a:off x="959660" y="910435"/>
            <a:ext cx="9044382" cy="4748807"/>
          </a:xfrm>
          <a:prstGeom prst="rect">
            <a:avLst/>
          </a:prstGeom>
        </p:spPr>
      </p:pic>
    </p:spTree>
    <p:extLst>
      <p:ext uri="{BB962C8B-B14F-4D97-AF65-F5344CB8AC3E}">
        <p14:creationId xmlns:p14="http://schemas.microsoft.com/office/powerpoint/2010/main" val="39471263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effectLst>
                  <a:outerShdw blurRad="38100" dist="38100" dir="2700000" algn="tl">
                    <a:srgbClr val="000000">
                      <a:alpha val="43137"/>
                    </a:srgbClr>
                  </a:outerShdw>
                </a:effectLst>
              </a:rPr>
              <a:t>Determine Cost : </a:t>
            </a:r>
            <a:r>
              <a:rPr lang="en-US" sz="3600" b="1" dirty="0">
                <a:solidFill>
                  <a:srgbClr val="FF0000"/>
                </a:solidFill>
                <a:effectLst>
                  <a:outerShdw blurRad="38100" dist="38100" dir="2700000" algn="tl">
                    <a:srgbClr val="000000">
                      <a:alpha val="43137"/>
                    </a:srgbClr>
                  </a:outerShdw>
                </a:effectLst>
              </a:rPr>
              <a:t>Outputs</a:t>
            </a:r>
          </a:p>
        </p:txBody>
      </p:sp>
      <p:pic>
        <p:nvPicPr>
          <p:cNvPr id="13" name="Picture 12"/>
          <p:cNvPicPr/>
          <p:nvPr/>
        </p:nvPicPr>
        <p:blipFill>
          <a:blip r:embed="rId3" cstate="print"/>
          <a:srcRect/>
          <a:stretch>
            <a:fillRect/>
          </a:stretch>
        </p:blipFill>
        <p:spPr bwMode="auto">
          <a:xfrm>
            <a:off x="10754436" y="75562"/>
            <a:ext cx="777922" cy="639228"/>
          </a:xfrm>
          <a:prstGeom prst="rect">
            <a:avLst/>
          </a:prstGeom>
          <a:noFill/>
          <a:ln w="9525">
            <a:noFill/>
            <a:miter lim="800000"/>
            <a:headEnd/>
            <a:tailEnd/>
          </a:ln>
        </p:spPr>
      </p:pic>
      <p:sp>
        <p:nvSpPr>
          <p:cNvPr id="3" name="TextBox 2"/>
          <p:cNvSpPr txBox="1"/>
          <p:nvPr/>
        </p:nvSpPr>
        <p:spPr>
          <a:xfrm>
            <a:off x="8161361" y="4708477"/>
            <a:ext cx="750627" cy="668740"/>
          </a:xfrm>
          <a:prstGeom prst="rect">
            <a:avLst/>
          </a:prstGeom>
          <a:noFill/>
        </p:spPr>
        <p:txBody>
          <a:bodyPr wrap="square" rtlCol="0">
            <a:spAutoFit/>
          </a:bodyPr>
          <a:lstStyle/>
          <a:p>
            <a:endParaRPr lang="en-US" dirty="0"/>
          </a:p>
        </p:txBody>
      </p:sp>
      <p:grpSp>
        <p:nvGrpSpPr>
          <p:cNvPr id="2" name="Group 1"/>
          <p:cNvGrpSpPr/>
          <p:nvPr/>
        </p:nvGrpSpPr>
        <p:grpSpPr>
          <a:xfrm>
            <a:off x="1255596" y="5854890"/>
            <a:ext cx="9703556" cy="786955"/>
            <a:chOff x="1255596" y="5554640"/>
            <a:chExt cx="7790901" cy="1087205"/>
          </a:xfrm>
        </p:grpSpPr>
        <p:sp>
          <p:nvSpPr>
            <p:cNvPr id="7" name="Pentagon 6"/>
            <p:cNvSpPr/>
            <p:nvPr/>
          </p:nvSpPr>
          <p:spPr>
            <a:xfrm rot="16200000">
              <a:off x="2053422" y="4756814"/>
              <a:ext cx="1071348" cy="2667000"/>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id-ID" b="1" dirty="0">
                  <a:solidFill>
                    <a:prstClr val="white"/>
                  </a:solidFill>
                </a:rPr>
                <a:t>Cost Baseline</a:t>
              </a:r>
              <a:endParaRPr lang="id-ID" dirty="0">
                <a:solidFill>
                  <a:prstClr val="white"/>
                </a:solidFill>
              </a:endParaRPr>
            </a:p>
          </p:txBody>
        </p:sp>
        <p:sp>
          <p:nvSpPr>
            <p:cNvPr id="8" name="Rectangle 7"/>
            <p:cNvSpPr/>
            <p:nvPr/>
          </p:nvSpPr>
          <p:spPr>
            <a:xfrm>
              <a:off x="3945008" y="6102760"/>
              <a:ext cx="2631806" cy="53908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solidFill>
                    <a:prstClr val="white"/>
                  </a:solidFill>
                </a:rPr>
                <a:t>Project Funding Requirements</a:t>
              </a:r>
            </a:p>
          </p:txBody>
        </p:sp>
        <p:sp>
          <p:nvSpPr>
            <p:cNvPr id="9" name="Rectangle 8"/>
            <p:cNvSpPr/>
            <p:nvPr/>
          </p:nvSpPr>
          <p:spPr>
            <a:xfrm>
              <a:off x="6576814" y="6102760"/>
              <a:ext cx="2469683" cy="53908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b="1" dirty="0">
                  <a:solidFill>
                    <a:prstClr val="white"/>
                  </a:solidFill>
                </a:rPr>
                <a:t>Project Documents Updates</a:t>
              </a:r>
              <a:endParaRPr lang="id-ID" dirty="0">
                <a:solidFill>
                  <a:prstClr val="white"/>
                </a:solidFill>
              </a:endParaRPr>
            </a:p>
          </p:txBody>
        </p:sp>
      </p:grpSp>
      <p:pic>
        <p:nvPicPr>
          <p:cNvPr id="10" name="Picture 2"/>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255595" y="910796"/>
            <a:ext cx="7942995" cy="435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5217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577673"/>
          </a:xfrm>
          <a:prstGeom prst="rect">
            <a:avLst/>
          </a:prstGeom>
          <a:solidFill>
            <a:schemeClr val="accent1"/>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200" b="1" dirty="0">
                <a:cs typeface="Century Gothic" charset="0"/>
              </a:rPr>
              <a:t>PLAN COST MANAGEMENT</a:t>
            </a:r>
            <a:endParaRPr lang="id-ID" sz="3200" b="1" dirty="0">
              <a:cs typeface="Century Gothic" charset="0"/>
            </a:endParaRPr>
          </a:p>
        </p:txBody>
      </p:sp>
      <p:sp>
        <p:nvSpPr>
          <p:cNvPr id="21" name="Rounded Rectangle 20"/>
          <p:cNvSpPr/>
          <p:nvPr/>
        </p:nvSpPr>
        <p:spPr>
          <a:xfrm>
            <a:off x="319649" y="2240548"/>
            <a:ext cx="1778127" cy="1602720"/>
          </a:xfrm>
          <a:prstGeom prst="roundRect">
            <a:avLst>
              <a:gd name="adj" fmla="val 10000"/>
            </a:avLst>
          </a:prstGeom>
          <a:blipFill>
            <a:blip r:embed="rId2" cstate="print">
              <a:extLst>
                <a:ext uri="{28A0092B-C50C-407E-A947-70E740481C1C}">
                  <a14:useLocalDpi xmlns:a14="http://schemas.microsoft.com/office/drawing/2010/main" val="0"/>
                </a:ext>
              </a:extLst>
            </a:blip>
            <a:srcRect/>
            <a:stretch>
              <a:fillRect l="-26000" r="-26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22" name="Freeform 21"/>
          <p:cNvSpPr/>
          <p:nvPr/>
        </p:nvSpPr>
        <p:spPr>
          <a:xfrm>
            <a:off x="658736" y="3249031"/>
            <a:ext cx="1468237" cy="771374"/>
          </a:xfrm>
          <a:custGeom>
            <a:avLst/>
            <a:gdLst>
              <a:gd name="connsiteX0" fmla="*/ 0 w 1468237"/>
              <a:gd name="connsiteY0" fmla="*/ 88313 h 883125"/>
              <a:gd name="connsiteX1" fmla="*/ 88313 w 1468237"/>
              <a:gd name="connsiteY1" fmla="*/ 0 h 883125"/>
              <a:gd name="connsiteX2" fmla="*/ 1379925 w 1468237"/>
              <a:gd name="connsiteY2" fmla="*/ 0 h 883125"/>
              <a:gd name="connsiteX3" fmla="*/ 1468238 w 1468237"/>
              <a:gd name="connsiteY3" fmla="*/ 88313 h 883125"/>
              <a:gd name="connsiteX4" fmla="*/ 1468237 w 1468237"/>
              <a:gd name="connsiteY4" fmla="*/ 794813 h 883125"/>
              <a:gd name="connsiteX5" fmla="*/ 1379924 w 1468237"/>
              <a:gd name="connsiteY5" fmla="*/ 883126 h 883125"/>
              <a:gd name="connsiteX6" fmla="*/ 88313 w 1468237"/>
              <a:gd name="connsiteY6" fmla="*/ 883125 h 883125"/>
              <a:gd name="connsiteX7" fmla="*/ 0 w 1468237"/>
              <a:gd name="connsiteY7" fmla="*/ 794812 h 883125"/>
              <a:gd name="connsiteX8" fmla="*/ 0 w 1468237"/>
              <a:gd name="connsiteY8" fmla="*/ 88313 h 88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8237" h="883125">
                <a:moveTo>
                  <a:pt x="0" y="88313"/>
                </a:moveTo>
                <a:cubicBezTo>
                  <a:pt x="0" y="39539"/>
                  <a:pt x="39539" y="0"/>
                  <a:pt x="88313" y="0"/>
                </a:cubicBezTo>
                <a:lnTo>
                  <a:pt x="1379925" y="0"/>
                </a:lnTo>
                <a:cubicBezTo>
                  <a:pt x="1428699" y="0"/>
                  <a:pt x="1468238" y="39539"/>
                  <a:pt x="1468238" y="88313"/>
                </a:cubicBezTo>
                <a:cubicBezTo>
                  <a:pt x="1468238" y="323813"/>
                  <a:pt x="1468237" y="559313"/>
                  <a:pt x="1468237" y="794813"/>
                </a:cubicBezTo>
                <a:cubicBezTo>
                  <a:pt x="1468237" y="843587"/>
                  <a:pt x="1428698" y="883126"/>
                  <a:pt x="1379924" y="883126"/>
                </a:cubicBezTo>
                <a:lnTo>
                  <a:pt x="88313" y="883125"/>
                </a:lnTo>
                <a:cubicBezTo>
                  <a:pt x="39539" y="883125"/>
                  <a:pt x="0" y="843586"/>
                  <a:pt x="0" y="794812"/>
                </a:cubicBezTo>
                <a:lnTo>
                  <a:pt x="0" y="88313"/>
                </a:lnTo>
                <a:close/>
              </a:path>
            </a:pathLst>
          </a:custGeom>
          <a:solidFill>
            <a:srgbClr val="FF0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2066" tIns="102066" rIns="102066" bIns="102066" numCol="1" spcCol="1270" anchor="ctr" anchorCtr="0">
            <a:noAutofit/>
          </a:bodyPr>
          <a:lstStyle/>
          <a:p>
            <a:pPr lvl="0" algn="ctr" defTabSz="889000">
              <a:lnSpc>
                <a:spcPct val="90000"/>
              </a:lnSpc>
              <a:spcBef>
                <a:spcPct val="0"/>
              </a:spcBef>
              <a:spcAft>
                <a:spcPct val="35000"/>
              </a:spcAft>
            </a:pPr>
            <a:r>
              <a:rPr lang="en-US" sz="2000" kern="1200" dirty="0"/>
              <a:t>Initiating</a:t>
            </a:r>
          </a:p>
        </p:txBody>
      </p:sp>
      <p:sp>
        <p:nvSpPr>
          <p:cNvPr id="23" name="Freeform 22"/>
          <p:cNvSpPr/>
          <p:nvPr/>
        </p:nvSpPr>
        <p:spPr>
          <a:xfrm rot="21596787">
            <a:off x="2261431" y="2922279"/>
            <a:ext cx="163654" cy="237406"/>
          </a:xfrm>
          <a:custGeom>
            <a:avLst/>
            <a:gdLst>
              <a:gd name="connsiteX0" fmla="*/ 0 w 163654"/>
              <a:gd name="connsiteY0" fmla="*/ 54360 h 271800"/>
              <a:gd name="connsiteX1" fmla="*/ 81827 w 163654"/>
              <a:gd name="connsiteY1" fmla="*/ 54360 h 271800"/>
              <a:gd name="connsiteX2" fmla="*/ 81827 w 163654"/>
              <a:gd name="connsiteY2" fmla="*/ 0 h 271800"/>
              <a:gd name="connsiteX3" fmla="*/ 163654 w 163654"/>
              <a:gd name="connsiteY3" fmla="*/ 135900 h 271800"/>
              <a:gd name="connsiteX4" fmla="*/ 81827 w 163654"/>
              <a:gd name="connsiteY4" fmla="*/ 271800 h 271800"/>
              <a:gd name="connsiteX5" fmla="*/ 81827 w 163654"/>
              <a:gd name="connsiteY5" fmla="*/ 217440 h 271800"/>
              <a:gd name="connsiteX6" fmla="*/ 0 w 163654"/>
              <a:gd name="connsiteY6" fmla="*/ 217440 h 271800"/>
              <a:gd name="connsiteX7" fmla="*/ 0 w 163654"/>
              <a:gd name="connsiteY7" fmla="*/ 54360 h 2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654" h="271800">
                <a:moveTo>
                  <a:pt x="0" y="54360"/>
                </a:moveTo>
                <a:lnTo>
                  <a:pt x="81827" y="54360"/>
                </a:lnTo>
                <a:lnTo>
                  <a:pt x="81827" y="0"/>
                </a:lnTo>
                <a:lnTo>
                  <a:pt x="163654" y="135900"/>
                </a:lnTo>
                <a:lnTo>
                  <a:pt x="81827" y="271800"/>
                </a:lnTo>
                <a:lnTo>
                  <a:pt x="81827" y="217440"/>
                </a:lnTo>
                <a:lnTo>
                  <a:pt x="0" y="217440"/>
                </a:lnTo>
                <a:lnTo>
                  <a:pt x="0" y="54360"/>
                </a:lnTo>
                <a:close/>
              </a:path>
            </a:pathLst>
          </a:custGeom>
          <a:solidFill>
            <a:schemeClr val="tx2"/>
          </a:solidFill>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1" tIns="54360" rIns="49096" bIns="54359" numCol="1" spcCol="1270" anchor="ctr" anchorCtr="0">
            <a:noAutofit/>
          </a:bodyPr>
          <a:lstStyle/>
          <a:p>
            <a:pPr lvl="0" algn="ctr" defTabSz="488950">
              <a:lnSpc>
                <a:spcPct val="90000"/>
              </a:lnSpc>
              <a:spcBef>
                <a:spcPct val="0"/>
              </a:spcBef>
              <a:spcAft>
                <a:spcPct val="35000"/>
              </a:spcAft>
            </a:pPr>
            <a:endParaRPr lang="en-US" sz="1100" kern="1200"/>
          </a:p>
        </p:txBody>
      </p:sp>
      <p:sp>
        <p:nvSpPr>
          <p:cNvPr id="24" name="Rounded Rectangle 23"/>
          <p:cNvSpPr/>
          <p:nvPr/>
        </p:nvSpPr>
        <p:spPr>
          <a:xfrm>
            <a:off x="2565361" y="2271893"/>
            <a:ext cx="1825670" cy="1536326"/>
          </a:xfrm>
          <a:prstGeom prst="roundRect">
            <a:avLst>
              <a:gd name="adj" fmla="val 10000"/>
            </a:avLst>
          </a:prstGeom>
          <a:blipFill>
            <a:blip r:embed="rId3">
              <a:extLst>
                <a:ext uri="{28A0092B-C50C-407E-A947-70E740481C1C}">
                  <a14:useLocalDpi xmlns:a14="http://schemas.microsoft.com/office/drawing/2010/main" val="0"/>
                </a:ext>
              </a:extLst>
            </a:blip>
            <a:srcRect/>
            <a:stretch>
              <a:fillRect l="-4000" r="-4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25" name="Freeform 24"/>
          <p:cNvSpPr/>
          <p:nvPr/>
        </p:nvSpPr>
        <p:spPr>
          <a:xfrm>
            <a:off x="2738501" y="3285266"/>
            <a:ext cx="1827401" cy="712389"/>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rgbClr val="FF0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sz="2000" kern="1200" dirty="0"/>
              <a:t>Planning</a:t>
            </a:r>
          </a:p>
        </p:txBody>
      </p:sp>
      <p:sp>
        <p:nvSpPr>
          <p:cNvPr id="26" name="Freeform 25"/>
          <p:cNvSpPr/>
          <p:nvPr/>
        </p:nvSpPr>
        <p:spPr>
          <a:xfrm rot="28475">
            <a:off x="4609215" y="2930325"/>
            <a:ext cx="218195" cy="237406"/>
          </a:xfrm>
          <a:custGeom>
            <a:avLst/>
            <a:gdLst>
              <a:gd name="connsiteX0" fmla="*/ 0 w 218195"/>
              <a:gd name="connsiteY0" fmla="*/ 54360 h 271800"/>
              <a:gd name="connsiteX1" fmla="*/ 109098 w 218195"/>
              <a:gd name="connsiteY1" fmla="*/ 54360 h 271800"/>
              <a:gd name="connsiteX2" fmla="*/ 109098 w 218195"/>
              <a:gd name="connsiteY2" fmla="*/ 0 h 271800"/>
              <a:gd name="connsiteX3" fmla="*/ 218195 w 218195"/>
              <a:gd name="connsiteY3" fmla="*/ 135900 h 271800"/>
              <a:gd name="connsiteX4" fmla="*/ 109098 w 218195"/>
              <a:gd name="connsiteY4" fmla="*/ 271800 h 271800"/>
              <a:gd name="connsiteX5" fmla="*/ 109098 w 218195"/>
              <a:gd name="connsiteY5" fmla="*/ 217440 h 271800"/>
              <a:gd name="connsiteX6" fmla="*/ 0 w 218195"/>
              <a:gd name="connsiteY6" fmla="*/ 217440 h 271800"/>
              <a:gd name="connsiteX7" fmla="*/ 0 w 218195"/>
              <a:gd name="connsiteY7" fmla="*/ 54360 h 2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195" h="271800">
                <a:moveTo>
                  <a:pt x="0" y="54360"/>
                </a:moveTo>
                <a:lnTo>
                  <a:pt x="109098" y="54360"/>
                </a:lnTo>
                <a:lnTo>
                  <a:pt x="109098" y="0"/>
                </a:lnTo>
                <a:lnTo>
                  <a:pt x="218195" y="135900"/>
                </a:lnTo>
                <a:lnTo>
                  <a:pt x="109098" y="271800"/>
                </a:lnTo>
                <a:lnTo>
                  <a:pt x="109098" y="217440"/>
                </a:lnTo>
                <a:lnTo>
                  <a:pt x="0" y="217440"/>
                </a:lnTo>
                <a:lnTo>
                  <a:pt x="0" y="54360"/>
                </a:lnTo>
                <a:close/>
              </a:path>
            </a:pathLst>
          </a:custGeom>
          <a:solidFill>
            <a:schemeClr val="tx2"/>
          </a:solidFill>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1" tIns="54360" rIns="65458" bIns="54359" numCol="1" spcCol="1270" anchor="ctr" anchorCtr="0">
            <a:noAutofit/>
          </a:bodyPr>
          <a:lstStyle/>
          <a:p>
            <a:pPr lvl="0" algn="ctr" defTabSz="488950">
              <a:lnSpc>
                <a:spcPct val="90000"/>
              </a:lnSpc>
              <a:spcBef>
                <a:spcPct val="0"/>
              </a:spcBef>
              <a:spcAft>
                <a:spcPct val="35000"/>
              </a:spcAft>
            </a:pPr>
            <a:endParaRPr lang="en-US" sz="1100" kern="1200"/>
          </a:p>
        </p:txBody>
      </p:sp>
      <p:sp>
        <p:nvSpPr>
          <p:cNvPr id="27" name="Rounded Rectangle 26"/>
          <p:cNvSpPr/>
          <p:nvPr/>
        </p:nvSpPr>
        <p:spPr>
          <a:xfrm>
            <a:off x="5014425" y="2253215"/>
            <a:ext cx="1608873" cy="1607552"/>
          </a:xfrm>
          <a:prstGeom prst="roundRect">
            <a:avLst>
              <a:gd name="adj" fmla="val 10000"/>
            </a:avLst>
          </a:prstGeom>
          <a:blipFill>
            <a:blip r:embed="rId4">
              <a:extLst>
                <a:ext uri="{28A0092B-C50C-407E-A947-70E740481C1C}">
                  <a14:useLocalDpi xmlns:a14="http://schemas.microsoft.com/office/drawing/2010/main" val="0"/>
                </a:ext>
              </a:extLst>
            </a:blip>
            <a:srcRect/>
            <a:stretch>
              <a:fillRect l="-43000" r="-43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28" name="Freeform 27"/>
          <p:cNvSpPr/>
          <p:nvPr/>
        </p:nvSpPr>
        <p:spPr>
          <a:xfrm>
            <a:off x="5123667" y="3291862"/>
            <a:ext cx="1758672" cy="715877"/>
          </a:xfrm>
          <a:custGeom>
            <a:avLst/>
            <a:gdLst>
              <a:gd name="connsiteX0" fmla="*/ 0 w 1758672"/>
              <a:gd name="connsiteY0" fmla="*/ 81959 h 819588"/>
              <a:gd name="connsiteX1" fmla="*/ 81959 w 1758672"/>
              <a:gd name="connsiteY1" fmla="*/ 0 h 819588"/>
              <a:gd name="connsiteX2" fmla="*/ 1676713 w 1758672"/>
              <a:gd name="connsiteY2" fmla="*/ 0 h 819588"/>
              <a:gd name="connsiteX3" fmla="*/ 1758672 w 1758672"/>
              <a:gd name="connsiteY3" fmla="*/ 81959 h 819588"/>
              <a:gd name="connsiteX4" fmla="*/ 1758672 w 1758672"/>
              <a:gd name="connsiteY4" fmla="*/ 737629 h 819588"/>
              <a:gd name="connsiteX5" fmla="*/ 1676713 w 1758672"/>
              <a:gd name="connsiteY5" fmla="*/ 819588 h 819588"/>
              <a:gd name="connsiteX6" fmla="*/ 81959 w 1758672"/>
              <a:gd name="connsiteY6" fmla="*/ 819588 h 819588"/>
              <a:gd name="connsiteX7" fmla="*/ 0 w 1758672"/>
              <a:gd name="connsiteY7" fmla="*/ 737629 h 819588"/>
              <a:gd name="connsiteX8" fmla="*/ 0 w 1758672"/>
              <a:gd name="connsiteY8" fmla="*/ 81959 h 819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672" h="819588">
                <a:moveTo>
                  <a:pt x="0" y="81959"/>
                </a:moveTo>
                <a:cubicBezTo>
                  <a:pt x="0" y="36694"/>
                  <a:pt x="36694" y="0"/>
                  <a:pt x="81959" y="0"/>
                </a:cubicBezTo>
                <a:lnTo>
                  <a:pt x="1676713" y="0"/>
                </a:lnTo>
                <a:cubicBezTo>
                  <a:pt x="1721978" y="0"/>
                  <a:pt x="1758672" y="36694"/>
                  <a:pt x="1758672" y="81959"/>
                </a:cubicBezTo>
                <a:lnTo>
                  <a:pt x="1758672" y="737629"/>
                </a:lnTo>
                <a:cubicBezTo>
                  <a:pt x="1758672" y="782894"/>
                  <a:pt x="1721978" y="819588"/>
                  <a:pt x="1676713" y="819588"/>
                </a:cubicBezTo>
                <a:lnTo>
                  <a:pt x="81959" y="819588"/>
                </a:lnTo>
                <a:cubicBezTo>
                  <a:pt x="36694" y="819588"/>
                  <a:pt x="0" y="782894"/>
                  <a:pt x="0" y="737629"/>
                </a:cubicBezTo>
                <a:lnTo>
                  <a:pt x="0" y="81959"/>
                </a:lnTo>
                <a:close/>
              </a:path>
            </a:pathLst>
          </a:custGeom>
          <a:solidFill>
            <a:srgbClr val="FF0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6395" tIns="96395" rIns="96395" bIns="96395" numCol="1" spcCol="1270" anchor="ctr" anchorCtr="0">
            <a:noAutofit/>
          </a:bodyPr>
          <a:lstStyle/>
          <a:p>
            <a:pPr lvl="0" algn="ctr" defTabSz="844550">
              <a:lnSpc>
                <a:spcPct val="90000"/>
              </a:lnSpc>
              <a:spcBef>
                <a:spcPct val="0"/>
              </a:spcBef>
              <a:spcAft>
                <a:spcPct val="35000"/>
              </a:spcAft>
            </a:pPr>
            <a:r>
              <a:rPr lang="en-US" sz="1900" kern="1200" dirty="0"/>
              <a:t>Executing</a:t>
            </a:r>
          </a:p>
        </p:txBody>
      </p:sp>
      <p:sp>
        <p:nvSpPr>
          <p:cNvPr id="29" name="Freeform 28"/>
          <p:cNvSpPr/>
          <p:nvPr/>
        </p:nvSpPr>
        <p:spPr>
          <a:xfrm rot="21586502">
            <a:off x="6867398" y="2934273"/>
            <a:ext cx="244101" cy="237406"/>
          </a:xfrm>
          <a:custGeom>
            <a:avLst/>
            <a:gdLst>
              <a:gd name="connsiteX0" fmla="*/ 0 w 244101"/>
              <a:gd name="connsiteY0" fmla="*/ 54360 h 271800"/>
              <a:gd name="connsiteX1" fmla="*/ 122051 w 244101"/>
              <a:gd name="connsiteY1" fmla="*/ 54360 h 271800"/>
              <a:gd name="connsiteX2" fmla="*/ 122051 w 244101"/>
              <a:gd name="connsiteY2" fmla="*/ 0 h 271800"/>
              <a:gd name="connsiteX3" fmla="*/ 244101 w 244101"/>
              <a:gd name="connsiteY3" fmla="*/ 135900 h 271800"/>
              <a:gd name="connsiteX4" fmla="*/ 122051 w 244101"/>
              <a:gd name="connsiteY4" fmla="*/ 271800 h 271800"/>
              <a:gd name="connsiteX5" fmla="*/ 122051 w 244101"/>
              <a:gd name="connsiteY5" fmla="*/ 217440 h 271800"/>
              <a:gd name="connsiteX6" fmla="*/ 0 w 244101"/>
              <a:gd name="connsiteY6" fmla="*/ 217440 h 271800"/>
              <a:gd name="connsiteX7" fmla="*/ 0 w 244101"/>
              <a:gd name="connsiteY7" fmla="*/ 54360 h 2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101" h="271800">
                <a:moveTo>
                  <a:pt x="0" y="54360"/>
                </a:moveTo>
                <a:lnTo>
                  <a:pt x="122051" y="54360"/>
                </a:lnTo>
                <a:lnTo>
                  <a:pt x="122051" y="0"/>
                </a:lnTo>
                <a:lnTo>
                  <a:pt x="244101" y="135900"/>
                </a:lnTo>
                <a:lnTo>
                  <a:pt x="122051" y="271800"/>
                </a:lnTo>
                <a:lnTo>
                  <a:pt x="122051" y="217440"/>
                </a:lnTo>
                <a:lnTo>
                  <a:pt x="0" y="217440"/>
                </a:lnTo>
                <a:lnTo>
                  <a:pt x="0" y="54360"/>
                </a:lnTo>
                <a:close/>
              </a:path>
            </a:pathLst>
          </a:custGeom>
          <a:solidFill>
            <a:schemeClr val="tx2"/>
          </a:solidFill>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1" tIns="54360" rIns="73230" bIns="54359" numCol="1" spcCol="1270" anchor="ctr" anchorCtr="0">
            <a:noAutofit/>
          </a:bodyPr>
          <a:lstStyle/>
          <a:p>
            <a:pPr lvl="0" algn="ctr" defTabSz="488950">
              <a:lnSpc>
                <a:spcPct val="90000"/>
              </a:lnSpc>
              <a:spcBef>
                <a:spcPct val="0"/>
              </a:spcBef>
              <a:spcAft>
                <a:spcPct val="35000"/>
              </a:spcAft>
            </a:pPr>
            <a:endParaRPr lang="en-US" sz="1100" kern="1200"/>
          </a:p>
        </p:txBody>
      </p:sp>
      <p:sp>
        <p:nvSpPr>
          <p:cNvPr id="30" name="Rounded Rectangle 29"/>
          <p:cNvSpPr/>
          <p:nvPr/>
        </p:nvSpPr>
        <p:spPr>
          <a:xfrm>
            <a:off x="7320727" y="2276946"/>
            <a:ext cx="1859254" cy="1543410"/>
          </a:xfrm>
          <a:prstGeom prst="roundRect">
            <a:avLst>
              <a:gd name="adj" fmla="val 10000"/>
            </a:avLst>
          </a:prstGeom>
          <a:blipFill>
            <a:blip r:embed="rId5" cstate="print">
              <a:extLst>
                <a:ext uri="{28A0092B-C50C-407E-A947-70E740481C1C}">
                  <a14:useLocalDpi xmlns:a14="http://schemas.microsoft.com/office/drawing/2010/main" val="0"/>
                </a:ext>
              </a:extLst>
            </a:blip>
            <a:srcRect/>
            <a:stretch>
              <a:fillRect l="-50000" r="-50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31" name="Freeform 30"/>
          <p:cNvSpPr/>
          <p:nvPr/>
        </p:nvSpPr>
        <p:spPr>
          <a:xfrm>
            <a:off x="7440104" y="3298916"/>
            <a:ext cx="1988782" cy="685090"/>
          </a:xfrm>
          <a:custGeom>
            <a:avLst/>
            <a:gdLst>
              <a:gd name="connsiteX0" fmla="*/ 0 w 1988782"/>
              <a:gd name="connsiteY0" fmla="*/ 78434 h 784341"/>
              <a:gd name="connsiteX1" fmla="*/ 78434 w 1988782"/>
              <a:gd name="connsiteY1" fmla="*/ 0 h 784341"/>
              <a:gd name="connsiteX2" fmla="*/ 1910348 w 1988782"/>
              <a:gd name="connsiteY2" fmla="*/ 0 h 784341"/>
              <a:gd name="connsiteX3" fmla="*/ 1988782 w 1988782"/>
              <a:gd name="connsiteY3" fmla="*/ 78434 h 784341"/>
              <a:gd name="connsiteX4" fmla="*/ 1988782 w 1988782"/>
              <a:gd name="connsiteY4" fmla="*/ 705907 h 784341"/>
              <a:gd name="connsiteX5" fmla="*/ 1910348 w 1988782"/>
              <a:gd name="connsiteY5" fmla="*/ 784341 h 784341"/>
              <a:gd name="connsiteX6" fmla="*/ 78434 w 1988782"/>
              <a:gd name="connsiteY6" fmla="*/ 784341 h 784341"/>
              <a:gd name="connsiteX7" fmla="*/ 0 w 1988782"/>
              <a:gd name="connsiteY7" fmla="*/ 705907 h 784341"/>
              <a:gd name="connsiteX8" fmla="*/ 0 w 1988782"/>
              <a:gd name="connsiteY8" fmla="*/ 78434 h 784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8782" h="784341">
                <a:moveTo>
                  <a:pt x="0" y="78434"/>
                </a:moveTo>
                <a:cubicBezTo>
                  <a:pt x="0" y="35116"/>
                  <a:pt x="35116" y="0"/>
                  <a:pt x="78434" y="0"/>
                </a:cubicBezTo>
                <a:lnTo>
                  <a:pt x="1910348" y="0"/>
                </a:lnTo>
                <a:cubicBezTo>
                  <a:pt x="1953666" y="0"/>
                  <a:pt x="1988782" y="35116"/>
                  <a:pt x="1988782" y="78434"/>
                </a:cubicBezTo>
                <a:lnTo>
                  <a:pt x="1988782" y="705907"/>
                </a:lnTo>
                <a:cubicBezTo>
                  <a:pt x="1988782" y="749225"/>
                  <a:pt x="1953666" y="784341"/>
                  <a:pt x="1910348" y="784341"/>
                </a:cubicBezTo>
                <a:lnTo>
                  <a:pt x="78434" y="784341"/>
                </a:lnTo>
                <a:cubicBezTo>
                  <a:pt x="35116" y="784341"/>
                  <a:pt x="0" y="749225"/>
                  <a:pt x="0" y="705907"/>
                </a:cubicBezTo>
                <a:lnTo>
                  <a:pt x="0" y="78434"/>
                </a:lnTo>
                <a:close/>
              </a:path>
            </a:pathLst>
          </a:custGeom>
          <a:solidFill>
            <a:srgbClr val="FF0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1553" tIns="91553" rIns="91553" bIns="91553" numCol="1" spcCol="1270" anchor="ctr" anchorCtr="0">
            <a:noAutofit/>
          </a:bodyPr>
          <a:lstStyle/>
          <a:p>
            <a:pPr lvl="0" algn="ctr" defTabSz="800100">
              <a:lnSpc>
                <a:spcPct val="90000"/>
              </a:lnSpc>
              <a:spcBef>
                <a:spcPct val="0"/>
              </a:spcBef>
              <a:spcAft>
                <a:spcPct val="35000"/>
              </a:spcAft>
            </a:pPr>
            <a:r>
              <a:rPr lang="en-US" sz="1800" kern="1200" dirty="0"/>
              <a:t>Monitoring &amp; Controlling</a:t>
            </a:r>
          </a:p>
        </p:txBody>
      </p:sp>
      <p:sp>
        <p:nvSpPr>
          <p:cNvPr id="32" name="Freeform 31"/>
          <p:cNvSpPr/>
          <p:nvPr/>
        </p:nvSpPr>
        <p:spPr>
          <a:xfrm rot="83072">
            <a:off x="9420499" y="2957191"/>
            <a:ext cx="240622" cy="237406"/>
          </a:xfrm>
          <a:custGeom>
            <a:avLst/>
            <a:gdLst>
              <a:gd name="connsiteX0" fmla="*/ 0 w 240622"/>
              <a:gd name="connsiteY0" fmla="*/ 54360 h 271800"/>
              <a:gd name="connsiteX1" fmla="*/ 120311 w 240622"/>
              <a:gd name="connsiteY1" fmla="*/ 54360 h 271800"/>
              <a:gd name="connsiteX2" fmla="*/ 120311 w 240622"/>
              <a:gd name="connsiteY2" fmla="*/ 0 h 271800"/>
              <a:gd name="connsiteX3" fmla="*/ 240622 w 240622"/>
              <a:gd name="connsiteY3" fmla="*/ 135900 h 271800"/>
              <a:gd name="connsiteX4" fmla="*/ 120311 w 240622"/>
              <a:gd name="connsiteY4" fmla="*/ 271800 h 271800"/>
              <a:gd name="connsiteX5" fmla="*/ 120311 w 240622"/>
              <a:gd name="connsiteY5" fmla="*/ 217440 h 271800"/>
              <a:gd name="connsiteX6" fmla="*/ 0 w 240622"/>
              <a:gd name="connsiteY6" fmla="*/ 217440 h 271800"/>
              <a:gd name="connsiteX7" fmla="*/ 0 w 240622"/>
              <a:gd name="connsiteY7" fmla="*/ 54360 h 2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622" h="271800">
                <a:moveTo>
                  <a:pt x="0" y="54360"/>
                </a:moveTo>
                <a:lnTo>
                  <a:pt x="120311" y="54360"/>
                </a:lnTo>
                <a:lnTo>
                  <a:pt x="120311" y="0"/>
                </a:lnTo>
                <a:lnTo>
                  <a:pt x="240622" y="135900"/>
                </a:lnTo>
                <a:lnTo>
                  <a:pt x="120311" y="271800"/>
                </a:lnTo>
                <a:lnTo>
                  <a:pt x="120311" y="217440"/>
                </a:lnTo>
                <a:lnTo>
                  <a:pt x="0" y="217440"/>
                </a:lnTo>
                <a:lnTo>
                  <a:pt x="0" y="54360"/>
                </a:lnTo>
                <a:close/>
              </a:path>
            </a:pathLst>
          </a:custGeom>
          <a:solidFill>
            <a:schemeClr val="tx2"/>
          </a:solidFill>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0" tIns="54360" rIns="72186" bIns="54359" numCol="1" spcCol="1270" anchor="ctr" anchorCtr="0">
            <a:noAutofit/>
          </a:bodyPr>
          <a:lstStyle/>
          <a:p>
            <a:pPr lvl="0" algn="ctr" defTabSz="488950">
              <a:lnSpc>
                <a:spcPct val="90000"/>
              </a:lnSpc>
              <a:spcBef>
                <a:spcPct val="0"/>
              </a:spcBef>
              <a:spcAft>
                <a:spcPct val="35000"/>
              </a:spcAft>
            </a:pPr>
            <a:endParaRPr lang="en-US" sz="1100" kern="1200"/>
          </a:p>
        </p:txBody>
      </p:sp>
      <p:sp>
        <p:nvSpPr>
          <p:cNvPr id="33" name="Rounded Rectangle 32"/>
          <p:cNvSpPr/>
          <p:nvPr/>
        </p:nvSpPr>
        <p:spPr>
          <a:xfrm>
            <a:off x="9867275" y="2238233"/>
            <a:ext cx="1757744" cy="1726213"/>
          </a:xfrm>
          <a:prstGeom prst="roundRect">
            <a:avLst>
              <a:gd name="adj" fmla="val 10000"/>
            </a:avLst>
          </a:prstGeom>
          <a:blipFill>
            <a:blip r:embed="rId6">
              <a:extLst>
                <a:ext uri="{28A0092B-C50C-407E-A947-70E740481C1C}">
                  <a14:useLocalDpi xmlns:a14="http://schemas.microsoft.com/office/drawing/2010/main" val="0"/>
                </a:ext>
              </a:extLst>
            </a:blip>
            <a:srcRect/>
            <a:stretch>
              <a:fillRect l="-54000" r="-54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34" name="Freeform 33"/>
          <p:cNvSpPr/>
          <p:nvPr/>
        </p:nvSpPr>
        <p:spPr>
          <a:xfrm>
            <a:off x="10093138" y="3365580"/>
            <a:ext cx="1674299" cy="657139"/>
          </a:xfrm>
          <a:custGeom>
            <a:avLst/>
            <a:gdLst>
              <a:gd name="connsiteX0" fmla="*/ 0 w 1674299"/>
              <a:gd name="connsiteY0" fmla="*/ 75234 h 752341"/>
              <a:gd name="connsiteX1" fmla="*/ 75234 w 1674299"/>
              <a:gd name="connsiteY1" fmla="*/ 0 h 752341"/>
              <a:gd name="connsiteX2" fmla="*/ 1599065 w 1674299"/>
              <a:gd name="connsiteY2" fmla="*/ 0 h 752341"/>
              <a:gd name="connsiteX3" fmla="*/ 1674299 w 1674299"/>
              <a:gd name="connsiteY3" fmla="*/ 75234 h 752341"/>
              <a:gd name="connsiteX4" fmla="*/ 1674299 w 1674299"/>
              <a:gd name="connsiteY4" fmla="*/ 677107 h 752341"/>
              <a:gd name="connsiteX5" fmla="*/ 1599065 w 1674299"/>
              <a:gd name="connsiteY5" fmla="*/ 752341 h 752341"/>
              <a:gd name="connsiteX6" fmla="*/ 75234 w 1674299"/>
              <a:gd name="connsiteY6" fmla="*/ 752341 h 752341"/>
              <a:gd name="connsiteX7" fmla="*/ 0 w 1674299"/>
              <a:gd name="connsiteY7" fmla="*/ 677107 h 752341"/>
              <a:gd name="connsiteX8" fmla="*/ 0 w 1674299"/>
              <a:gd name="connsiteY8" fmla="*/ 75234 h 75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4299" h="752341">
                <a:moveTo>
                  <a:pt x="0" y="75234"/>
                </a:moveTo>
                <a:cubicBezTo>
                  <a:pt x="0" y="33683"/>
                  <a:pt x="33683" y="0"/>
                  <a:pt x="75234" y="0"/>
                </a:cubicBezTo>
                <a:lnTo>
                  <a:pt x="1599065" y="0"/>
                </a:lnTo>
                <a:cubicBezTo>
                  <a:pt x="1640616" y="0"/>
                  <a:pt x="1674299" y="33683"/>
                  <a:pt x="1674299" y="75234"/>
                </a:cubicBezTo>
                <a:lnTo>
                  <a:pt x="1674299" y="677107"/>
                </a:lnTo>
                <a:cubicBezTo>
                  <a:pt x="1674299" y="718658"/>
                  <a:pt x="1640616" y="752341"/>
                  <a:pt x="1599065" y="752341"/>
                </a:cubicBezTo>
                <a:lnTo>
                  <a:pt x="75234" y="752341"/>
                </a:lnTo>
                <a:cubicBezTo>
                  <a:pt x="33683" y="752341"/>
                  <a:pt x="0" y="718658"/>
                  <a:pt x="0" y="677107"/>
                </a:cubicBezTo>
                <a:lnTo>
                  <a:pt x="0" y="75234"/>
                </a:lnTo>
                <a:close/>
              </a:path>
            </a:pathLst>
          </a:custGeom>
          <a:solidFill>
            <a:srgbClr val="FF0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0615" tIns="90615" rIns="90615" bIns="90615" numCol="1" spcCol="1270" anchor="ctr" anchorCtr="0">
            <a:noAutofit/>
          </a:bodyPr>
          <a:lstStyle/>
          <a:p>
            <a:pPr lvl="0" algn="ctr" defTabSz="800100">
              <a:lnSpc>
                <a:spcPct val="90000"/>
              </a:lnSpc>
              <a:spcBef>
                <a:spcPct val="0"/>
              </a:spcBef>
              <a:spcAft>
                <a:spcPct val="35000"/>
              </a:spcAft>
            </a:pPr>
            <a:r>
              <a:rPr lang="en-US" sz="1800" kern="1200" dirty="0"/>
              <a:t>Closing</a:t>
            </a:r>
          </a:p>
        </p:txBody>
      </p:sp>
      <p:sp>
        <p:nvSpPr>
          <p:cNvPr id="35" name="Freeform 34"/>
          <p:cNvSpPr/>
          <p:nvPr/>
        </p:nvSpPr>
        <p:spPr>
          <a:xfrm>
            <a:off x="2738496" y="4085820"/>
            <a:ext cx="1827401" cy="488752"/>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chemeClr val="accent1"/>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sz="1600" b="1" dirty="0">
                <a:solidFill>
                  <a:schemeClr val="tx1"/>
                </a:solidFill>
              </a:rPr>
              <a:t>Plan Cost Management</a:t>
            </a:r>
            <a:endParaRPr lang="en-US" sz="1600" b="1" kern="1200" dirty="0">
              <a:solidFill>
                <a:schemeClr val="tx1"/>
              </a:solidFill>
            </a:endParaRPr>
          </a:p>
        </p:txBody>
      </p:sp>
      <p:sp>
        <p:nvSpPr>
          <p:cNvPr id="38" name="Freeform 37"/>
          <p:cNvSpPr/>
          <p:nvPr/>
        </p:nvSpPr>
        <p:spPr>
          <a:xfrm>
            <a:off x="2738496" y="4662737"/>
            <a:ext cx="1827401" cy="524160"/>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sz="1600" dirty="0"/>
              <a:t>Estimate Cost</a:t>
            </a:r>
            <a:endParaRPr lang="en-US" sz="1600" kern="1200" dirty="0"/>
          </a:p>
        </p:txBody>
      </p:sp>
      <p:sp>
        <p:nvSpPr>
          <p:cNvPr id="39" name="Freeform 38"/>
          <p:cNvSpPr/>
          <p:nvPr/>
        </p:nvSpPr>
        <p:spPr>
          <a:xfrm>
            <a:off x="7440104" y="4085820"/>
            <a:ext cx="1988782" cy="488752"/>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dirty="0"/>
              <a:t>Control  Cost</a:t>
            </a:r>
            <a:endParaRPr lang="en-US" kern="1200" dirty="0"/>
          </a:p>
        </p:txBody>
      </p:sp>
      <p:sp>
        <p:nvSpPr>
          <p:cNvPr id="40" name="Freeform 39"/>
          <p:cNvSpPr/>
          <p:nvPr/>
        </p:nvSpPr>
        <p:spPr>
          <a:xfrm>
            <a:off x="2738495" y="5275062"/>
            <a:ext cx="1827401" cy="524160"/>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sz="1600" dirty="0"/>
              <a:t>Determine Cost</a:t>
            </a:r>
            <a:endParaRPr lang="en-US" sz="1600" kern="1200" dirty="0"/>
          </a:p>
        </p:txBody>
      </p:sp>
    </p:spTree>
    <p:extLst>
      <p:ext uri="{BB962C8B-B14F-4D97-AF65-F5344CB8AC3E}">
        <p14:creationId xmlns:p14="http://schemas.microsoft.com/office/powerpoint/2010/main" val="32622433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effectLst>
                  <a:outerShdw blurRad="38100" dist="38100" dir="2700000" algn="tl">
                    <a:srgbClr val="000000">
                      <a:alpha val="43137"/>
                    </a:srgbClr>
                  </a:outerShdw>
                </a:effectLst>
              </a:rPr>
              <a:t>Determine Cost : </a:t>
            </a:r>
            <a:r>
              <a:rPr lang="en-US" sz="3600" b="1" dirty="0">
                <a:solidFill>
                  <a:srgbClr val="FF0000"/>
                </a:solidFill>
                <a:effectLst>
                  <a:outerShdw blurRad="38100" dist="38100" dir="2700000" algn="tl">
                    <a:srgbClr val="000000">
                      <a:alpha val="43137"/>
                    </a:srgbClr>
                  </a:outerShdw>
                </a:effectLst>
              </a:rPr>
              <a:t>Outputs</a:t>
            </a:r>
          </a:p>
        </p:txBody>
      </p:sp>
      <p:pic>
        <p:nvPicPr>
          <p:cNvPr id="13" name="Picture 12"/>
          <p:cNvPicPr/>
          <p:nvPr/>
        </p:nvPicPr>
        <p:blipFill>
          <a:blip r:embed="rId3" cstate="print"/>
          <a:srcRect/>
          <a:stretch>
            <a:fillRect/>
          </a:stretch>
        </p:blipFill>
        <p:spPr bwMode="auto">
          <a:xfrm>
            <a:off x="10754436" y="75562"/>
            <a:ext cx="777922" cy="639228"/>
          </a:xfrm>
          <a:prstGeom prst="rect">
            <a:avLst/>
          </a:prstGeom>
          <a:noFill/>
          <a:ln w="9525">
            <a:noFill/>
            <a:miter lim="800000"/>
            <a:headEnd/>
            <a:tailEnd/>
          </a:ln>
        </p:spPr>
      </p:pic>
      <p:sp>
        <p:nvSpPr>
          <p:cNvPr id="3" name="TextBox 2"/>
          <p:cNvSpPr txBox="1"/>
          <p:nvPr/>
        </p:nvSpPr>
        <p:spPr>
          <a:xfrm>
            <a:off x="8161361" y="4708477"/>
            <a:ext cx="750627" cy="668740"/>
          </a:xfrm>
          <a:prstGeom prst="rect">
            <a:avLst/>
          </a:prstGeom>
          <a:noFill/>
        </p:spPr>
        <p:txBody>
          <a:bodyPr wrap="square" rtlCol="0">
            <a:spAutoFit/>
          </a:bodyPr>
          <a:lstStyle/>
          <a:p>
            <a:endParaRPr lang="en-US" dirty="0"/>
          </a:p>
        </p:txBody>
      </p:sp>
      <p:sp>
        <p:nvSpPr>
          <p:cNvPr id="10" name="Title 1"/>
          <p:cNvSpPr>
            <a:spLocks noGrp="1"/>
          </p:cNvSpPr>
          <p:nvPr>
            <p:ph type="title"/>
          </p:nvPr>
        </p:nvSpPr>
        <p:spPr>
          <a:xfrm>
            <a:off x="541361" y="845582"/>
            <a:ext cx="7620000" cy="657454"/>
          </a:xfrm>
        </p:spPr>
        <p:txBody>
          <a:bodyPr>
            <a:normAutofit/>
          </a:bodyPr>
          <a:lstStyle/>
          <a:p>
            <a:r>
              <a:rPr lang="id-ID" sz="4000" dirty="0">
                <a:effectLst>
                  <a:outerShdw blurRad="38100" dist="38100" dir="2700000" algn="tl">
                    <a:srgbClr val="000000">
                      <a:alpha val="43137"/>
                    </a:srgbClr>
                  </a:outerShdw>
                </a:effectLst>
              </a:rPr>
              <a:t>Project Funding Requirements</a:t>
            </a:r>
          </a:p>
        </p:txBody>
      </p:sp>
      <p:sp>
        <p:nvSpPr>
          <p:cNvPr id="11" name="Content Placeholder 2"/>
          <p:cNvSpPr>
            <a:spLocks noGrp="1"/>
          </p:cNvSpPr>
          <p:nvPr>
            <p:ph idx="1"/>
          </p:nvPr>
        </p:nvSpPr>
        <p:spPr>
          <a:xfrm>
            <a:off x="755176" y="1761699"/>
            <a:ext cx="11009194" cy="4503525"/>
          </a:xfrm>
        </p:spPr>
        <p:txBody>
          <a:bodyPr>
            <a:normAutofit/>
          </a:bodyPr>
          <a:lstStyle/>
          <a:p>
            <a:pPr marL="0" lvl="0" indent="0" algn="just">
              <a:lnSpc>
                <a:spcPct val="100000"/>
              </a:lnSpc>
              <a:spcBef>
                <a:spcPct val="20000"/>
              </a:spcBef>
              <a:buNone/>
            </a:pPr>
            <a:r>
              <a:rPr lang="id-ID" sz="3000" dirty="0">
                <a:solidFill>
                  <a:prstClr val="black"/>
                </a:solidFill>
                <a:latin typeface="Times New Roman" pitchFamily="18" charset="0"/>
                <a:cs typeface="Times New Roman" pitchFamily="18" charset="0"/>
              </a:rPr>
              <a:t>Jumlah kebutuhan dana dan kebutuhan pendanaan periodik (misalnya, kuartalan, tahunan) berasal dari biaya awal. Biaya awal mencakup proyeksi pengeluaran ditambah kewajiban yang diantisipasi. Pendanaan sering terjadi dalam jumlah  yang bertambah yang tidak kontinyu, dan mungkin tidak merata, yang muncul sebagai langkah-langkah seperti. Kebutuhan dana dapat mencakup sumber  sumber dari pendanaan.</a:t>
            </a:r>
          </a:p>
          <a:p>
            <a:pPr marL="0" indent="0" algn="just">
              <a:buNone/>
            </a:pPr>
            <a:endParaRPr lang="id-ID" sz="1600" dirty="0"/>
          </a:p>
        </p:txBody>
      </p:sp>
      <p:grpSp>
        <p:nvGrpSpPr>
          <p:cNvPr id="4" name="Group 3"/>
          <p:cNvGrpSpPr/>
          <p:nvPr/>
        </p:nvGrpSpPr>
        <p:grpSpPr>
          <a:xfrm>
            <a:off x="755176" y="5634466"/>
            <a:ext cx="10777182" cy="1074762"/>
            <a:chOff x="450376" y="6092255"/>
            <a:chExt cx="8469573" cy="1074762"/>
          </a:xfrm>
        </p:grpSpPr>
        <p:sp>
          <p:nvSpPr>
            <p:cNvPr id="12" name="Pentagon 11"/>
            <p:cNvSpPr/>
            <p:nvPr/>
          </p:nvSpPr>
          <p:spPr>
            <a:xfrm rot="16200000">
              <a:off x="3812274" y="4962902"/>
              <a:ext cx="1071348" cy="3330054"/>
            </a:xfrm>
            <a:prstGeom prst="homePlat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id-ID" dirty="0">
                  <a:solidFill>
                    <a:prstClr val="white"/>
                  </a:solidFill>
                </a:rPr>
                <a:t>Project Funding Requirements</a:t>
              </a:r>
            </a:p>
          </p:txBody>
        </p:sp>
        <p:sp>
          <p:nvSpPr>
            <p:cNvPr id="14" name="Rectangle 13"/>
            <p:cNvSpPr/>
            <p:nvPr/>
          </p:nvSpPr>
          <p:spPr>
            <a:xfrm>
              <a:off x="450376" y="6624518"/>
              <a:ext cx="2232545" cy="5390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b="1" dirty="0">
                  <a:solidFill>
                    <a:prstClr val="white"/>
                  </a:solidFill>
                </a:rPr>
                <a:t>Cost Baseline</a:t>
              </a:r>
              <a:endParaRPr lang="id-ID" dirty="0">
                <a:solidFill>
                  <a:prstClr val="white"/>
                </a:solidFill>
              </a:endParaRPr>
            </a:p>
          </p:txBody>
        </p:sp>
        <p:sp>
          <p:nvSpPr>
            <p:cNvPr id="15" name="Rectangle 14"/>
            <p:cNvSpPr/>
            <p:nvPr/>
          </p:nvSpPr>
          <p:spPr>
            <a:xfrm>
              <a:off x="6012976" y="6627932"/>
              <a:ext cx="2906973" cy="53908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b="1" dirty="0">
                  <a:solidFill>
                    <a:prstClr val="white"/>
                  </a:solidFill>
                </a:rPr>
                <a:t>Project Documents Updates</a:t>
              </a:r>
              <a:endParaRPr lang="id-ID" dirty="0">
                <a:solidFill>
                  <a:prstClr val="white"/>
                </a:solidFill>
              </a:endParaRPr>
            </a:p>
          </p:txBody>
        </p:sp>
      </p:grpSp>
    </p:spTree>
    <p:extLst>
      <p:ext uri="{BB962C8B-B14F-4D97-AF65-F5344CB8AC3E}">
        <p14:creationId xmlns:p14="http://schemas.microsoft.com/office/powerpoint/2010/main" val="7622331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effectLst>
                  <a:outerShdw blurRad="38100" dist="38100" dir="2700000" algn="tl">
                    <a:srgbClr val="000000">
                      <a:alpha val="43137"/>
                    </a:srgbClr>
                  </a:outerShdw>
                </a:effectLst>
              </a:rPr>
              <a:t>Determine Cost : </a:t>
            </a:r>
            <a:r>
              <a:rPr lang="en-US" sz="3600" b="1" dirty="0">
                <a:solidFill>
                  <a:srgbClr val="FF0000"/>
                </a:solidFill>
                <a:effectLst>
                  <a:outerShdw blurRad="38100" dist="38100" dir="2700000" algn="tl">
                    <a:srgbClr val="000000">
                      <a:alpha val="43137"/>
                    </a:srgbClr>
                  </a:outerShdw>
                </a:effectLst>
              </a:rPr>
              <a:t>Outputs</a:t>
            </a:r>
          </a:p>
        </p:txBody>
      </p:sp>
      <p:pic>
        <p:nvPicPr>
          <p:cNvPr id="13" name="Picture 12"/>
          <p:cNvPicPr/>
          <p:nvPr/>
        </p:nvPicPr>
        <p:blipFill>
          <a:blip r:embed="rId3" cstate="print"/>
          <a:srcRect/>
          <a:stretch>
            <a:fillRect/>
          </a:stretch>
        </p:blipFill>
        <p:spPr bwMode="auto">
          <a:xfrm>
            <a:off x="10754436" y="75562"/>
            <a:ext cx="777922" cy="639228"/>
          </a:xfrm>
          <a:prstGeom prst="rect">
            <a:avLst/>
          </a:prstGeom>
          <a:noFill/>
          <a:ln w="9525">
            <a:noFill/>
            <a:miter lim="800000"/>
            <a:headEnd/>
            <a:tailEnd/>
          </a:ln>
        </p:spPr>
      </p:pic>
      <p:sp>
        <p:nvSpPr>
          <p:cNvPr id="3" name="TextBox 2"/>
          <p:cNvSpPr txBox="1"/>
          <p:nvPr/>
        </p:nvSpPr>
        <p:spPr>
          <a:xfrm>
            <a:off x="8161361" y="4708477"/>
            <a:ext cx="750627" cy="668740"/>
          </a:xfrm>
          <a:prstGeom prst="rect">
            <a:avLst/>
          </a:prstGeom>
          <a:noFill/>
        </p:spPr>
        <p:txBody>
          <a:bodyPr wrap="square" rtlCol="0">
            <a:spAutoFit/>
          </a:bodyPr>
          <a:lstStyle/>
          <a:p>
            <a:endParaRPr lang="en-US" dirty="0"/>
          </a:p>
        </p:txBody>
      </p:sp>
      <p:sp>
        <p:nvSpPr>
          <p:cNvPr id="5" name="Title 1"/>
          <p:cNvSpPr>
            <a:spLocks noGrp="1"/>
          </p:cNvSpPr>
          <p:nvPr>
            <p:ph type="title"/>
          </p:nvPr>
        </p:nvSpPr>
        <p:spPr>
          <a:xfrm>
            <a:off x="1617260" y="536811"/>
            <a:ext cx="7620000" cy="1143000"/>
          </a:xfrm>
        </p:spPr>
        <p:txBody>
          <a:bodyPr>
            <a:normAutofit/>
          </a:bodyPr>
          <a:lstStyle/>
          <a:p>
            <a:r>
              <a:rPr lang="id-ID" sz="4000" b="1" dirty="0">
                <a:effectLst>
                  <a:outerShdw blurRad="38100" dist="38100" dir="2700000" algn="tl">
                    <a:srgbClr val="000000">
                      <a:alpha val="43137"/>
                    </a:srgbClr>
                  </a:outerShdw>
                </a:effectLst>
              </a:rPr>
              <a:t>Project Documents Updates</a:t>
            </a:r>
            <a:endParaRPr lang="id-ID" sz="4000" dirty="0">
              <a:effectLst>
                <a:outerShdw blurRad="38100" dist="38100" dir="2700000" algn="tl">
                  <a:srgbClr val="000000">
                    <a:alpha val="43137"/>
                  </a:srgbClr>
                </a:outerShdw>
              </a:effectLst>
            </a:endParaRPr>
          </a:p>
        </p:txBody>
      </p:sp>
      <p:sp>
        <p:nvSpPr>
          <p:cNvPr id="7" name="Content Placeholder 2"/>
          <p:cNvSpPr>
            <a:spLocks noGrp="1"/>
          </p:cNvSpPr>
          <p:nvPr>
            <p:ph idx="1"/>
          </p:nvPr>
        </p:nvSpPr>
        <p:spPr>
          <a:xfrm>
            <a:off x="1788710" y="2057636"/>
            <a:ext cx="7886700" cy="3237694"/>
          </a:xfrm>
        </p:spPr>
        <p:txBody>
          <a:bodyPr>
            <a:normAutofit/>
          </a:bodyPr>
          <a:lstStyle/>
          <a:p>
            <a:pPr marL="0" indent="0">
              <a:buNone/>
            </a:pPr>
            <a:r>
              <a:rPr lang="id-ID" dirty="0"/>
              <a:t>Project Documents Updates</a:t>
            </a:r>
          </a:p>
          <a:p>
            <a:r>
              <a:rPr lang="id-ID" dirty="0"/>
              <a:t>Project document updates harus selalu diupdate dan tdak terbatas pada :</a:t>
            </a:r>
          </a:p>
          <a:p>
            <a:pPr lvl="1"/>
            <a:r>
              <a:rPr lang="en-US" dirty="0"/>
              <a:t>Cost Estimates</a:t>
            </a:r>
            <a:endParaRPr lang="id-ID" dirty="0"/>
          </a:p>
          <a:p>
            <a:pPr lvl="1"/>
            <a:r>
              <a:rPr lang="en-US" dirty="0"/>
              <a:t>Project Schedule</a:t>
            </a:r>
            <a:endParaRPr lang="id-ID" dirty="0"/>
          </a:p>
          <a:p>
            <a:pPr lvl="1"/>
            <a:r>
              <a:rPr lang="en-US" dirty="0"/>
              <a:t>Risk register</a:t>
            </a:r>
            <a:endParaRPr lang="id-ID" dirty="0"/>
          </a:p>
          <a:p>
            <a:pPr marL="0" indent="0">
              <a:buNone/>
            </a:pPr>
            <a:endParaRPr lang="id-ID" sz="1800" dirty="0"/>
          </a:p>
        </p:txBody>
      </p:sp>
      <p:grpSp>
        <p:nvGrpSpPr>
          <p:cNvPr id="2" name="Group 1"/>
          <p:cNvGrpSpPr/>
          <p:nvPr/>
        </p:nvGrpSpPr>
        <p:grpSpPr>
          <a:xfrm>
            <a:off x="1217211" y="5673155"/>
            <a:ext cx="8458199" cy="1071348"/>
            <a:chOff x="1160060" y="6036592"/>
            <a:chExt cx="8458199" cy="1071348"/>
          </a:xfrm>
        </p:grpSpPr>
        <p:sp>
          <p:nvSpPr>
            <p:cNvPr id="8" name="Pentagon 7"/>
            <p:cNvSpPr/>
            <p:nvPr/>
          </p:nvSpPr>
          <p:spPr>
            <a:xfrm rot="16200000">
              <a:off x="7327722" y="4817402"/>
              <a:ext cx="1071348" cy="3509727"/>
            </a:xfrm>
            <a:prstGeom prst="homePlat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id-ID" sz="2000" b="1" dirty="0">
                  <a:solidFill>
                    <a:prstClr val="white"/>
                  </a:solidFill>
                </a:rPr>
                <a:t>Project Documents Updates</a:t>
              </a:r>
              <a:endParaRPr lang="id-ID" sz="2000" dirty="0">
                <a:solidFill>
                  <a:prstClr val="white"/>
                </a:solidFill>
              </a:endParaRPr>
            </a:p>
          </p:txBody>
        </p:sp>
        <p:sp>
          <p:nvSpPr>
            <p:cNvPr id="9" name="Rectangle 8"/>
            <p:cNvSpPr/>
            <p:nvPr/>
          </p:nvSpPr>
          <p:spPr>
            <a:xfrm>
              <a:off x="1160060" y="6564575"/>
              <a:ext cx="2286000" cy="5390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000" b="1" dirty="0">
                  <a:solidFill>
                    <a:prstClr val="white"/>
                  </a:solidFill>
                </a:rPr>
                <a:t>Cost Baseline</a:t>
              </a:r>
              <a:endParaRPr lang="id-ID" sz="2000" dirty="0">
                <a:solidFill>
                  <a:prstClr val="white"/>
                </a:solidFill>
              </a:endParaRPr>
            </a:p>
          </p:txBody>
        </p:sp>
        <p:sp>
          <p:nvSpPr>
            <p:cNvPr id="10" name="Rectangle 9"/>
            <p:cNvSpPr/>
            <p:nvPr/>
          </p:nvSpPr>
          <p:spPr>
            <a:xfrm>
              <a:off x="3446060" y="6567982"/>
              <a:ext cx="2667000" cy="53908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000" dirty="0">
                  <a:solidFill>
                    <a:prstClr val="white"/>
                  </a:solidFill>
                </a:rPr>
                <a:t>Project Funding Requirements</a:t>
              </a:r>
            </a:p>
          </p:txBody>
        </p:sp>
      </p:grpSp>
    </p:spTree>
    <p:extLst>
      <p:ext uri="{BB962C8B-B14F-4D97-AF65-F5344CB8AC3E}">
        <p14:creationId xmlns:p14="http://schemas.microsoft.com/office/powerpoint/2010/main" val="38377880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effectLst>
                  <a:outerShdw blurRad="38100" dist="38100" dir="2700000" algn="tl">
                    <a:srgbClr val="000000">
                      <a:alpha val="43137"/>
                    </a:srgbClr>
                  </a:outerShdw>
                </a:effectLst>
              </a:rPr>
              <a:t>Determine Cost Resume</a:t>
            </a:r>
            <a:endParaRPr lang="en-US" sz="3600" b="1" dirty="0">
              <a:solidFill>
                <a:srgbClr val="FF0000"/>
              </a:solidFill>
              <a:effectLst>
                <a:outerShdw blurRad="38100" dist="38100" dir="2700000" algn="tl">
                  <a:srgbClr val="000000">
                    <a:alpha val="43137"/>
                  </a:srgbClr>
                </a:outerShdw>
              </a:effectLst>
            </a:endParaRPr>
          </a:p>
        </p:txBody>
      </p:sp>
      <p:pic>
        <p:nvPicPr>
          <p:cNvPr id="13" name="Picture 12"/>
          <p:cNvPicPr/>
          <p:nvPr/>
        </p:nvPicPr>
        <p:blipFill>
          <a:blip r:embed="rId3" cstate="print"/>
          <a:srcRect/>
          <a:stretch>
            <a:fillRect/>
          </a:stretch>
        </p:blipFill>
        <p:spPr bwMode="auto">
          <a:xfrm>
            <a:off x="10754436" y="75562"/>
            <a:ext cx="777922" cy="639228"/>
          </a:xfrm>
          <a:prstGeom prst="rect">
            <a:avLst/>
          </a:prstGeom>
          <a:noFill/>
          <a:ln w="9525">
            <a:noFill/>
            <a:miter lim="800000"/>
            <a:headEnd/>
            <a:tailEnd/>
          </a:ln>
        </p:spPr>
      </p:pic>
      <p:sp>
        <p:nvSpPr>
          <p:cNvPr id="3" name="TextBox 2"/>
          <p:cNvSpPr txBox="1"/>
          <p:nvPr/>
        </p:nvSpPr>
        <p:spPr>
          <a:xfrm>
            <a:off x="8161361" y="4708477"/>
            <a:ext cx="750627" cy="668740"/>
          </a:xfrm>
          <a:prstGeom prst="rect">
            <a:avLst/>
          </a:prstGeom>
          <a:noFill/>
        </p:spPr>
        <p:txBody>
          <a:bodyPr wrap="square" rtlCol="0">
            <a:spAutoFit/>
          </a:bodyPr>
          <a:lstStyle/>
          <a:p>
            <a:endParaRPr lang="en-US" dirty="0"/>
          </a:p>
        </p:txBody>
      </p:sp>
      <p:pic>
        <p:nvPicPr>
          <p:cNvPr id="5" name="Picture 4"/>
          <p:cNvPicPr>
            <a:picLocks noChangeAspect="1"/>
          </p:cNvPicPr>
          <p:nvPr/>
        </p:nvPicPr>
        <p:blipFill>
          <a:blip r:embed="rId4"/>
          <a:stretch>
            <a:fillRect/>
          </a:stretch>
        </p:blipFill>
        <p:spPr>
          <a:xfrm>
            <a:off x="1916618" y="1148544"/>
            <a:ext cx="7623167" cy="5543550"/>
          </a:xfrm>
          <a:prstGeom prst="rect">
            <a:avLst/>
          </a:prstGeom>
        </p:spPr>
      </p:pic>
    </p:spTree>
    <p:extLst>
      <p:ext uri="{BB962C8B-B14F-4D97-AF65-F5344CB8AC3E}">
        <p14:creationId xmlns:p14="http://schemas.microsoft.com/office/powerpoint/2010/main" val="10565314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528429"/>
          </a:xfrm>
          <a:prstGeom prst="rect">
            <a:avLst/>
          </a:prstGeom>
          <a:solidFill>
            <a:schemeClr val="accent1"/>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marL="0" marR="0" lvl="0" indent="0" algn="l" defTabSz="889000" rtl="0" eaLnBrk="0" fontAlgn="base" latinLnBrk="0" hangingPunct="0">
              <a:lnSpc>
                <a:spcPct val="90000"/>
              </a:lnSpc>
              <a:spcBef>
                <a:spcPct val="0"/>
              </a:spcBef>
              <a:spcAft>
                <a:spcPct val="35000"/>
              </a:spcAft>
              <a:buClrTx/>
              <a:buSzTx/>
              <a:buFontTx/>
              <a:buNone/>
              <a:tabLst/>
              <a:defRPr/>
            </a:pPr>
            <a:r>
              <a:rPr kumimoji="0" lang="en-US"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ＭＳ Ｐゴシック" charset="0"/>
              </a:rPr>
              <a:t>Control Cost</a:t>
            </a:r>
          </a:p>
        </p:txBody>
      </p:sp>
      <p:sp>
        <p:nvSpPr>
          <p:cNvPr id="21" name="Rounded Rectangle 20"/>
          <p:cNvSpPr/>
          <p:nvPr/>
        </p:nvSpPr>
        <p:spPr>
          <a:xfrm>
            <a:off x="319649" y="2240548"/>
            <a:ext cx="1778127" cy="1602720"/>
          </a:xfrm>
          <a:prstGeom prst="roundRect">
            <a:avLst>
              <a:gd name="adj" fmla="val 10000"/>
            </a:avLst>
          </a:prstGeom>
          <a:blipFill>
            <a:blip r:embed="rId2" cstate="print">
              <a:extLst>
                <a:ext uri="{28A0092B-C50C-407E-A947-70E740481C1C}">
                  <a14:useLocalDpi xmlns:a14="http://schemas.microsoft.com/office/drawing/2010/main" val="0"/>
                </a:ext>
              </a:extLst>
            </a:blip>
            <a:srcRect/>
            <a:stretch>
              <a:fillRect l="-26000" r="-26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22" name="Freeform 21"/>
          <p:cNvSpPr/>
          <p:nvPr/>
        </p:nvSpPr>
        <p:spPr>
          <a:xfrm>
            <a:off x="658736" y="3249031"/>
            <a:ext cx="1468237" cy="771374"/>
          </a:xfrm>
          <a:custGeom>
            <a:avLst/>
            <a:gdLst>
              <a:gd name="connsiteX0" fmla="*/ 0 w 1468237"/>
              <a:gd name="connsiteY0" fmla="*/ 88313 h 883125"/>
              <a:gd name="connsiteX1" fmla="*/ 88313 w 1468237"/>
              <a:gd name="connsiteY1" fmla="*/ 0 h 883125"/>
              <a:gd name="connsiteX2" fmla="*/ 1379925 w 1468237"/>
              <a:gd name="connsiteY2" fmla="*/ 0 h 883125"/>
              <a:gd name="connsiteX3" fmla="*/ 1468238 w 1468237"/>
              <a:gd name="connsiteY3" fmla="*/ 88313 h 883125"/>
              <a:gd name="connsiteX4" fmla="*/ 1468237 w 1468237"/>
              <a:gd name="connsiteY4" fmla="*/ 794813 h 883125"/>
              <a:gd name="connsiteX5" fmla="*/ 1379924 w 1468237"/>
              <a:gd name="connsiteY5" fmla="*/ 883126 h 883125"/>
              <a:gd name="connsiteX6" fmla="*/ 88313 w 1468237"/>
              <a:gd name="connsiteY6" fmla="*/ 883125 h 883125"/>
              <a:gd name="connsiteX7" fmla="*/ 0 w 1468237"/>
              <a:gd name="connsiteY7" fmla="*/ 794812 h 883125"/>
              <a:gd name="connsiteX8" fmla="*/ 0 w 1468237"/>
              <a:gd name="connsiteY8" fmla="*/ 88313 h 88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8237" h="883125">
                <a:moveTo>
                  <a:pt x="0" y="88313"/>
                </a:moveTo>
                <a:cubicBezTo>
                  <a:pt x="0" y="39539"/>
                  <a:pt x="39539" y="0"/>
                  <a:pt x="88313" y="0"/>
                </a:cubicBezTo>
                <a:lnTo>
                  <a:pt x="1379925" y="0"/>
                </a:lnTo>
                <a:cubicBezTo>
                  <a:pt x="1428699" y="0"/>
                  <a:pt x="1468238" y="39539"/>
                  <a:pt x="1468238" y="88313"/>
                </a:cubicBezTo>
                <a:cubicBezTo>
                  <a:pt x="1468238" y="323813"/>
                  <a:pt x="1468237" y="559313"/>
                  <a:pt x="1468237" y="794813"/>
                </a:cubicBezTo>
                <a:cubicBezTo>
                  <a:pt x="1468237" y="843587"/>
                  <a:pt x="1428698" y="883126"/>
                  <a:pt x="1379924" y="883126"/>
                </a:cubicBezTo>
                <a:lnTo>
                  <a:pt x="88313" y="883125"/>
                </a:lnTo>
                <a:cubicBezTo>
                  <a:pt x="39539" y="883125"/>
                  <a:pt x="0" y="843586"/>
                  <a:pt x="0" y="794812"/>
                </a:cubicBezTo>
                <a:lnTo>
                  <a:pt x="0" y="88313"/>
                </a:lnTo>
                <a:close/>
              </a:path>
            </a:pathLst>
          </a:custGeom>
          <a:solidFill>
            <a:srgbClr val="FF0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2066" tIns="102066" rIns="102066" bIns="102066"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Initiating</a:t>
            </a:r>
          </a:p>
        </p:txBody>
      </p:sp>
      <p:sp>
        <p:nvSpPr>
          <p:cNvPr id="23" name="Freeform 22"/>
          <p:cNvSpPr/>
          <p:nvPr/>
        </p:nvSpPr>
        <p:spPr>
          <a:xfrm rot="21596787">
            <a:off x="2261431" y="2922279"/>
            <a:ext cx="163654" cy="237406"/>
          </a:xfrm>
          <a:custGeom>
            <a:avLst/>
            <a:gdLst>
              <a:gd name="connsiteX0" fmla="*/ 0 w 163654"/>
              <a:gd name="connsiteY0" fmla="*/ 54360 h 271800"/>
              <a:gd name="connsiteX1" fmla="*/ 81827 w 163654"/>
              <a:gd name="connsiteY1" fmla="*/ 54360 h 271800"/>
              <a:gd name="connsiteX2" fmla="*/ 81827 w 163654"/>
              <a:gd name="connsiteY2" fmla="*/ 0 h 271800"/>
              <a:gd name="connsiteX3" fmla="*/ 163654 w 163654"/>
              <a:gd name="connsiteY3" fmla="*/ 135900 h 271800"/>
              <a:gd name="connsiteX4" fmla="*/ 81827 w 163654"/>
              <a:gd name="connsiteY4" fmla="*/ 271800 h 271800"/>
              <a:gd name="connsiteX5" fmla="*/ 81827 w 163654"/>
              <a:gd name="connsiteY5" fmla="*/ 217440 h 271800"/>
              <a:gd name="connsiteX6" fmla="*/ 0 w 163654"/>
              <a:gd name="connsiteY6" fmla="*/ 217440 h 271800"/>
              <a:gd name="connsiteX7" fmla="*/ 0 w 163654"/>
              <a:gd name="connsiteY7" fmla="*/ 54360 h 2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654" h="271800">
                <a:moveTo>
                  <a:pt x="0" y="54360"/>
                </a:moveTo>
                <a:lnTo>
                  <a:pt x="81827" y="54360"/>
                </a:lnTo>
                <a:lnTo>
                  <a:pt x="81827" y="0"/>
                </a:lnTo>
                <a:lnTo>
                  <a:pt x="163654" y="135900"/>
                </a:lnTo>
                <a:lnTo>
                  <a:pt x="81827" y="271800"/>
                </a:lnTo>
                <a:lnTo>
                  <a:pt x="81827" y="217440"/>
                </a:lnTo>
                <a:lnTo>
                  <a:pt x="0" y="217440"/>
                </a:lnTo>
                <a:lnTo>
                  <a:pt x="0" y="54360"/>
                </a:lnTo>
                <a:close/>
              </a:path>
            </a:pathLst>
          </a:custGeom>
          <a:solidFill>
            <a:schemeClr val="tx2"/>
          </a:solidFill>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1" tIns="54360" rIns="49096" bIns="54359"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ounded Rectangle 23"/>
          <p:cNvSpPr/>
          <p:nvPr/>
        </p:nvSpPr>
        <p:spPr>
          <a:xfrm>
            <a:off x="2565361" y="2271893"/>
            <a:ext cx="1825670" cy="1536326"/>
          </a:xfrm>
          <a:prstGeom prst="roundRect">
            <a:avLst>
              <a:gd name="adj" fmla="val 10000"/>
            </a:avLst>
          </a:prstGeom>
          <a:blipFill>
            <a:blip r:embed="rId3">
              <a:extLst>
                <a:ext uri="{28A0092B-C50C-407E-A947-70E740481C1C}">
                  <a14:useLocalDpi xmlns:a14="http://schemas.microsoft.com/office/drawing/2010/main" val="0"/>
                </a:ext>
              </a:extLst>
            </a:blip>
            <a:srcRect/>
            <a:stretch>
              <a:fillRect l="-4000" r="-4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25" name="Freeform 24"/>
          <p:cNvSpPr/>
          <p:nvPr/>
        </p:nvSpPr>
        <p:spPr>
          <a:xfrm>
            <a:off x="2738501" y="3285266"/>
            <a:ext cx="1827401" cy="712389"/>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rgbClr val="FF0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Planning</a:t>
            </a:r>
          </a:p>
        </p:txBody>
      </p:sp>
      <p:sp>
        <p:nvSpPr>
          <p:cNvPr id="26" name="Freeform 25"/>
          <p:cNvSpPr/>
          <p:nvPr/>
        </p:nvSpPr>
        <p:spPr>
          <a:xfrm rot="28475">
            <a:off x="4609215" y="2930325"/>
            <a:ext cx="218195" cy="237406"/>
          </a:xfrm>
          <a:custGeom>
            <a:avLst/>
            <a:gdLst>
              <a:gd name="connsiteX0" fmla="*/ 0 w 218195"/>
              <a:gd name="connsiteY0" fmla="*/ 54360 h 271800"/>
              <a:gd name="connsiteX1" fmla="*/ 109098 w 218195"/>
              <a:gd name="connsiteY1" fmla="*/ 54360 h 271800"/>
              <a:gd name="connsiteX2" fmla="*/ 109098 w 218195"/>
              <a:gd name="connsiteY2" fmla="*/ 0 h 271800"/>
              <a:gd name="connsiteX3" fmla="*/ 218195 w 218195"/>
              <a:gd name="connsiteY3" fmla="*/ 135900 h 271800"/>
              <a:gd name="connsiteX4" fmla="*/ 109098 w 218195"/>
              <a:gd name="connsiteY4" fmla="*/ 271800 h 271800"/>
              <a:gd name="connsiteX5" fmla="*/ 109098 w 218195"/>
              <a:gd name="connsiteY5" fmla="*/ 217440 h 271800"/>
              <a:gd name="connsiteX6" fmla="*/ 0 w 218195"/>
              <a:gd name="connsiteY6" fmla="*/ 217440 h 271800"/>
              <a:gd name="connsiteX7" fmla="*/ 0 w 218195"/>
              <a:gd name="connsiteY7" fmla="*/ 54360 h 2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195" h="271800">
                <a:moveTo>
                  <a:pt x="0" y="54360"/>
                </a:moveTo>
                <a:lnTo>
                  <a:pt x="109098" y="54360"/>
                </a:lnTo>
                <a:lnTo>
                  <a:pt x="109098" y="0"/>
                </a:lnTo>
                <a:lnTo>
                  <a:pt x="218195" y="135900"/>
                </a:lnTo>
                <a:lnTo>
                  <a:pt x="109098" y="271800"/>
                </a:lnTo>
                <a:lnTo>
                  <a:pt x="109098" y="217440"/>
                </a:lnTo>
                <a:lnTo>
                  <a:pt x="0" y="217440"/>
                </a:lnTo>
                <a:lnTo>
                  <a:pt x="0" y="54360"/>
                </a:lnTo>
                <a:close/>
              </a:path>
            </a:pathLst>
          </a:custGeom>
          <a:solidFill>
            <a:schemeClr val="tx2"/>
          </a:solidFill>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1" tIns="54360" rIns="65458" bIns="54359"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ounded Rectangle 26"/>
          <p:cNvSpPr/>
          <p:nvPr/>
        </p:nvSpPr>
        <p:spPr>
          <a:xfrm>
            <a:off x="5014425" y="2253215"/>
            <a:ext cx="1608873" cy="1607552"/>
          </a:xfrm>
          <a:prstGeom prst="roundRect">
            <a:avLst>
              <a:gd name="adj" fmla="val 10000"/>
            </a:avLst>
          </a:prstGeom>
          <a:blipFill>
            <a:blip r:embed="rId4">
              <a:extLst>
                <a:ext uri="{28A0092B-C50C-407E-A947-70E740481C1C}">
                  <a14:useLocalDpi xmlns:a14="http://schemas.microsoft.com/office/drawing/2010/main" val="0"/>
                </a:ext>
              </a:extLst>
            </a:blip>
            <a:srcRect/>
            <a:stretch>
              <a:fillRect l="-43000" r="-43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28" name="Freeform 27"/>
          <p:cNvSpPr/>
          <p:nvPr/>
        </p:nvSpPr>
        <p:spPr>
          <a:xfrm>
            <a:off x="5123667" y="3291862"/>
            <a:ext cx="1758672" cy="715877"/>
          </a:xfrm>
          <a:custGeom>
            <a:avLst/>
            <a:gdLst>
              <a:gd name="connsiteX0" fmla="*/ 0 w 1758672"/>
              <a:gd name="connsiteY0" fmla="*/ 81959 h 819588"/>
              <a:gd name="connsiteX1" fmla="*/ 81959 w 1758672"/>
              <a:gd name="connsiteY1" fmla="*/ 0 h 819588"/>
              <a:gd name="connsiteX2" fmla="*/ 1676713 w 1758672"/>
              <a:gd name="connsiteY2" fmla="*/ 0 h 819588"/>
              <a:gd name="connsiteX3" fmla="*/ 1758672 w 1758672"/>
              <a:gd name="connsiteY3" fmla="*/ 81959 h 819588"/>
              <a:gd name="connsiteX4" fmla="*/ 1758672 w 1758672"/>
              <a:gd name="connsiteY4" fmla="*/ 737629 h 819588"/>
              <a:gd name="connsiteX5" fmla="*/ 1676713 w 1758672"/>
              <a:gd name="connsiteY5" fmla="*/ 819588 h 819588"/>
              <a:gd name="connsiteX6" fmla="*/ 81959 w 1758672"/>
              <a:gd name="connsiteY6" fmla="*/ 819588 h 819588"/>
              <a:gd name="connsiteX7" fmla="*/ 0 w 1758672"/>
              <a:gd name="connsiteY7" fmla="*/ 737629 h 819588"/>
              <a:gd name="connsiteX8" fmla="*/ 0 w 1758672"/>
              <a:gd name="connsiteY8" fmla="*/ 81959 h 819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672" h="819588">
                <a:moveTo>
                  <a:pt x="0" y="81959"/>
                </a:moveTo>
                <a:cubicBezTo>
                  <a:pt x="0" y="36694"/>
                  <a:pt x="36694" y="0"/>
                  <a:pt x="81959" y="0"/>
                </a:cubicBezTo>
                <a:lnTo>
                  <a:pt x="1676713" y="0"/>
                </a:lnTo>
                <a:cubicBezTo>
                  <a:pt x="1721978" y="0"/>
                  <a:pt x="1758672" y="36694"/>
                  <a:pt x="1758672" y="81959"/>
                </a:cubicBezTo>
                <a:lnTo>
                  <a:pt x="1758672" y="737629"/>
                </a:lnTo>
                <a:cubicBezTo>
                  <a:pt x="1758672" y="782894"/>
                  <a:pt x="1721978" y="819588"/>
                  <a:pt x="1676713" y="819588"/>
                </a:cubicBezTo>
                <a:lnTo>
                  <a:pt x="81959" y="819588"/>
                </a:lnTo>
                <a:cubicBezTo>
                  <a:pt x="36694" y="819588"/>
                  <a:pt x="0" y="782894"/>
                  <a:pt x="0" y="737629"/>
                </a:cubicBezTo>
                <a:lnTo>
                  <a:pt x="0" y="81959"/>
                </a:lnTo>
                <a:close/>
              </a:path>
            </a:pathLst>
          </a:custGeom>
          <a:solidFill>
            <a:srgbClr val="FF0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6395" tIns="96395" rIns="96395" bIns="96395" numCol="1" spcCol="1270" anchor="ctr" anchorCtr="0">
            <a:noAutofit/>
          </a:bodyPr>
          <a:lstStyle/>
          <a:p>
            <a:pPr marL="0" marR="0" lvl="0" indent="0" algn="ctr" defTabSz="844550" rtl="0" eaLnBrk="1" fontAlgn="auto" latinLnBrk="0" hangingPunct="1">
              <a:lnSpc>
                <a:spcPct val="90000"/>
              </a:lnSpc>
              <a:spcBef>
                <a:spcPct val="0"/>
              </a:spcBef>
              <a:spcAft>
                <a:spcPct val="35000"/>
              </a:spcAft>
              <a:buClrTx/>
              <a:buSzTx/>
              <a:buFontTx/>
              <a:buNone/>
              <a:tabLst/>
              <a:defRPr/>
            </a:pPr>
            <a:r>
              <a:rPr kumimoji="0" lang="en-US" sz="1900" b="0" i="0" u="none" strike="noStrike" kern="1200" cap="none" spc="0" normalizeH="0" baseline="0" noProof="0" dirty="0">
                <a:ln>
                  <a:noFill/>
                </a:ln>
                <a:solidFill>
                  <a:prstClr val="white"/>
                </a:solidFill>
                <a:effectLst/>
                <a:uLnTx/>
                <a:uFillTx/>
                <a:latin typeface="Calibri" panose="020F0502020204030204"/>
                <a:ea typeface="+mn-ea"/>
                <a:cs typeface="+mn-cs"/>
              </a:rPr>
              <a:t>Executing</a:t>
            </a:r>
          </a:p>
        </p:txBody>
      </p:sp>
      <p:sp>
        <p:nvSpPr>
          <p:cNvPr id="29" name="Freeform 28"/>
          <p:cNvSpPr/>
          <p:nvPr/>
        </p:nvSpPr>
        <p:spPr>
          <a:xfrm rot="21586502">
            <a:off x="6867398" y="2934273"/>
            <a:ext cx="244101" cy="237406"/>
          </a:xfrm>
          <a:custGeom>
            <a:avLst/>
            <a:gdLst>
              <a:gd name="connsiteX0" fmla="*/ 0 w 244101"/>
              <a:gd name="connsiteY0" fmla="*/ 54360 h 271800"/>
              <a:gd name="connsiteX1" fmla="*/ 122051 w 244101"/>
              <a:gd name="connsiteY1" fmla="*/ 54360 h 271800"/>
              <a:gd name="connsiteX2" fmla="*/ 122051 w 244101"/>
              <a:gd name="connsiteY2" fmla="*/ 0 h 271800"/>
              <a:gd name="connsiteX3" fmla="*/ 244101 w 244101"/>
              <a:gd name="connsiteY3" fmla="*/ 135900 h 271800"/>
              <a:gd name="connsiteX4" fmla="*/ 122051 w 244101"/>
              <a:gd name="connsiteY4" fmla="*/ 271800 h 271800"/>
              <a:gd name="connsiteX5" fmla="*/ 122051 w 244101"/>
              <a:gd name="connsiteY5" fmla="*/ 217440 h 271800"/>
              <a:gd name="connsiteX6" fmla="*/ 0 w 244101"/>
              <a:gd name="connsiteY6" fmla="*/ 217440 h 271800"/>
              <a:gd name="connsiteX7" fmla="*/ 0 w 244101"/>
              <a:gd name="connsiteY7" fmla="*/ 54360 h 2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101" h="271800">
                <a:moveTo>
                  <a:pt x="0" y="54360"/>
                </a:moveTo>
                <a:lnTo>
                  <a:pt x="122051" y="54360"/>
                </a:lnTo>
                <a:lnTo>
                  <a:pt x="122051" y="0"/>
                </a:lnTo>
                <a:lnTo>
                  <a:pt x="244101" y="135900"/>
                </a:lnTo>
                <a:lnTo>
                  <a:pt x="122051" y="271800"/>
                </a:lnTo>
                <a:lnTo>
                  <a:pt x="122051" y="217440"/>
                </a:lnTo>
                <a:lnTo>
                  <a:pt x="0" y="217440"/>
                </a:lnTo>
                <a:lnTo>
                  <a:pt x="0" y="54360"/>
                </a:lnTo>
                <a:close/>
              </a:path>
            </a:pathLst>
          </a:custGeom>
          <a:solidFill>
            <a:schemeClr val="tx2"/>
          </a:solidFill>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1" tIns="54360" rIns="73230" bIns="54359"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ounded Rectangle 29"/>
          <p:cNvSpPr/>
          <p:nvPr/>
        </p:nvSpPr>
        <p:spPr>
          <a:xfrm>
            <a:off x="7320727" y="2276946"/>
            <a:ext cx="1859254" cy="1543410"/>
          </a:xfrm>
          <a:prstGeom prst="roundRect">
            <a:avLst>
              <a:gd name="adj" fmla="val 10000"/>
            </a:avLst>
          </a:prstGeom>
          <a:blipFill>
            <a:blip r:embed="rId5" cstate="print">
              <a:extLst>
                <a:ext uri="{28A0092B-C50C-407E-A947-70E740481C1C}">
                  <a14:useLocalDpi xmlns:a14="http://schemas.microsoft.com/office/drawing/2010/main" val="0"/>
                </a:ext>
              </a:extLst>
            </a:blip>
            <a:srcRect/>
            <a:stretch>
              <a:fillRect l="-50000" r="-50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31" name="Freeform 30"/>
          <p:cNvSpPr/>
          <p:nvPr/>
        </p:nvSpPr>
        <p:spPr>
          <a:xfrm>
            <a:off x="7440104" y="3298916"/>
            <a:ext cx="1988782" cy="685090"/>
          </a:xfrm>
          <a:custGeom>
            <a:avLst/>
            <a:gdLst>
              <a:gd name="connsiteX0" fmla="*/ 0 w 1988782"/>
              <a:gd name="connsiteY0" fmla="*/ 78434 h 784341"/>
              <a:gd name="connsiteX1" fmla="*/ 78434 w 1988782"/>
              <a:gd name="connsiteY1" fmla="*/ 0 h 784341"/>
              <a:gd name="connsiteX2" fmla="*/ 1910348 w 1988782"/>
              <a:gd name="connsiteY2" fmla="*/ 0 h 784341"/>
              <a:gd name="connsiteX3" fmla="*/ 1988782 w 1988782"/>
              <a:gd name="connsiteY3" fmla="*/ 78434 h 784341"/>
              <a:gd name="connsiteX4" fmla="*/ 1988782 w 1988782"/>
              <a:gd name="connsiteY4" fmla="*/ 705907 h 784341"/>
              <a:gd name="connsiteX5" fmla="*/ 1910348 w 1988782"/>
              <a:gd name="connsiteY5" fmla="*/ 784341 h 784341"/>
              <a:gd name="connsiteX6" fmla="*/ 78434 w 1988782"/>
              <a:gd name="connsiteY6" fmla="*/ 784341 h 784341"/>
              <a:gd name="connsiteX7" fmla="*/ 0 w 1988782"/>
              <a:gd name="connsiteY7" fmla="*/ 705907 h 784341"/>
              <a:gd name="connsiteX8" fmla="*/ 0 w 1988782"/>
              <a:gd name="connsiteY8" fmla="*/ 78434 h 784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8782" h="784341">
                <a:moveTo>
                  <a:pt x="0" y="78434"/>
                </a:moveTo>
                <a:cubicBezTo>
                  <a:pt x="0" y="35116"/>
                  <a:pt x="35116" y="0"/>
                  <a:pt x="78434" y="0"/>
                </a:cubicBezTo>
                <a:lnTo>
                  <a:pt x="1910348" y="0"/>
                </a:lnTo>
                <a:cubicBezTo>
                  <a:pt x="1953666" y="0"/>
                  <a:pt x="1988782" y="35116"/>
                  <a:pt x="1988782" y="78434"/>
                </a:cubicBezTo>
                <a:lnTo>
                  <a:pt x="1988782" y="705907"/>
                </a:lnTo>
                <a:cubicBezTo>
                  <a:pt x="1988782" y="749225"/>
                  <a:pt x="1953666" y="784341"/>
                  <a:pt x="1910348" y="784341"/>
                </a:cubicBezTo>
                <a:lnTo>
                  <a:pt x="78434" y="784341"/>
                </a:lnTo>
                <a:cubicBezTo>
                  <a:pt x="35116" y="784341"/>
                  <a:pt x="0" y="749225"/>
                  <a:pt x="0" y="705907"/>
                </a:cubicBezTo>
                <a:lnTo>
                  <a:pt x="0" y="78434"/>
                </a:lnTo>
                <a:close/>
              </a:path>
            </a:pathLst>
          </a:custGeom>
          <a:solidFill>
            <a:srgbClr val="FF0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1553" tIns="91553" rIns="91553" bIns="91553" numCol="1" spcCol="1270" anchor="ctr" anchorCtr="0">
            <a:no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Monitoring &amp; Controlling</a:t>
            </a:r>
          </a:p>
        </p:txBody>
      </p:sp>
      <p:sp>
        <p:nvSpPr>
          <p:cNvPr id="32" name="Freeform 31"/>
          <p:cNvSpPr/>
          <p:nvPr/>
        </p:nvSpPr>
        <p:spPr>
          <a:xfrm rot="83072">
            <a:off x="9420499" y="2957191"/>
            <a:ext cx="240622" cy="237406"/>
          </a:xfrm>
          <a:custGeom>
            <a:avLst/>
            <a:gdLst>
              <a:gd name="connsiteX0" fmla="*/ 0 w 240622"/>
              <a:gd name="connsiteY0" fmla="*/ 54360 h 271800"/>
              <a:gd name="connsiteX1" fmla="*/ 120311 w 240622"/>
              <a:gd name="connsiteY1" fmla="*/ 54360 h 271800"/>
              <a:gd name="connsiteX2" fmla="*/ 120311 w 240622"/>
              <a:gd name="connsiteY2" fmla="*/ 0 h 271800"/>
              <a:gd name="connsiteX3" fmla="*/ 240622 w 240622"/>
              <a:gd name="connsiteY3" fmla="*/ 135900 h 271800"/>
              <a:gd name="connsiteX4" fmla="*/ 120311 w 240622"/>
              <a:gd name="connsiteY4" fmla="*/ 271800 h 271800"/>
              <a:gd name="connsiteX5" fmla="*/ 120311 w 240622"/>
              <a:gd name="connsiteY5" fmla="*/ 217440 h 271800"/>
              <a:gd name="connsiteX6" fmla="*/ 0 w 240622"/>
              <a:gd name="connsiteY6" fmla="*/ 217440 h 271800"/>
              <a:gd name="connsiteX7" fmla="*/ 0 w 240622"/>
              <a:gd name="connsiteY7" fmla="*/ 54360 h 2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622" h="271800">
                <a:moveTo>
                  <a:pt x="0" y="54360"/>
                </a:moveTo>
                <a:lnTo>
                  <a:pt x="120311" y="54360"/>
                </a:lnTo>
                <a:lnTo>
                  <a:pt x="120311" y="0"/>
                </a:lnTo>
                <a:lnTo>
                  <a:pt x="240622" y="135900"/>
                </a:lnTo>
                <a:lnTo>
                  <a:pt x="120311" y="271800"/>
                </a:lnTo>
                <a:lnTo>
                  <a:pt x="120311" y="217440"/>
                </a:lnTo>
                <a:lnTo>
                  <a:pt x="0" y="217440"/>
                </a:lnTo>
                <a:lnTo>
                  <a:pt x="0" y="54360"/>
                </a:lnTo>
                <a:close/>
              </a:path>
            </a:pathLst>
          </a:custGeom>
          <a:solidFill>
            <a:schemeClr val="tx2"/>
          </a:solidFill>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0" tIns="54360" rIns="72186" bIns="54359"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ounded Rectangle 32"/>
          <p:cNvSpPr/>
          <p:nvPr/>
        </p:nvSpPr>
        <p:spPr>
          <a:xfrm>
            <a:off x="9867275" y="2238233"/>
            <a:ext cx="1757744" cy="1726213"/>
          </a:xfrm>
          <a:prstGeom prst="roundRect">
            <a:avLst>
              <a:gd name="adj" fmla="val 10000"/>
            </a:avLst>
          </a:prstGeom>
          <a:blipFill>
            <a:blip r:embed="rId6">
              <a:extLst>
                <a:ext uri="{28A0092B-C50C-407E-A947-70E740481C1C}">
                  <a14:useLocalDpi xmlns:a14="http://schemas.microsoft.com/office/drawing/2010/main" val="0"/>
                </a:ext>
              </a:extLst>
            </a:blip>
            <a:srcRect/>
            <a:stretch>
              <a:fillRect l="-54000" r="-54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34" name="Freeform 33"/>
          <p:cNvSpPr/>
          <p:nvPr/>
        </p:nvSpPr>
        <p:spPr>
          <a:xfrm>
            <a:off x="10093138" y="3365580"/>
            <a:ext cx="1674299" cy="657139"/>
          </a:xfrm>
          <a:custGeom>
            <a:avLst/>
            <a:gdLst>
              <a:gd name="connsiteX0" fmla="*/ 0 w 1674299"/>
              <a:gd name="connsiteY0" fmla="*/ 75234 h 752341"/>
              <a:gd name="connsiteX1" fmla="*/ 75234 w 1674299"/>
              <a:gd name="connsiteY1" fmla="*/ 0 h 752341"/>
              <a:gd name="connsiteX2" fmla="*/ 1599065 w 1674299"/>
              <a:gd name="connsiteY2" fmla="*/ 0 h 752341"/>
              <a:gd name="connsiteX3" fmla="*/ 1674299 w 1674299"/>
              <a:gd name="connsiteY3" fmla="*/ 75234 h 752341"/>
              <a:gd name="connsiteX4" fmla="*/ 1674299 w 1674299"/>
              <a:gd name="connsiteY4" fmla="*/ 677107 h 752341"/>
              <a:gd name="connsiteX5" fmla="*/ 1599065 w 1674299"/>
              <a:gd name="connsiteY5" fmla="*/ 752341 h 752341"/>
              <a:gd name="connsiteX6" fmla="*/ 75234 w 1674299"/>
              <a:gd name="connsiteY6" fmla="*/ 752341 h 752341"/>
              <a:gd name="connsiteX7" fmla="*/ 0 w 1674299"/>
              <a:gd name="connsiteY7" fmla="*/ 677107 h 752341"/>
              <a:gd name="connsiteX8" fmla="*/ 0 w 1674299"/>
              <a:gd name="connsiteY8" fmla="*/ 75234 h 75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4299" h="752341">
                <a:moveTo>
                  <a:pt x="0" y="75234"/>
                </a:moveTo>
                <a:cubicBezTo>
                  <a:pt x="0" y="33683"/>
                  <a:pt x="33683" y="0"/>
                  <a:pt x="75234" y="0"/>
                </a:cubicBezTo>
                <a:lnTo>
                  <a:pt x="1599065" y="0"/>
                </a:lnTo>
                <a:cubicBezTo>
                  <a:pt x="1640616" y="0"/>
                  <a:pt x="1674299" y="33683"/>
                  <a:pt x="1674299" y="75234"/>
                </a:cubicBezTo>
                <a:lnTo>
                  <a:pt x="1674299" y="677107"/>
                </a:lnTo>
                <a:cubicBezTo>
                  <a:pt x="1674299" y="718658"/>
                  <a:pt x="1640616" y="752341"/>
                  <a:pt x="1599065" y="752341"/>
                </a:cubicBezTo>
                <a:lnTo>
                  <a:pt x="75234" y="752341"/>
                </a:lnTo>
                <a:cubicBezTo>
                  <a:pt x="33683" y="752341"/>
                  <a:pt x="0" y="718658"/>
                  <a:pt x="0" y="677107"/>
                </a:cubicBezTo>
                <a:lnTo>
                  <a:pt x="0" y="75234"/>
                </a:lnTo>
                <a:close/>
              </a:path>
            </a:pathLst>
          </a:custGeom>
          <a:solidFill>
            <a:srgbClr val="FF0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0615" tIns="90615" rIns="90615" bIns="90615" numCol="1" spcCol="1270" anchor="ctr" anchorCtr="0">
            <a:no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Closing</a:t>
            </a:r>
          </a:p>
        </p:txBody>
      </p:sp>
      <p:sp>
        <p:nvSpPr>
          <p:cNvPr id="35" name="Freeform 34"/>
          <p:cNvSpPr/>
          <p:nvPr/>
        </p:nvSpPr>
        <p:spPr>
          <a:xfrm>
            <a:off x="2738496" y="4085820"/>
            <a:ext cx="1827401" cy="488752"/>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chemeClr val="accent1"/>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Plan Cost Management</a:t>
            </a:r>
          </a:p>
        </p:txBody>
      </p:sp>
      <p:sp>
        <p:nvSpPr>
          <p:cNvPr id="38" name="Freeform 37"/>
          <p:cNvSpPr/>
          <p:nvPr/>
        </p:nvSpPr>
        <p:spPr>
          <a:xfrm>
            <a:off x="2738496" y="4662737"/>
            <a:ext cx="1827401" cy="524160"/>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chemeClr val="accent1"/>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Estimate Cost</a:t>
            </a:r>
          </a:p>
        </p:txBody>
      </p:sp>
      <p:sp>
        <p:nvSpPr>
          <p:cNvPr id="39" name="Freeform 38"/>
          <p:cNvSpPr/>
          <p:nvPr/>
        </p:nvSpPr>
        <p:spPr>
          <a:xfrm>
            <a:off x="7440104" y="4085820"/>
            <a:ext cx="1988782" cy="488752"/>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chemeClr val="accent4"/>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Control  Cost</a:t>
            </a:r>
          </a:p>
        </p:txBody>
      </p:sp>
      <p:sp>
        <p:nvSpPr>
          <p:cNvPr id="40" name="Freeform 39"/>
          <p:cNvSpPr/>
          <p:nvPr/>
        </p:nvSpPr>
        <p:spPr>
          <a:xfrm>
            <a:off x="2738495" y="5275062"/>
            <a:ext cx="1827401" cy="524160"/>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chemeClr val="accent1"/>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Determine Cost</a:t>
            </a:r>
          </a:p>
        </p:txBody>
      </p:sp>
    </p:spTree>
    <p:extLst>
      <p:ext uri="{BB962C8B-B14F-4D97-AF65-F5344CB8AC3E}">
        <p14:creationId xmlns:p14="http://schemas.microsoft.com/office/powerpoint/2010/main" val="35587179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5838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marL="0" marR="0" lvl="0" indent="0" algn="l" defTabSz="889000" rtl="0" eaLnBrk="0" fontAlgn="base" latinLnBrk="0" hangingPunct="0">
              <a:lnSpc>
                <a:spcPct val="90000"/>
              </a:lnSpc>
              <a:spcBef>
                <a:spcPct val="0"/>
              </a:spcBef>
              <a:spcAft>
                <a:spcPct val="35000"/>
              </a:spcAft>
              <a:buClrTx/>
              <a:buSzTx/>
              <a:buFontTx/>
              <a:buNone/>
              <a:tabLst/>
              <a:defRPr/>
            </a:pPr>
            <a:r>
              <a:rPr kumimoji="0" lang="en-US"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ＭＳ Ｐゴシック" charset="0"/>
              </a:rPr>
              <a:t>Control Cost</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graphicFrame>
        <p:nvGraphicFramePr>
          <p:cNvPr id="5" name="Diagram 4"/>
          <p:cNvGraphicFramePr/>
          <p:nvPr/>
        </p:nvGraphicFramePr>
        <p:xfrm>
          <a:off x="590318" y="1064526"/>
          <a:ext cx="8690159" cy="7779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590318" y="2247584"/>
            <a:ext cx="10819210" cy="3785652"/>
          </a:xfrm>
          <a:prstGeom prst="rect">
            <a:avLst/>
          </a:prstGeom>
          <a:noFill/>
        </p:spPr>
        <p:txBody>
          <a:bodyPr wrap="square" rtlCol="0">
            <a:spAutoFit/>
          </a:bodyPr>
          <a:lstStyle/>
          <a:p>
            <a:pPr marL="257175" marR="0" lvl="0" indent="-257175"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2F2B20"/>
                </a:solidFill>
                <a:effectLst/>
                <a:uLnTx/>
                <a:uFillTx/>
                <a:latin typeface="Calibri" panose="020F0502020204030204"/>
                <a:ea typeface="+mn-ea"/>
                <a:cs typeface="+mn-cs"/>
              </a:rPr>
              <a:t>Proses </a:t>
            </a:r>
            <a:r>
              <a:rPr kumimoji="0" lang="en-US" sz="2400" b="0" i="0" u="none" strike="noStrike" kern="1200" cap="none" spc="0" normalizeH="0" baseline="0" noProof="0" dirty="0" err="1">
                <a:ln>
                  <a:noFill/>
                </a:ln>
                <a:solidFill>
                  <a:srgbClr val="2F2B20"/>
                </a:solidFill>
                <a:effectLst/>
                <a:uLnTx/>
                <a:uFillTx/>
                <a:latin typeface="Calibri" panose="020F0502020204030204"/>
                <a:ea typeface="+mn-ea"/>
                <a:cs typeface="+mn-cs"/>
              </a:rPr>
              <a:t>pengembangan</a:t>
            </a:r>
            <a:r>
              <a:rPr kumimoji="0" lang="en-US"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panose="020F0502020204030204"/>
                <a:ea typeface="+mn-ea"/>
                <a:cs typeface="+mn-cs"/>
              </a:rPr>
              <a:t>estimasi</a:t>
            </a:r>
            <a:r>
              <a:rPr kumimoji="0" lang="en-US"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panose="020F0502020204030204"/>
                <a:ea typeface="+mn-ea"/>
                <a:cs typeface="+mn-cs"/>
              </a:rPr>
              <a:t>sumber</a:t>
            </a:r>
            <a:r>
              <a:rPr kumimoji="0" lang="en-US"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panose="020F0502020204030204"/>
                <a:ea typeface="+mn-ea"/>
                <a:cs typeface="+mn-cs"/>
              </a:rPr>
              <a:t>daya</a:t>
            </a:r>
            <a:r>
              <a:rPr kumimoji="0" lang="en-US"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panose="020F0502020204030204"/>
                <a:ea typeface="+mn-ea"/>
                <a:cs typeface="+mn-cs"/>
              </a:rPr>
              <a:t>moneter</a:t>
            </a:r>
            <a:r>
              <a:rPr kumimoji="0" lang="en-US" sz="2400" b="0" i="0" u="none" strike="noStrike" kern="1200" cap="none" spc="0" normalizeH="0" baseline="0" noProof="0" dirty="0">
                <a:ln>
                  <a:noFill/>
                </a:ln>
                <a:solidFill>
                  <a:srgbClr val="2F2B20"/>
                </a:solidFill>
                <a:effectLst/>
                <a:uLnTx/>
                <a:uFillTx/>
                <a:latin typeface="Calibri" panose="020F0502020204030204"/>
                <a:ea typeface="+mn-ea"/>
                <a:cs typeface="+mn-cs"/>
              </a:rPr>
              <a:t> yang </a:t>
            </a:r>
            <a:r>
              <a:rPr kumimoji="0" lang="en-US" sz="2400" b="0" i="0" u="none" strike="noStrike" kern="1200" cap="none" spc="0" normalizeH="0" baseline="0" noProof="0" dirty="0" err="1">
                <a:ln>
                  <a:noFill/>
                </a:ln>
                <a:solidFill>
                  <a:srgbClr val="2F2B20"/>
                </a:solidFill>
                <a:effectLst/>
                <a:uLnTx/>
                <a:uFillTx/>
                <a:latin typeface="Calibri" panose="020F0502020204030204"/>
                <a:ea typeface="+mn-ea"/>
                <a:cs typeface="+mn-cs"/>
              </a:rPr>
              <a:t>diperlukan</a:t>
            </a:r>
            <a:r>
              <a:rPr kumimoji="0" lang="en-US"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panose="020F0502020204030204"/>
                <a:ea typeface="+mn-ea"/>
                <a:cs typeface="+mn-cs"/>
              </a:rPr>
              <a:t>untuk</a:t>
            </a:r>
            <a:r>
              <a:rPr kumimoji="0" lang="en-US"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panose="020F0502020204030204"/>
                <a:ea typeface="+mn-ea"/>
                <a:cs typeface="+mn-cs"/>
              </a:rPr>
              <a:t>menyelesaikan</a:t>
            </a:r>
            <a:r>
              <a:rPr kumimoji="0" lang="en-US"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panose="020F0502020204030204"/>
                <a:ea typeface="+mn-ea"/>
                <a:cs typeface="+mn-cs"/>
              </a:rPr>
              <a:t>kegiatan</a:t>
            </a:r>
            <a:r>
              <a:rPr kumimoji="0" lang="en-US"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US" sz="2400" b="0" i="0" u="none" strike="noStrike" kern="1200" cap="none" spc="0" normalizeH="0" baseline="0" noProof="0" dirty="0" err="1">
                <a:ln>
                  <a:noFill/>
                </a:ln>
                <a:solidFill>
                  <a:srgbClr val="2F2B20"/>
                </a:solidFill>
                <a:effectLst/>
                <a:uLnTx/>
                <a:uFillTx/>
                <a:latin typeface="Calibri" panose="020F0502020204030204"/>
                <a:ea typeface="+mn-ea"/>
                <a:cs typeface="+mn-cs"/>
              </a:rPr>
              <a:t>proyek</a:t>
            </a:r>
            <a:endParaRPr kumimoji="0" lang="en-US" sz="2400" b="0" i="0" u="none" strike="noStrike" kern="1200" cap="none" spc="0" normalizeH="0" baseline="0" noProof="0" dirty="0">
              <a:ln>
                <a:noFill/>
              </a:ln>
              <a:solidFill>
                <a:srgbClr val="2F2B20"/>
              </a:solidFill>
              <a:effectLst/>
              <a:uLnTx/>
              <a:uFillTx/>
              <a:latin typeface="Calibri" panose="020F0502020204030204"/>
              <a:ea typeface="+mn-ea"/>
              <a:cs typeface="+mn-cs"/>
            </a:endParaRPr>
          </a:p>
          <a:p>
            <a:pPr marL="257175" marR="0" lvl="0" indent="-257175"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400" b="0" i="0" u="none" strike="noStrike" kern="1200" cap="none" spc="0" normalizeH="0" baseline="0" noProof="0" dirty="0">
              <a:ln>
                <a:noFill/>
              </a:ln>
              <a:solidFill>
                <a:srgbClr val="2F2B20"/>
              </a:solidFill>
              <a:effectLst/>
              <a:uLnTx/>
              <a:uFillTx/>
              <a:latin typeface="Calibri" panose="020F0502020204030204"/>
              <a:ea typeface="+mn-ea"/>
              <a:cs typeface="+mn-cs"/>
            </a:endParaRPr>
          </a:p>
          <a:p>
            <a:pPr marL="257175" marR="0" lvl="0" indent="-257175"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Concerned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dengan</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a:t>
            </a:r>
          </a:p>
          <a:p>
            <a:pPr marL="714375" marR="0" lvl="1" indent="-257175"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Mempengaruhi</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faktor-faktor</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yang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membuat</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perubahan</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pada</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baseline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biaya</a:t>
            </a:r>
            <a:endPar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endParaRPr>
          </a:p>
          <a:p>
            <a:pPr marL="714375" marR="0" lvl="1" indent="-257175"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Menentukan</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perubahan</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dalam</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baseline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biaya</a:t>
            </a:r>
            <a:endPar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endParaRPr>
          </a:p>
          <a:p>
            <a:pPr marL="714375" marR="0" lvl="1" indent="-257175"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Mengelola</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perubahan</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aktual</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saat</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terjadi</a:t>
            </a:r>
            <a:endPar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endParaRPr>
          </a:p>
          <a:p>
            <a:pPr marL="257175" marR="0" lvl="0" indent="-257175"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Sangat</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memperhatikan</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varians</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biaya</a:t>
            </a:r>
            <a:endPar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endParaRPr>
          </a:p>
          <a:p>
            <a:pPr marL="714375" marR="0" lvl="1" indent="-257175"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positve</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baik</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a:t>
            </a:r>
          </a:p>
          <a:p>
            <a:pPr marL="714375" marR="0" lvl="1" indent="-257175"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negatif</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buruk</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12182175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5838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marL="0" marR="0" lvl="0" indent="0" algn="l" defTabSz="889000" rtl="0" eaLnBrk="0" fontAlgn="base" latinLnBrk="0" hangingPunct="0">
              <a:lnSpc>
                <a:spcPct val="90000"/>
              </a:lnSpc>
              <a:spcBef>
                <a:spcPct val="0"/>
              </a:spcBef>
              <a:spcAft>
                <a:spcPct val="35000"/>
              </a:spcAft>
              <a:buClrTx/>
              <a:buSzTx/>
              <a:buFontTx/>
              <a:buNone/>
              <a:tabLst/>
              <a:defRPr/>
            </a:pPr>
            <a:r>
              <a:rPr kumimoji="0" lang="en-US"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ＭＳ Ｐゴシック" charset="0"/>
              </a:rPr>
              <a:t>Control Cost</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graphicFrame>
        <p:nvGraphicFramePr>
          <p:cNvPr id="5" name="Diagram 4"/>
          <p:cNvGraphicFramePr/>
          <p:nvPr/>
        </p:nvGraphicFramePr>
        <p:xfrm>
          <a:off x="590318" y="1064526"/>
          <a:ext cx="8690159" cy="7779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585333" y="1964353"/>
            <a:ext cx="10819210" cy="4893647"/>
          </a:xfrm>
          <a:prstGeom prst="rect">
            <a:avLst/>
          </a:prstGeom>
          <a:noFill/>
        </p:spPr>
        <p:txBody>
          <a:bodyPr wrap="square" rtlCol="0">
            <a:spAutoFit/>
          </a:bodyPr>
          <a:lstStyle/>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Mempengaruhi</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faktor-faktor</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yang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membuat</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perubahan</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pada</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baseline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biaya</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resmi</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Memastikan</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bahwa</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semua</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permintaan</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perubahan</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ditindaklanjuti</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tepat</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waktu</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Mengelola</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perubahan</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aktual</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saat</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dan</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ketika</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terjadi</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Memastikan</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bahwa</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pengeluaran</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biaya</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tidak</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melebihi</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dana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resmi</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berdasarkan</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periode</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oleh</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komponen</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WBS,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oleh</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aktivitas</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dan</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total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untuk</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proyek</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Memantau</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kinerja</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biaya</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untuk</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mengisolasi</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dan</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memahami</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perbedaan</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dari</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baseline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biaya</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yang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disetujui</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Memantau</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kinerja</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kerja</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terhadap</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dana yang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dikeluarkan</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Mencegah</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perubahan</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yang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tidak</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disetujui</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agar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tidak</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dimasukkan</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dalam</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biaya</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atau</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penggunaan</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sumber</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daya</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yang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dilaporkan</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Menginformasikan</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pemangku</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kepentingan</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yang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tepat</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tentang</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semua</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perubahan</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yang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disetujui</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dan</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biaya</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terkait</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dan</a:t>
            </a:r>
            <a:endPar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Membawa</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kelebihan</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biaya</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yang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diharapkan</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dalam</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batas</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yang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dapat</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 </a:t>
            </a:r>
            <a:r>
              <a:rPr kumimoji="0" lang="en-GB" sz="2400" b="0" i="0" u="none" strike="noStrike" kern="1200" cap="none" spc="0" normalizeH="0" baseline="0" noProof="0" dirty="0" err="1">
                <a:ln>
                  <a:noFill/>
                </a:ln>
                <a:solidFill>
                  <a:srgbClr val="2F2B20"/>
                </a:solidFill>
                <a:effectLst/>
                <a:uLnTx/>
                <a:uFillTx/>
                <a:latin typeface="Calibri" panose="020F0502020204030204"/>
                <a:ea typeface="+mn-ea"/>
                <a:cs typeface="+mn-cs"/>
              </a:rPr>
              <a:t>diterima</a:t>
            </a:r>
            <a:r>
              <a:rPr kumimoji="0" lang="en-GB" sz="2400" b="0" i="0" u="none" strike="noStrike" kern="1200" cap="none" spc="0" normalizeH="0" baseline="0" noProof="0" dirty="0">
                <a:ln>
                  <a:noFill/>
                </a:ln>
                <a:solidFill>
                  <a:srgbClr val="2F2B20"/>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34925698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ＭＳ Ｐゴシック" charset="0"/>
              </a:rPr>
              <a:t>Control Cost Process Group</a:t>
            </a:r>
            <a:endParaRPr kumimoji="0" lang="id-ID"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ＭＳ Ｐゴシック" charset="0"/>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5" name="Freeform 4"/>
          <p:cNvSpPr/>
          <p:nvPr/>
        </p:nvSpPr>
        <p:spPr>
          <a:xfrm>
            <a:off x="738370" y="1061602"/>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13792" tIns="113792" rIns="113792" bIns="291360" numCol="1" spcCol="1270" anchor="t"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Input</a:t>
            </a:r>
          </a:p>
        </p:txBody>
      </p:sp>
      <p:sp>
        <p:nvSpPr>
          <p:cNvPr id="7" name="Freeform 6"/>
          <p:cNvSpPr/>
          <p:nvPr/>
        </p:nvSpPr>
        <p:spPr>
          <a:xfrm>
            <a:off x="859809" y="1522401"/>
            <a:ext cx="2733409" cy="5151354"/>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tx2">
              <a:lumMod val="20000"/>
              <a:lumOff val="80000"/>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1. Project management plan</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Cost management plan</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Cost baseline</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Performance measurement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baseline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2. Project documents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Lessons learned register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3. Project funding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4. Work performance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5. Organizational process assets</a:t>
            </a:r>
            <a:endParaRPr kumimoji="0" lang="en-US" sz="4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endParaRPr>
          </a:p>
        </p:txBody>
      </p:sp>
      <p:sp>
        <p:nvSpPr>
          <p:cNvPr id="8" name="Freeform 7"/>
          <p:cNvSpPr/>
          <p:nvPr/>
        </p:nvSpPr>
        <p:spPr>
          <a:xfrm>
            <a:off x="3349042" y="1061602"/>
            <a:ext cx="590732" cy="457630"/>
          </a:xfrm>
          <a:custGeom>
            <a:avLst/>
            <a:gdLst>
              <a:gd name="connsiteX0" fmla="*/ 0 w 590732"/>
              <a:gd name="connsiteY0" fmla="*/ 91526 h 457630"/>
              <a:gd name="connsiteX1" fmla="*/ 361917 w 590732"/>
              <a:gd name="connsiteY1" fmla="*/ 91526 h 457630"/>
              <a:gd name="connsiteX2" fmla="*/ 361917 w 590732"/>
              <a:gd name="connsiteY2" fmla="*/ 0 h 457630"/>
              <a:gd name="connsiteX3" fmla="*/ 590732 w 590732"/>
              <a:gd name="connsiteY3" fmla="*/ 228815 h 457630"/>
              <a:gd name="connsiteX4" fmla="*/ 361917 w 590732"/>
              <a:gd name="connsiteY4" fmla="*/ 457630 h 457630"/>
              <a:gd name="connsiteX5" fmla="*/ 361917 w 590732"/>
              <a:gd name="connsiteY5" fmla="*/ 366104 h 457630"/>
              <a:gd name="connsiteX6" fmla="*/ 0 w 590732"/>
              <a:gd name="connsiteY6" fmla="*/ 366104 h 457630"/>
              <a:gd name="connsiteX7" fmla="*/ 0 w 590732"/>
              <a:gd name="connsiteY7" fmla="*/ 91526 h 45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0732" h="457630">
                <a:moveTo>
                  <a:pt x="0" y="91526"/>
                </a:moveTo>
                <a:lnTo>
                  <a:pt x="361917" y="91526"/>
                </a:lnTo>
                <a:lnTo>
                  <a:pt x="361917" y="0"/>
                </a:lnTo>
                <a:lnTo>
                  <a:pt x="590732" y="228815"/>
                </a:lnTo>
                <a:lnTo>
                  <a:pt x="361917" y="457630"/>
                </a:lnTo>
                <a:lnTo>
                  <a:pt x="361917" y="366104"/>
                </a:lnTo>
                <a:lnTo>
                  <a:pt x="0" y="366104"/>
                </a:lnTo>
                <a:lnTo>
                  <a:pt x="0" y="91526"/>
                </a:lnTo>
                <a:close/>
              </a:path>
            </a:pathLst>
          </a:custGeom>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0" tIns="91526" rIns="137289" bIns="91526"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endParaRPr kumimoji="0" lang="en-US" sz="13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Freeform 8"/>
          <p:cNvSpPr/>
          <p:nvPr/>
        </p:nvSpPr>
        <p:spPr>
          <a:xfrm>
            <a:off x="4233926" y="1058679"/>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113792" tIns="113792" rIns="113792" bIns="291360" numCol="1" spcCol="1270" anchor="t"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Tools &amp; Techniques</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Freeform 9"/>
          <p:cNvSpPr/>
          <p:nvPr/>
        </p:nvSpPr>
        <p:spPr>
          <a:xfrm>
            <a:off x="4233926" y="1522401"/>
            <a:ext cx="2726432" cy="5151354"/>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5197846"/>
              <a:satOff val="-23984"/>
              <a:lumOff val="883"/>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1. Expert judgment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2. Data analysis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Earned value analysis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Variance analysis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Trend analysis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Reserve analysis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3. To-complete performance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index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4. Project management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information system</a:t>
            </a:r>
            <a:endParaRPr kumimoji="0" lang="en-US" sz="4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endParaRPr>
          </a:p>
        </p:txBody>
      </p:sp>
      <p:sp>
        <p:nvSpPr>
          <p:cNvPr id="11" name="Freeform 10"/>
          <p:cNvSpPr/>
          <p:nvPr/>
        </p:nvSpPr>
        <p:spPr>
          <a:xfrm>
            <a:off x="6545894" y="1063187"/>
            <a:ext cx="590732" cy="457630"/>
          </a:xfrm>
          <a:custGeom>
            <a:avLst/>
            <a:gdLst>
              <a:gd name="connsiteX0" fmla="*/ 0 w 590732"/>
              <a:gd name="connsiteY0" fmla="*/ 91526 h 457630"/>
              <a:gd name="connsiteX1" fmla="*/ 361917 w 590732"/>
              <a:gd name="connsiteY1" fmla="*/ 91526 h 457630"/>
              <a:gd name="connsiteX2" fmla="*/ 361917 w 590732"/>
              <a:gd name="connsiteY2" fmla="*/ 0 h 457630"/>
              <a:gd name="connsiteX3" fmla="*/ 590732 w 590732"/>
              <a:gd name="connsiteY3" fmla="*/ 228815 h 457630"/>
              <a:gd name="connsiteX4" fmla="*/ 361917 w 590732"/>
              <a:gd name="connsiteY4" fmla="*/ 457630 h 457630"/>
              <a:gd name="connsiteX5" fmla="*/ 361917 w 590732"/>
              <a:gd name="connsiteY5" fmla="*/ 366104 h 457630"/>
              <a:gd name="connsiteX6" fmla="*/ 0 w 590732"/>
              <a:gd name="connsiteY6" fmla="*/ 366104 h 457630"/>
              <a:gd name="connsiteX7" fmla="*/ 0 w 590732"/>
              <a:gd name="connsiteY7" fmla="*/ 91526 h 45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0732" h="457630">
                <a:moveTo>
                  <a:pt x="0" y="91526"/>
                </a:moveTo>
                <a:lnTo>
                  <a:pt x="361917" y="91526"/>
                </a:lnTo>
                <a:lnTo>
                  <a:pt x="361917" y="0"/>
                </a:lnTo>
                <a:lnTo>
                  <a:pt x="590732" y="228815"/>
                </a:lnTo>
                <a:lnTo>
                  <a:pt x="361917" y="457630"/>
                </a:lnTo>
                <a:lnTo>
                  <a:pt x="361917" y="366104"/>
                </a:lnTo>
                <a:lnTo>
                  <a:pt x="0" y="366104"/>
                </a:lnTo>
                <a:lnTo>
                  <a:pt x="0" y="91526"/>
                </a:lnTo>
                <a:close/>
              </a:path>
            </a:pathLst>
          </a:custGeom>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hemeClr val="accent4">
              <a:hueOff val="10395692"/>
              <a:satOff val="-47968"/>
              <a:lumOff val="1765"/>
              <a:alphaOff val="0"/>
            </a:schemeClr>
          </a:fillRef>
          <a:effectRef idx="2">
            <a:schemeClr val="accent4">
              <a:hueOff val="10395692"/>
              <a:satOff val="-47968"/>
              <a:lumOff val="1765"/>
              <a:alphaOff val="0"/>
            </a:schemeClr>
          </a:effectRef>
          <a:fontRef idx="minor">
            <a:schemeClr val="lt1"/>
          </a:fontRef>
        </p:style>
        <p:txBody>
          <a:bodyPr spcFirstLastPara="0" vert="horz" wrap="square" lIns="0" tIns="91526" rIns="137289" bIns="91526" numCol="1" spcCol="1270" anchor="ctr" anchorCtr="0">
            <a:noAutofit/>
          </a:bodyPr>
          <a:lstStyle/>
          <a:p>
            <a:pPr marL="0" marR="0" lvl="0" indent="0" algn="ctr" defTabSz="577850" rtl="0" eaLnBrk="1" fontAlgn="auto" latinLnBrk="0" hangingPunct="1">
              <a:lnSpc>
                <a:spcPct val="90000"/>
              </a:lnSpc>
              <a:spcBef>
                <a:spcPct val="0"/>
              </a:spcBef>
              <a:spcAft>
                <a:spcPct val="35000"/>
              </a:spcAft>
              <a:buClrTx/>
              <a:buSzTx/>
              <a:buFontTx/>
              <a:buNone/>
              <a:tabLst/>
              <a:defRPr/>
            </a:pPr>
            <a:endParaRPr kumimoji="0" lang="en-US" sz="13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1"/>
          <p:cNvSpPr/>
          <p:nvPr/>
        </p:nvSpPr>
        <p:spPr>
          <a:xfrm>
            <a:off x="7381836" y="1061602"/>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10395692"/>
              <a:satOff val="-47968"/>
              <a:lumOff val="1765"/>
              <a:alphaOff val="0"/>
            </a:schemeClr>
          </a:fillRef>
          <a:effectRef idx="2">
            <a:schemeClr val="accent4">
              <a:hueOff val="10395692"/>
              <a:satOff val="-47968"/>
              <a:lumOff val="1765"/>
              <a:alphaOff val="0"/>
            </a:schemeClr>
          </a:effectRef>
          <a:fontRef idx="minor">
            <a:schemeClr val="lt1"/>
          </a:fontRef>
        </p:style>
        <p:txBody>
          <a:bodyPr spcFirstLastPara="0" vert="horz" wrap="square" lIns="113792" tIns="113792" rIns="113792" bIns="291360" numCol="1" spcCol="1270" anchor="t"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Outputs</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Freeform 14"/>
          <p:cNvSpPr/>
          <p:nvPr/>
        </p:nvSpPr>
        <p:spPr>
          <a:xfrm>
            <a:off x="7758311" y="1522401"/>
            <a:ext cx="2771435" cy="5151353"/>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10395692"/>
              <a:satOff val="-47968"/>
              <a:lumOff val="1765"/>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1. Work performance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2. Cost forecasts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3. Change requests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4. Project management plan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updates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Cost management plan</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Cost baseline</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Performance measurement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baseline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5. Project documents updates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Assumption log</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Basis of estimates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Cost estimates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Lessons learned register</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Risk register</a:t>
            </a:r>
          </a:p>
        </p:txBody>
      </p:sp>
    </p:spTree>
    <p:extLst>
      <p:ext uri="{BB962C8B-B14F-4D97-AF65-F5344CB8AC3E}">
        <p14:creationId xmlns:p14="http://schemas.microsoft.com/office/powerpoint/2010/main" val="10461669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ＭＳ Ｐゴシック" charset="0"/>
              </a:rPr>
              <a:t>Control Cost Data Flow Diagram</a:t>
            </a:r>
            <a:endParaRPr kumimoji="0" lang="id-ID"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ＭＳ Ｐゴシック" charset="0"/>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pic>
        <p:nvPicPr>
          <p:cNvPr id="2" name="Picture 1"/>
          <p:cNvPicPr>
            <a:picLocks noChangeAspect="1"/>
          </p:cNvPicPr>
          <p:nvPr/>
        </p:nvPicPr>
        <p:blipFill>
          <a:blip r:embed="rId3"/>
          <a:stretch>
            <a:fillRect/>
          </a:stretch>
        </p:blipFill>
        <p:spPr>
          <a:xfrm>
            <a:off x="1773352" y="887105"/>
            <a:ext cx="7848320" cy="5697940"/>
          </a:xfrm>
          <a:prstGeom prst="rect">
            <a:avLst/>
          </a:prstGeom>
        </p:spPr>
      </p:pic>
    </p:spTree>
    <p:extLst>
      <p:ext uri="{BB962C8B-B14F-4D97-AF65-F5344CB8AC3E}">
        <p14:creationId xmlns:p14="http://schemas.microsoft.com/office/powerpoint/2010/main" val="23905810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ＭＳ Ｐゴシック" charset="0"/>
              </a:rPr>
              <a:t>Control Cost : </a:t>
            </a:r>
            <a:r>
              <a:rPr kumimoji="0" lang="en-US" sz="36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Calibri Light" panose="020F0302020204030204"/>
                <a:ea typeface="ＭＳ Ｐゴシック" charset="0"/>
              </a:rPr>
              <a:t>INPUT</a:t>
            </a:r>
            <a:endParaRPr kumimoji="0" lang="id-ID" sz="36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Calibri Light" panose="020F0302020204030204"/>
              <a:ea typeface="ＭＳ Ｐゴシック" charset="0"/>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graphicFrame>
        <p:nvGraphicFramePr>
          <p:cNvPr id="5" name="Diagram 4"/>
          <p:cNvGraphicFramePr/>
          <p:nvPr/>
        </p:nvGraphicFramePr>
        <p:xfrm>
          <a:off x="2714384" y="923642"/>
          <a:ext cx="8690159" cy="56911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Freeform 13"/>
          <p:cNvSpPr/>
          <p:nvPr/>
        </p:nvSpPr>
        <p:spPr>
          <a:xfrm>
            <a:off x="110180" y="923642"/>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13792" tIns="113792" rIns="113792" bIns="291360" numCol="1" spcCol="1270" anchor="t"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Input</a:t>
            </a:r>
          </a:p>
        </p:txBody>
      </p:sp>
      <p:sp>
        <p:nvSpPr>
          <p:cNvPr id="18" name="Freeform 17"/>
          <p:cNvSpPr/>
          <p:nvPr/>
        </p:nvSpPr>
        <p:spPr>
          <a:xfrm>
            <a:off x="231619" y="1384441"/>
            <a:ext cx="2074853" cy="5151354"/>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tx2">
              <a:lumMod val="20000"/>
              <a:lumOff val="80000"/>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1. Project management plan</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Cost management plan</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Cost baseline</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Performance measurement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baseline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2. Project documents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Lessons learned register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3. Project funding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4. Work performance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5. Organizational process assets</a:t>
            </a:r>
            <a:endParaRPr kumimoji="0" lang="en-US" sz="4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07050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ＭＳ Ｐゴシック" charset="0"/>
              </a:rPr>
              <a:t>Control Cost : </a:t>
            </a:r>
            <a:r>
              <a:rPr kumimoji="0" lang="en-US" sz="36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Calibri Light" panose="020F0302020204030204"/>
                <a:ea typeface="ＭＳ Ｐゴシック" charset="0"/>
              </a:rPr>
              <a:t>INPUT</a:t>
            </a:r>
            <a:endParaRPr kumimoji="0" lang="id-ID" sz="36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Calibri Light" panose="020F0302020204030204"/>
              <a:ea typeface="ＭＳ Ｐゴシック" charset="0"/>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graphicFrame>
        <p:nvGraphicFramePr>
          <p:cNvPr id="5" name="Diagram 4"/>
          <p:cNvGraphicFramePr/>
          <p:nvPr/>
        </p:nvGraphicFramePr>
        <p:xfrm>
          <a:off x="2714384" y="923642"/>
          <a:ext cx="8690159" cy="56911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Freeform 13"/>
          <p:cNvSpPr/>
          <p:nvPr/>
        </p:nvSpPr>
        <p:spPr>
          <a:xfrm>
            <a:off x="110180" y="923642"/>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13792" tIns="113792" rIns="113792" bIns="291360" numCol="1" spcCol="1270" anchor="t"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Input</a:t>
            </a:r>
          </a:p>
        </p:txBody>
      </p:sp>
      <p:sp>
        <p:nvSpPr>
          <p:cNvPr id="18" name="Freeform 17"/>
          <p:cNvSpPr/>
          <p:nvPr/>
        </p:nvSpPr>
        <p:spPr>
          <a:xfrm>
            <a:off x="231619" y="1384441"/>
            <a:ext cx="2074853" cy="5151354"/>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tx2">
              <a:lumMod val="20000"/>
              <a:lumOff val="80000"/>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1. Project management plan</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Cost management plan</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Cost baseline</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Performance measurement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baseline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2. Project documents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 Lessons learned register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3. Project funding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4. Work performance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5. Organizational process assets</a:t>
            </a:r>
            <a:endParaRPr kumimoji="0" lang="en-US" sz="40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5723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Plan Cost Management</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7" name="TextBox 1"/>
          <p:cNvSpPr txBox="1">
            <a:spLocks noChangeArrowheads="1"/>
          </p:cNvSpPr>
          <p:nvPr/>
        </p:nvSpPr>
        <p:spPr bwMode="auto">
          <a:xfrm>
            <a:off x="212102" y="1269242"/>
            <a:ext cx="11197426" cy="4200704"/>
          </a:xfrm>
          <a:prstGeom prst="round2DiagRect">
            <a:avLst>
              <a:gd name="adj1" fmla="val 10544"/>
              <a:gd name="adj2" fmla="val 0"/>
            </a:avLst>
          </a:prstGeom>
          <a:solidFill>
            <a:schemeClr val="accent1">
              <a:lumMod val="75000"/>
              <a:alpha val="69804"/>
            </a:schemeClr>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nSpc>
                <a:spcPct val="150000"/>
              </a:lnSpc>
            </a:pPr>
            <a:r>
              <a:rPr lang="en-US" sz="2800" dirty="0">
                <a:latin typeface="Calibri" panose="020F0502020204030204" pitchFamily="34" charset="0"/>
                <a:ea typeface="Adobe Myungjo Std M" pitchFamily="18" charset="-128"/>
              </a:rPr>
              <a:t>Proses </a:t>
            </a:r>
            <a:r>
              <a:rPr lang="en-US" sz="2800" dirty="0" err="1">
                <a:latin typeface="Calibri" panose="020F0502020204030204" pitchFamily="34" charset="0"/>
                <a:ea typeface="Adobe Myungjo Std M" pitchFamily="18" charset="-128"/>
              </a:rPr>
              <a:t>menetapkan</a:t>
            </a:r>
            <a:r>
              <a:rPr lang="en-US" sz="2800" dirty="0">
                <a:latin typeface="Calibri" panose="020F0502020204030204" pitchFamily="34" charset="0"/>
                <a:ea typeface="Adobe Myungjo Std M" pitchFamily="18" charset="-128"/>
              </a:rPr>
              <a:t> </a:t>
            </a:r>
            <a:r>
              <a:rPr lang="en-US" sz="2800" dirty="0" err="1">
                <a:latin typeface="Calibri" panose="020F0502020204030204" pitchFamily="34" charset="0"/>
                <a:ea typeface="Adobe Myungjo Std M" pitchFamily="18" charset="-128"/>
              </a:rPr>
              <a:t>kebijakan</a:t>
            </a:r>
            <a:r>
              <a:rPr lang="en-US" sz="2800" dirty="0">
                <a:latin typeface="Calibri" panose="020F0502020204030204" pitchFamily="34" charset="0"/>
                <a:ea typeface="Adobe Myungjo Std M" pitchFamily="18" charset="-128"/>
              </a:rPr>
              <a:t>, </a:t>
            </a:r>
            <a:r>
              <a:rPr lang="en-US" sz="2800" dirty="0" err="1">
                <a:latin typeface="Calibri" panose="020F0502020204030204" pitchFamily="34" charset="0"/>
                <a:ea typeface="Adobe Myungjo Std M" pitchFamily="18" charset="-128"/>
              </a:rPr>
              <a:t>prosedur</a:t>
            </a:r>
            <a:r>
              <a:rPr lang="en-US" sz="2800" dirty="0">
                <a:latin typeface="Calibri" panose="020F0502020204030204" pitchFamily="34" charset="0"/>
                <a:ea typeface="Adobe Myungjo Std M" pitchFamily="18" charset="-128"/>
              </a:rPr>
              <a:t>, </a:t>
            </a:r>
            <a:r>
              <a:rPr lang="en-US" sz="2800" dirty="0" err="1">
                <a:latin typeface="Calibri" panose="020F0502020204030204" pitchFamily="34" charset="0"/>
                <a:ea typeface="Adobe Myungjo Std M" pitchFamily="18" charset="-128"/>
              </a:rPr>
              <a:t>dan</a:t>
            </a:r>
            <a:r>
              <a:rPr lang="en-US" sz="2800" dirty="0">
                <a:latin typeface="Calibri" panose="020F0502020204030204" pitchFamily="34" charset="0"/>
                <a:ea typeface="Adobe Myungjo Std M" pitchFamily="18" charset="-128"/>
              </a:rPr>
              <a:t> </a:t>
            </a:r>
            <a:r>
              <a:rPr lang="en-US" sz="2800" dirty="0" err="1">
                <a:latin typeface="Calibri" panose="020F0502020204030204" pitchFamily="34" charset="0"/>
                <a:ea typeface="Adobe Myungjo Std M" pitchFamily="18" charset="-128"/>
              </a:rPr>
              <a:t>dokumentasi</a:t>
            </a:r>
            <a:r>
              <a:rPr lang="en-US" sz="2800" dirty="0">
                <a:latin typeface="Calibri" panose="020F0502020204030204" pitchFamily="34" charset="0"/>
                <a:ea typeface="Adobe Myungjo Std M" pitchFamily="18" charset="-128"/>
              </a:rPr>
              <a:t> </a:t>
            </a:r>
            <a:r>
              <a:rPr lang="en-US" sz="2800" dirty="0" err="1">
                <a:latin typeface="Calibri" panose="020F0502020204030204" pitchFamily="34" charset="0"/>
                <a:ea typeface="Adobe Myungjo Std M" pitchFamily="18" charset="-128"/>
              </a:rPr>
              <a:t>untuk</a:t>
            </a:r>
            <a:r>
              <a:rPr lang="en-US" sz="2800" dirty="0">
                <a:latin typeface="Calibri" panose="020F0502020204030204" pitchFamily="34" charset="0"/>
                <a:ea typeface="Adobe Myungjo Std M" pitchFamily="18" charset="-128"/>
              </a:rPr>
              <a:t> </a:t>
            </a:r>
            <a:r>
              <a:rPr lang="en-US" sz="2800" dirty="0" err="1">
                <a:latin typeface="Calibri" panose="020F0502020204030204" pitchFamily="34" charset="0"/>
                <a:ea typeface="Adobe Myungjo Std M" pitchFamily="18" charset="-128"/>
              </a:rPr>
              <a:t>perencanaan</a:t>
            </a:r>
            <a:r>
              <a:rPr lang="en-US" sz="2800" dirty="0">
                <a:latin typeface="Calibri" panose="020F0502020204030204" pitchFamily="34" charset="0"/>
                <a:ea typeface="Adobe Myungjo Std M" pitchFamily="18" charset="-128"/>
              </a:rPr>
              <a:t>, </a:t>
            </a:r>
            <a:r>
              <a:rPr lang="en-US" sz="2800" dirty="0" err="1">
                <a:latin typeface="Calibri" panose="020F0502020204030204" pitchFamily="34" charset="0"/>
                <a:ea typeface="Adobe Myungjo Std M" pitchFamily="18" charset="-128"/>
              </a:rPr>
              <a:t>pengelolaan</a:t>
            </a:r>
            <a:r>
              <a:rPr lang="en-US" sz="2800" dirty="0">
                <a:latin typeface="Calibri" panose="020F0502020204030204" pitchFamily="34" charset="0"/>
                <a:ea typeface="Adobe Myungjo Std M" pitchFamily="18" charset="-128"/>
              </a:rPr>
              <a:t> , </a:t>
            </a:r>
            <a:r>
              <a:rPr lang="en-US" sz="2800" dirty="0" err="1">
                <a:latin typeface="Calibri" panose="020F0502020204030204" pitchFamily="34" charset="0"/>
                <a:ea typeface="Adobe Myungjo Std M" pitchFamily="18" charset="-128"/>
              </a:rPr>
              <a:t>pengeluaran</a:t>
            </a:r>
            <a:r>
              <a:rPr lang="en-US" sz="2800" dirty="0">
                <a:latin typeface="Calibri" panose="020F0502020204030204" pitchFamily="34" charset="0"/>
                <a:ea typeface="Adobe Myungjo Std M" pitchFamily="18" charset="-128"/>
              </a:rPr>
              <a:t>, </a:t>
            </a:r>
            <a:r>
              <a:rPr lang="en-US" sz="2800" dirty="0" err="1">
                <a:latin typeface="Calibri" panose="020F0502020204030204" pitchFamily="34" charset="0"/>
                <a:ea typeface="Adobe Myungjo Std M" pitchFamily="18" charset="-128"/>
              </a:rPr>
              <a:t>dan</a:t>
            </a:r>
            <a:r>
              <a:rPr lang="en-US" sz="2800" dirty="0">
                <a:latin typeface="Calibri" panose="020F0502020204030204" pitchFamily="34" charset="0"/>
                <a:ea typeface="Adobe Myungjo Std M" pitchFamily="18" charset="-128"/>
              </a:rPr>
              <a:t> </a:t>
            </a:r>
            <a:r>
              <a:rPr lang="en-US" sz="2800" dirty="0" err="1">
                <a:latin typeface="Calibri" panose="020F0502020204030204" pitchFamily="34" charset="0"/>
                <a:ea typeface="Adobe Myungjo Std M" pitchFamily="18" charset="-128"/>
              </a:rPr>
              <a:t>pengendalian</a:t>
            </a:r>
            <a:r>
              <a:rPr lang="en-US" sz="2800" dirty="0">
                <a:latin typeface="Calibri" panose="020F0502020204030204" pitchFamily="34" charset="0"/>
                <a:ea typeface="Adobe Myungjo Std M" pitchFamily="18" charset="-128"/>
              </a:rPr>
              <a:t> </a:t>
            </a:r>
            <a:r>
              <a:rPr lang="en-US" sz="2800" dirty="0" err="1">
                <a:latin typeface="Calibri" panose="020F0502020204030204" pitchFamily="34" charset="0"/>
                <a:ea typeface="Adobe Myungjo Std M" pitchFamily="18" charset="-128"/>
              </a:rPr>
              <a:t>biaya</a:t>
            </a:r>
            <a:r>
              <a:rPr lang="en-US" sz="2800" dirty="0">
                <a:latin typeface="Calibri" panose="020F0502020204030204" pitchFamily="34" charset="0"/>
                <a:ea typeface="Adobe Myungjo Std M" pitchFamily="18" charset="-128"/>
              </a:rPr>
              <a:t> </a:t>
            </a:r>
            <a:r>
              <a:rPr lang="en-US" sz="2800" dirty="0" err="1">
                <a:latin typeface="Calibri" panose="020F0502020204030204" pitchFamily="34" charset="0"/>
                <a:ea typeface="Adobe Myungjo Std M" pitchFamily="18" charset="-128"/>
              </a:rPr>
              <a:t>proyek</a:t>
            </a:r>
            <a:r>
              <a:rPr lang="en-US" sz="2800" dirty="0">
                <a:latin typeface="Calibri" panose="020F0502020204030204" pitchFamily="34" charset="0"/>
                <a:ea typeface="Adobe Myungjo Std M" pitchFamily="18" charset="-128"/>
              </a:rPr>
              <a:t>.</a:t>
            </a:r>
          </a:p>
          <a:p>
            <a:pPr>
              <a:lnSpc>
                <a:spcPct val="150000"/>
              </a:lnSpc>
            </a:pPr>
            <a:endParaRPr lang="en-US" sz="2800" dirty="0">
              <a:latin typeface="Calibri" panose="020F0502020204030204" pitchFamily="34" charset="0"/>
              <a:ea typeface="Adobe Myungjo Std M" pitchFamily="18" charset="-128"/>
            </a:endParaRPr>
          </a:p>
          <a:p>
            <a:pPr>
              <a:lnSpc>
                <a:spcPct val="150000"/>
              </a:lnSpc>
            </a:pPr>
            <a:r>
              <a:rPr lang="en-US" sz="2800" b="1" dirty="0" err="1">
                <a:latin typeface="Calibri" panose="020F0502020204030204" pitchFamily="34" charset="0"/>
                <a:ea typeface="Adobe Myungjo Std M" pitchFamily="18" charset="-128"/>
              </a:rPr>
              <a:t>Manfaat</a:t>
            </a:r>
            <a:r>
              <a:rPr lang="en-US" sz="2800" dirty="0">
                <a:latin typeface="Calibri" panose="020F0502020204030204" pitchFamily="34" charset="0"/>
                <a:ea typeface="Adobe Myungjo Std M" pitchFamily="18" charset="-128"/>
              </a:rPr>
              <a:t> </a:t>
            </a:r>
            <a:r>
              <a:rPr lang="en-US" sz="2800" dirty="0" err="1">
                <a:latin typeface="Calibri" panose="020F0502020204030204" pitchFamily="34" charset="0"/>
                <a:ea typeface="Adobe Myungjo Std M" pitchFamily="18" charset="-128"/>
              </a:rPr>
              <a:t>dari</a:t>
            </a:r>
            <a:r>
              <a:rPr lang="en-US" sz="2800" dirty="0">
                <a:latin typeface="Calibri" panose="020F0502020204030204" pitchFamily="34" charset="0"/>
                <a:ea typeface="Adobe Myungjo Std M" pitchFamily="18" charset="-128"/>
              </a:rPr>
              <a:t> proses </a:t>
            </a:r>
            <a:r>
              <a:rPr lang="en-US" sz="2800" dirty="0" err="1">
                <a:latin typeface="Calibri" panose="020F0502020204030204" pitchFamily="34" charset="0"/>
                <a:ea typeface="Adobe Myungjo Std M" pitchFamily="18" charset="-128"/>
              </a:rPr>
              <a:t>ini</a:t>
            </a:r>
            <a:r>
              <a:rPr lang="en-US" sz="2800" dirty="0">
                <a:latin typeface="Calibri" panose="020F0502020204030204" pitchFamily="34" charset="0"/>
                <a:ea typeface="Adobe Myungjo Std M" pitchFamily="18" charset="-128"/>
              </a:rPr>
              <a:t> </a:t>
            </a:r>
            <a:r>
              <a:rPr lang="en-US" sz="2800" dirty="0" err="1">
                <a:latin typeface="Calibri" panose="020F0502020204030204" pitchFamily="34" charset="0"/>
                <a:ea typeface="Adobe Myungjo Std M" pitchFamily="18" charset="-128"/>
              </a:rPr>
              <a:t>adalah</a:t>
            </a:r>
            <a:r>
              <a:rPr lang="en-US" sz="2800" dirty="0">
                <a:latin typeface="Calibri" panose="020F0502020204030204" pitchFamily="34" charset="0"/>
                <a:ea typeface="Adobe Myungjo Std M" pitchFamily="18" charset="-128"/>
              </a:rPr>
              <a:t> </a:t>
            </a:r>
            <a:r>
              <a:rPr lang="en-US" sz="2800" dirty="0" err="1">
                <a:latin typeface="Calibri" panose="020F0502020204030204" pitchFamily="34" charset="0"/>
                <a:ea typeface="Adobe Myungjo Std M" pitchFamily="18" charset="-128"/>
              </a:rPr>
              <a:t>memberikan</a:t>
            </a:r>
            <a:r>
              <a:rPr lang="en-US" sz="2800" dirty="0">
                <a:latin typeface="Calibri" panose="020F0502020204030204" pitchFamily="34" charset="0"/>
                <a:ea typeface="Adobe Myungjo Std M" pitchFamily="18" charset="-128"/>
              </a:rPr>
              <a:t> </a:t>
            </a:r>
            <a:r>
              <a:rPr lang="en-US" sz="2800" dirty="0" err="1">
                <a:latin typeface="Calibri" panose="020F0502020204030204" pitchFamily="34" charset="0"/>
                <a:ea typeface="Adobe Myungjo Std M" pitchFamily="18" charset="-128"/>
              </a:rPr>
              <a:t>bimbingan</a:t>
            </a:r>
            <a:r>
              <a:rPr lang="en-US" sz="2800" dirty="0">
                <a:latin typeface="Calibri" panose="020F0502020204030204" pitchFamily="34" charset="0"/>
                <a:ea typeface="Adobe Myungjo Std M" pitchFamily="18" charset="-128"/>
              </a:rPr>
              <a:t> </a:t>
            </a:r>
            <a:r>
              <a:rPr lang="en-US" sz="2800" dirty="0" err="1">
                <a:latin typeface="Calibri" panose="020F0502020204030204" pitchFamily="34" charset="0"/>
                <a:ea typeface="Adobe Myungjo Std M" pitchFamily="18" charset="-128"/>
              </a:rPr>
              <a:t>dan</a:t>
            </a:r>
            <a:r>
              <a:rPr lang="en-US" sz="2800" dirty="0">
                <a:latin typeface="Calibri" panose="020F0502020204030204" pitchFamily="34" charset="0"/>
                <a:ea typeface="Adobe Myungjo Std M" pitchFamily="18" charset="-128"/>
              </a:rPr>
              <a:t> </a:t>
            </a:r>
            <a:r>
              <a:rPr lang="en-US" sz="2800" dirty="0" err="1">
                <a:latin typeface="Calibri" panose="020F0502020204030204" pitchFamily="34" charset="0"/>
                <a:ea typeface="Adobe Myungjo Std M" pitchFamily="18" charset="-128"/>
              </a:rPr>
              <a:t>arahan</a:t>
            </a:r>
            <a:r>
              <a:rPr lang="en-US" sz="2800" dirty="0">
                <a:latin typeface="Calibri" panose="020F0502020204030204" pitchFamily="34" charset="0"/>
                <a:ea typeface="Adobe Myungjo Std M" pitchFamily="18" charset="-128"/>
              </a:rPr>
              <a:t> </a:t>
            </a:r>
            <a:r>
              <a:rPr lang="en-US" sz="2800" dirty="0" err="1">
                <a:latin typeface="Calibri" panose="020F0502020204030204" pitchFamily="34" charset="0"/>
                <a:ea typeface="Adobe Myungjo Std M" pitchFamily="18" charset="-128"/>
              </a:rPr>
              <a:t>tentang</a:t>
            </a:r>
            <a:r>
              <a:rPr lang="en-US" sz="2800" dirty="0">
                <a:latin typeface="Calibri" panose="020F0502020204030204" pitchFamily="34" charset="0"/>
                <a:ea typeface="Adobe Myungjo Std M" pitchFamily="18" charset="-128"/>
              </a:rPr>
              <a:t> </a:t>
            </a:r>
            <a:r>
              <a:rPr lang="en-US" sz="2800" dirty="0" err="1">
                <a:latin typeface="Calibri" panose="020F0502020204030204" pitchFamily="34" charset="0"/>
                <a:ea typeface="Adobe Myungjo Std M" pitchFamily="18" charset="-128"/>
              </a:rPr>
              <a:t>bagaimana</a:t>
            </a:r>
            <a:r>
              <a:rPr lang="en-US" sz="2800" dirty="0">
                <a:latin typeface="Calibri" panose="020F0502020204030204" pitchFamily="34" charset="0"/>
                <a:ea typeface="Adobe Myungjo Std M" pitchFamily="18" charset="-128"/>
              </a:rPr>
              <a:t> </a:t>
            </a:r>
            <a:r>
              <a:rPr lang="en-US" sz="2800" dirty="0" err="1">
                <a:latin typeface="Calibri" panose="020F0502020204030204" pitchFamily="34" charset="0"/>
                <a:ea typeface="Adobe Myungjo Std M" pitchFamily="18" charset="-128"/>
              </a:rPr>
              <a:t>biaya</a:t>
            </a:r>
            <a:r>
              <a:rPr lang="en-US" sz="2800" dirty="0">
                <a:latin typeface="Calibri" panose="020F0502020204030204" pitchFamily="34" charset="0"/>
                <a:ea typeface="Adobe Myungjo Std M" pitchFamily="18" charset="-128"/>
              </a:rPr>
              <a:t> </a:t>
            </a:r>
            <a:r>
              <a:rPr lang="en-US" sz="2800" dirty="0" err="1">
                <a:latin typeface="Calibri" panose="020F0502020204030204" pitchFamily="34" charset="0"/>
                <a:ea typeface="Adobe Myungjo Std M" pitchFamily="18" charset="-128"/>
              </a:rPr>
              <a:t>proyek</a:t>
            </a:r>
            <a:r>
              <a:rPr lang="en-US" sz="2800" dirty="0">
                <a:latin typeface="Calibri" panose="020F0502020204030204" pitchFamily="34" charset="0"/>
                <a:ea typeface="Adobe Myungjo Std M" pitchFamily="18" charset="-128"/>
              </a:rPr>
              <a:t> </a:t>
            </a:r>
            <a:r>
              <a:rPr lang="en-US" sz="2800" dirty="0" err="1">
                <a:latin typeface="Calibri" panose="020F0502020204030204" pitchFamily="34" charset="0"/>
                <a:ea typeface="Adobe Myungjo Std M" pitchFamily="18" charset="-128"/>
              </a:rPr>
              <a:t>akan</a:t>
            </a:r>
            <a:r>
              <a:rPr lang="en-US" sz="2800" dirty="0">
                <a:latin typeface="Calibri" panose="020F0502020204030204" pitchFamily="34" charset="0"/>
                <a:ea typeface="Adobe Myungjo Std M" pitchFamily="18" charset="-128"/>
              </a:rPr>
              <a:t> </a:t>
            </a:r>
            <a:r>
              <a:rPr lang="en-US" sz="2800" dirty="0" err="1">
                <a:latin typeface="Calibri" panose="020F0502020204030204" pitchFamily="34" charset="0"/>
                <a:ea typeface="Adobe Myungjo Std M" pitchFamily="18" charset="-128"/>
              </a:rPr>
              <a:t>dikelola</a:t>
            </a:r>
            <a:r>
              <a:rPr lang="en-US" sz="2800" dirty="0">
                <a:latin typeface="Calibri" panose="020F0502020204030204" pitchFamily="34" charset="0"/>
                <a:ea typeface="Adobe Myungjo Std M" pitchFamily="18" charset="-128"/>
              </a:rPr>
              <a:t> </a:t>
            </a:r>
            <a:r>
              <a:rPr lang="en-US" sz="2800" dirty="0" err="1">
                <a:latin typeface="Calibri" panose="020F0502020204030204" pitchFamily="34" charset="0"/>
                <a:ea typeface="Adobe Myungjo Std M" pitchFamily="18" charset="-128"/>
              </a:rPr>
              <a:t>sepanjang</a:t>
            </a:r>
            <a:r>
              <a:rPr lang="en-US" sz="2800" dirty="0">
                <a:latin typeface="Calibri" panose="020F0502020204030204" pitchFamily="34" charset="0"/>
                <a:ea typeface="Adobe Myungjo Std M" pitchFamily="18" charset="-128"/>
              </a:rPr>
              <a:t> </a:t>
            </a:r>
            <a:r>
              <a:rPr lang="en-US" sz="2800" dirty="0" err="1">
                <a:latin typeface="Calibri" panose="020F0502020204030204" pitchFamily="34" charset="0"/>
                <a:ea typeface="Adobe Myungjo Std M" pitchFamily="18" charset="-128"/>
              </a:rPr>
              <a:t>proyek</a:t>
            </a:r>
            <a:r>
              <a:rPr lang="en-US" sz="2800" dirty="0">
                <a:latin typeface="Calibri" panose="020F0502020204030204" pitchFamily="34" charset="0"/>
                <a:ea typeface="Adobe Myungjo Std M" pitchFamily="18" charset="-128"/>
              </a:rPr>
              <a:t> </a:t>
            </a:r>
            <a:r>
              <a:rPr lang="en-US" sz="2800" dirty="0" err="1">
                <a:latin typeface="Calibri" panose="020F0502020204030204" pitchFamily="34" charset="0"/>
                <a:ea typeface="Adobe Myungjo Std M" pitchFamily="18" charset="-128"/>
              </a:rPr>
              <a:t>berlangsung</a:t>
            </a:r>
            <a:r>
              <a:rPr lang="en-US" sz="2800" dirty="0">
                <a:latin typeface="Calibri" panose="020F0502020204030204" pitchFamily="34" charset="0"/>
                <a:ea typeface="Adobe Myungjo Std M" pitchFamily="18" charset="-128"/>
              </a:rPr>
              <a:t>.</a:t>
            </a:r>
          </a:p>
        </p:txBody>
      </p:sp>
    </p:spTree>
    <p:extLst>
      <p:ext uri="{BB962C8B-B14F-4D97-AF65-F5344CB8AC3E}">
        <p14:creationId xmlns:p14="http://schemas.microsoft.com/office/powerpoint/2010/main" val="228076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ＭＳ Ｐゴシック" charset="0"/>
              </a:rPr>
              <a:t>Control Cost : </a:t>
            </a:r>
            <a:r>
              <a:rPr kumimoji="0" lang="en-US" sz="36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Calibri Light" panose="020F0302020204030204"/>
                <a:ea typeface="ＭＳ Ｐゴシック" charset="0"/>
              </a:rPr>
              <a:t>Tools &amp; Techniques</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7" name="Title 1"/>
          <p:cNvSpPr>
            <a:spLocks noGrp="1"/>
          </p:cNvSpPr>
          <p:nvPr>
            <p:ph type="title"/>
          </p:nvPr>
        </p:nvSpPr>
        <p:spPr>
          <a:xfrm>
            <a:off x="307075" y="555394"/>
            <a:ext cx="7620000" cy="1143000"/>
          </a:xfrm>
        </p:spPr>
        <p:txBody>
          <a:bodyPr>
            <a:normAutofit/>
          </a:bodyPr>
          <a:lstStyle/>
          <a:p>
            <a:r>
              <a:rPr lang="id-ID" sz="4000" i="1" dirty="0">
                <a:effectLst>
                  <a:outerShdw blurRad="38100" dist="38100" dir="2700000" algn="tl">
                    <a:srgbClr val="000000">
                      <a:alpha val="43137"/>
                    </a:srgbClr>
                  </a:outerShdw>
                </a:effectLst>
              </a:rPr>
              <a:t>1. </a:t>
            </a:r>
            <a:r>
              <a:rPr lang="en-US" sz="4000" dirty="0"/>
              <a:t>EXPERT JUDGMENT</a:t>
            </a:r>
            <a:endParaRPr lang="id-ID" sz="4000" dirty="0">
              <a:effectLst>
                <a:outerShdw blurRad="38100" dist="38100" dir="2700000" algn="tl">
                  <a:srgbClr val="000000">
                    <a:alpha val="43137"/>
                  </a:srgbClr>
                </a:outerShdw>
              </a:effectLst>
            </a:endParaRPr>
          </a:p>
        </p:txBody>
      </p:sp>
      <p:sp>
        <p:nvSpPr>
          <p:cNvPr id="8" name="Content Placeholder 2"/>
          <p:cNvSpPr>
            <a:spLocks noGrp="1"/>
          </p:cNvSpPr>
          <p:nvPr>
            <p:ph idx="1"/>
          </p:nvPr>
        </p:nvSpPr>
        <p:spPr>
          <a:xfrm>
            <a:off x="777921" y="1616715"/>
            <a:ext cx="9815051" cy="2736921"/>
          </a:xfrm>
        </p:spPr>
        <p:txBody>
          <a:bodyPr>
            <a:normAutofit/>
          </a:bodyPr>
          <a:lstStyle/>
          <a:p>
            <a:pPr marL="0" indent="0">
              <a:buNone/>
            </a:pPr>
            <a:r>
              <a:rPr lang="en-US" sz="2400" dirty="0" err="1"/>
              <a:t>Contoh</a:t>
            </a:r>
            <a:r>
              <a:rPr lang="en-US" sz="2400" dirty="0"/>
              <a:t> </a:t>
            </a:r>
            <a:r>
              <a:rPr lang="en-US" sz="2400" dirty="0" err="1"/>
              <a:t>dari</a:t>
            </a:r>
            <a:r>
              <a:rPr lang="en-US" sz="2400" dirty="0"/>
              <a:t> expert judgment </a:t>
            </a:r>
            <a:r>
              <a:rPr lang="en-US" sz="2400" dirty="0" err="1"/>
              <a:t>Seperti</a:t>
            </a:r>
            <a:r>
              <a:rPr lang="en-US" sz="2400" dirty="0"/>
              <a:t> :</a:t>
            </a:r>
          </a:p>
          <a:p>
            <a:r>
              <a:rPr lang="en-US" sz="2400" dirty="0"/>
              <a:t>Variance analysis,</a:t>
            </a:r>
          </a:p>
          <a:p>
            <a:r>
              <a:rPr lang="en-US" sz="2400" dirty="0"/>
              <a:t>Earned value analysis,</a:t>
            </a:r>
          </a:p>
          <a:p>
            <a:r>
              <a:rPr lang="en-US" sz="2400" dirty="0"/>
              <a:t>Forecasting, and</a:t>
            </a:r>
          </a:p>
          <a:p>
            <a:r>
              <a:rPr lang="en-US" sz="2400" dirty="0"/>
              <a:t>Financial analysis.</a:t>
            </a:r>
            <a:endParaRPr lang="en-US" sz="2400" spc="-4" dirty="0">
              <a:cs typeface="Comic Sans MS"/>
            </a:endParaRPr>
          </a:p>
        </p:txBody>
      </p:sp>
    </p:spTree>
    <p:extLst>
      <p:ext uri="{BB962C8B-B14F-4D97-AF65-F5344CB8AC3E}">
        <p14:creationId xmlns:p14="http://schemas.microsoft.com/office/powerpoint/2010/main" val="29107550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ＭＳ Ｐゴシック" charset="0"/>
              </a:rPr>
              <a:t>Control Cost &amp; Schedule : </a:t>
            </a:r>
            <a:r>
              <a:rPr kumimoji="0" lang="en-US" sz="36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Calibri Light" panose="020F0302020204030204"/>
                <a:ea typeface="ＭＳ Ｐゴシック" charset="0"/>
              </a:rPr>
              <a:t>Tools &amp; Techniques</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7" name="Title 1"/>
          <p:cNvSpPr>
            <a:spLocks noGrp="1"/>
          </p:cNvSpPr>
          <p:nvPr>
            <p:ph type="title"/>
          </p:nvPr>
        </p:nvSpPr>
        <p:spPr>
          <a:xfrm>
            <a:off x="307075" y="555394"/>
            <a:ext cx="7620000" cy="1143000"/>
          </a:xfrm>
        </p:spPr>
        <p:txBody>
          <a:bodyPr>
            <a:normAutofit/>
          </a:bodyPr>
          <a:lstStyle/>
          <a:p>
            <a:r>
              <a:rPr lang="en-US" sz="4000" i="1" dirty="0">
                <a:effectLst>
                  <a:outerShdw blurRad="38100" dist="38100" dir="2700000" algn="tl">
                    <a:srgbClr val="000000">
                      <a:alpha val="43137"/>
                    </a:srgbClr>
                  </a:outerShdw>
                </a:effectLst>
              </a:rPr>
              <a:t>2</a:t>
            </a:r>
            <a:r>
              <a:rPr lang="id-ID" sz="4000" i="1" dirty="0">
                <a:effectLst>
                  <a:outerShdw blurRad="38100" dist="38100" dir="2700000" algn="tl">
                    <a:srgbClr val="000000">
                      <a:alpha val="43137"/>
                    </a:srgbClr>
                  </a:outerShdw>
                </a:effectLst>
              </a:rPr>
              <a:t>. </a:t>
            </a:r>
            <a:r>
              <a:rPr lang="en-US" sz="4000" i="1" dirty="0">
                <a:effectLst>
                  <a:outerShdw blurRad="38100" dist="38100" dir="2700000" algn="tl">
                    <a:srgbClr val="000000">
                      <a:alpha val="43137"/>
                    </a:srgbClr>
                  </a:outerShdw>
                </a:effectLst>
              </a:rPr>
              <a:t>Earned Value Management</a:t>
            </a:r>
            <a:endParaRPr lang="id-ID" sz="4000" dirty="0">
              <a:effectLst>
                <a:outerShdw blurRad="38100" dist="38100" dir="2700000" algn="tl">
                  <a:srgbClr val="000000">
                    <a:alpha val="43137"/>
                  </a:srgbClr>
                </a:outerShdw>
              </a:effectLst>
            </a:endParaRPr>
          </a:p>
        </p:txBody>
      </p:sp>
      <p:sp>
        <p:nvSpPr>
          <p:cNvPr id="8" name="Content Placeholder 2"/>
          <p:cNvSpPr>
            <a:spLocks noGrp="1"/>
          </p:cNvSpPr>
          <p:nvPr>
            <p:ph idx="1"/>
          </p:nvPr>
        </p:nvSpPr>
        <p:spPr>
          <a:xfrm>
            <a:off x="777921" y="1616715"/>
            <a:ext cx="9815051" cy="4279118"/>
          </a:xfrm>
        </p:spPr>
        <p:txBody>
          <a:bodyPr>
            <a:normAutofit fontScale="92500"/>
          </a:bodyPr>
          <a:lstStyle/>
          <a:p>
            <a:pPr marL="0" indent="0" algn="just">
              <a:buNone/>
            </a:pPr>
            <a:r>
              <a:rPr lang="id-ID" sz="2400" dirty="0">
                <a:cs typeface="Times New Roman" pitchFamily="18" charset="0"/>
              </a:rPr>
              <a:t>Earned value management (EVM) adalah metodologi yang menggabungkan ruang lingkup, jadwal, dan sumber daya</a:t>
            </a:r>
            <a:r>
              <a:rPr lang="en-US" sz="2400" dirty="0">
                <a:cs typeface="Times New Roman" pitchFamily="18" charset="0"/>
              </a:rPr>
              <a:t> </a:t>
            </a:r>
            <a:r>
              <a:rPr lang="id-ID" sz="2400" dirty="0">
                <a:cs typeface="Times New Roman" pitchFamily="18" charset="0"/>
              </a:rPr>
              <a:t>pengukuran untuk menilai kinerja dan kemajuan proyek. Ini adalah metode kinerja yang umum digunakan</a:t>
            </a:r>
            <a:r>
              <a:rPr lang="en-US" sz="2400" dirty="0">
                <a:cs typeface="Times New Roman" pitchFamily="18" charset="0"/>
              </a:rPr>
              <a:t> </a:t>
            </a:r>
            <a:r>
              <a:rPr lang="id-ID" sz="2400" dirty="0">
                <a:cs typeface="Times New Roman" pitchFamily="18" charset="0"/>
              </a:rPr>
              <a:t>pengukuran untuk proyek.</a:t>
            </a:r>
            <a:endParaRPr lang="en-US" sz="2400" dirty="0">
              <a:cs typeface="Times New Roman" pitchFamily="18" charset="0"/>
            </a:endParaRPr>
          </a:p>
          <a:p>
            <a:pPr marL="0" indent="0" algn="just">
              <a:buNone/>
            </a:pPr>
            <a:r>
              <a:rPr lang="en-US" sz="2400" dirty="0"/>
              <a:t>E</a:t>
            </a:r>
            <a:r>
              <a:rPr lang="id-ID" sz="2400" dirty="0"/>
              <a:t>arn value analysis technique</a:t>
            </a:r>
            <a:r>
              <a:rPr lang="en-US" sz="2400" dirty="0"/>
              <a:t> </a:t>
            </a:r>
            <a:r>
              <a:rPr lang="id-ID" sz="2400" dirty="0"/>
              <a:t>adalah metode pengukuran kinerja proyek dengan </a:t>
            </a:r>
            <a:r>
              <a:rPr lang="id-ID" sz="2400" b="1" dirty="0"/>
              <a:t>membandingkan jumlah pekerjaan yang direncanakan dengan apa yang benar-benar dicapai</a:t>
            </a:r>
            <a:r>
              <a:rPr lang="id-ID" sz="2400" dirty="0"/>
              <a:t> untuk menentukan apakah biaya dan jadwal dilakukan sebagaimana yang direncanakan</a:t>
            </a:r>
            <a:endParaRPr lang="en-US" sz="2400" dirty="0"/>
          </a:p>
          <a:p>
            <a:pPr marL="0" indent="0" algn="just">
              <a:buNone/>
            </a:pPr>
            <a:r>
              <a:rPr lang="en-US" sz="2400" spc="-4" dirty="0">
                <a:cs typeface="Comic Sans MS"/>
              </a:rPr>
              <a:t>Earned Value (</a:t>
            </a:r>
            <a:r>
              <a:rPr lang="en-US" sz="2400" spc="-4" dirty="0" err="1">
                <a:cs typeface="Comic Sans MS"/>
              </a:rPr>
              <a:t>Nilai</a:t>
            </a:r>
            <a:r>
              <a:rPr lang="en-US" sz="2400" spc="-4" dirty="0">
                <a:cs typeface="Comic Sans MS"/>
              </a:rPr>
              <a:t> </a:t>
            </a:r>
            <a:r>
              <a:rPr lang="en-US" sz="2400" spc="-4" dirty="0" err="1">
                <a:cs typeface="Comic Sans MS"/>
              </a:rPr>
              <a:t>Hasil</a:t>
            </a:r>
            <a:r>
              <a:rPr lang="en-US" sz="2400" spc="-4" dirty="0">
                <a:cs typeface="Comic Sans MS"/>
              </a:rPr>
              <a:t>)  </a:t>
            </a:r>
            <a:r>
              <a:rPr lang="en-US" sz="2400" spc="-4" dirty="0" err="1">
                <a:cs typeface="Comic Sans MS"/>
              </a:rPr>
              <a:t>menampilkan</a:t>
            </a:r>
            <a:r>
              <a:rPr lang="en-US" sz="2400" spc="-4" dirty="0">
                <a:cs typeface="Comic Sans MS"/>
              </a:rPr>
              <a:t> </a:t>
            </a:r>
            <a:r>
              <a:rPr lang="en-US" sz="2400" spc="-4" dirty="0" err="1">
                <a:cs typeface="Comic Sans MS"/>
              </a:rPr>
              <a:t>informasi</a:t>
            </a:r>
            <a:r>
              <a:rPr lang="en-US" sz="2400" spc="-4" dirty="0">
                <a:cs typeface="Comic Sans MS"/>
              </a:rPr>
              <a:t> </a:t>
            </a:r>
            <a:r>
              <a:rPr lang="en-US" sz="2400" spc="-4" dirty="0" err="1">
                <a:cs typeface="Comic Sans MS"/>
              </a:rPr>
              <a:t>progres</a:t>
            </a:r>
            <a:r>
              <a:rPr lang="en-US" sz="2400" spc="-4" dirty="0">
                <a:cs typeface="Comic Sans MS"/>
              </a:rPr>
              <a:t> </a:t>
            </a:r>
            <a:r>
              <a:rPr lang="en-US" sz="2400" spc="-4" dirty="0" err="1">
                <a:cs typeface="Comic Sans MS"/>
              </a:rPr>
              <a:t>biaya</a:t>
            </a:r>
            <a:r>
              <a:rPr lang="en-US" sz="2400" spc="-4" dirty="0">
                <a:cs typeface="Comic Sans MS"/>
              </a:rPr>
              <a:t> </a:t>
            </a:r>
            <a:r>
              <a:rPr lang="en-US" sz="2400" spc="-4" dirty="0" err="1">
                <a:cs typeface="Comic Sans MS"/>
              </a:rPr>
              <a:t>dan</a:t>
            </a:r>
            <a:r>
              <a:rPr lang="en-US" sz="2400" spc="-4" dirty="0">
                <a:cs typeface="Comic Sans MS"/>
              </a:rPr>
              <a:t> </a:t>
            </a:r>
            <a:r>
              <a:rPr lang="en-US" sz="2400" spc="-4" dirty="0" err="1">
                <a:cs typeface="Comic Sans MS"/>
              </a:rPr>
              <a:t>jadwal</a:t>
            </a:r>
            <a:r>
              <a:rPr lang="en-US" sz="2400" spc="-4" dirty="0">
                <a:cs typeface="Comic Sans MS"/>
              </a:rPr>
              <a:t> </a:t>
            </a:r>
            <a:r>
              <a:rPr lang="en-US" sz="2400" spc="-4" dirty="0" err="1">
                <a:cs typeface="Comic Sans MS"/>
              </a:rPr>
              <a:t>proyek</a:t>
            </a:r>
            <a:r>
              <a:rPr lang="en-US" sz="2400" spc="-4" dirty="0">
                <a:cs typeface="Comic Sans MS"/>
              </a:rPr>
              <a:t> </a:t>
            </a:r>
            <a:r>
              <a:rPr lang="en-US" sz="2400" spc="-4" dirty="0" err="1">
                <a:cs typeface="Comic Sans MS"/>
              </a:rPr>
              <a:t>dalam</a:t>
            </a:r>
            <a:r>
              <a:rPr lang="en-US" sz="2400" spc="-4" dirty="0">
                <a:cs typeface="Comic Sans MS"/>
              </a:rPr>
              <a:t> </a:t>
            </a:r>
            <a:r>
              <a:rPr lang="en-US" sz="2400" spc="-4" dirty="0" err="1">
                <a:cs typeface="Comic Sans MS"/>
              </a:rPr>
              <a:t>bentuk</a:t>
            </a:r>
            <a:r>
              <a:rPr lang="en-US" sz="2400" spc="-4" dirty="0">
                <a:cs typeface="Comic Sans MS"/>
              </a:rPr>
              <a:t> </a:t>
            </a:r>
            <a:r>
              <a:rPr lang="en-US" sz="2400" spc="-4" dirty="0" err="1">
                <a:cs typeface="Comic Sans MS"/>
              </a:rPr>
              <a:t>kuantitatif</a:t>
            </a:r>
            <a:r>
              <a:rPr lang="en-US" sz="2400" spc="-4" dirty="0">
                <a:cs typeface="Comic Sans MS"/>
              </a:rPr>
              <a:t>. </a:t>
            </a:r>
          </a:p>
          <a:p>
            <a:pPr marL="0" indent="0" algn="just">
              <a:buNone/>
            </a:pPr>
            <a:r>
              <a:rPr lang="en-US" sz="2400" spc="-4" dirty="0" err="1">
                <a:cs typeface="Comic Sans MS"/>
              </a:rPr>
              <a:t>Indikator</a:t>
            </a:r>
            <a:r>
              <a:rPr lang="en-US" sz="2400" spc="-4" dirty="0">
                <a:cs typeface="Comic Sans MS"/>
              </a:rPr>
              <a:t> </a:t>
            </a:r>
            <a:r>
              <a:rPr lang="en-US" sz="2400" spc="-4" dirty="0" err="1">
                <a:cs typeface="Comic Sans MS"/>
              </a:rPr>
              <a:t>ini</a:t>
            </a:r>
            <a:r>
              <a:rPr lang="en-US" sz="2400" spc="-4" dirty="0">
                <a:cs typeface="Comic Sans MS"/>
              </a:rPr>
              <a:t> </a:t>
            </a:r>
            <a:r>
              <a:rPr lang="en-US" sz="2400" spc="-4" dirty="0" err="1">
                <a:cs typeface="Comic Sans MS"/>
              </a:rPr>
              <a:t>menginformasikan</a:t>
            </a:r>
            <a:r>
              <a:rPr lang="en-US" sz="2400" spc="-4" dirty="0">
                <a:cs typeface="Comic Sans MS"/>
              </a:rPr>
              <a:t> </a:t>
            </a:r>
            <a:r>
              <a:rPr lang="en-US" sz="2400" spc="-4" dirty="0" err="1">
                <a:cs typeface="Comic Sans MS"/>
              </a:rPr>
              <a:t>posisi</a:t>
            </a:r>
            <a:r>
              <a:rPr lang="en-US" sz="2400" spc="-4" dirty="0">
                <a:cs typeface="Comic Sans MS"/>
              </a:rPr>
              <a:t> </a:t>
            </a:r>
            <a:r>
              <a:rPr lang="en-US" sz="2400" spc="-4" dirty="0" err="1">
                <a:cs typeface="Comic Sans MS"/>
              </a:rPr>
              <a:t>kemajuan</a:t>
            </a:r>
            <a:r>
              <a:rPr lang="en-US" sz="2400" spc="-4" dirty="0">
                <a:cs typeface="Comic Sans MS"/>
              </a:rPr>
              <a:t> </a:t>
            </a:r>
            <a:r>
              <a:rPr lang="en-US" sz="2400" spc="-4" dirty="0" err="1">
                <a:cs typeface="Comic Sans MS"/>
              </a:rPr>
              <a:t>proyek</a:t>
            </a:r>
            <a:r>
              <a:rPr lang="en-US" sz="2400" spc="-4" dirty="0">
                <a:cs typeface="Comic Sans MS"/>
              </a:rPr>
              <a:t> </a:t>
            </a:r>
            <a:r>
              <a:rPr lang="en-US" sz="2400" spc="-4" dirty="0" err="1">
                <a:cs typeface="Comic Sans MS"/>
              </a:rPr>
              <a:t>dalam</a:t>
            </a:r>
            <a:r>
              <a:rPr lang="en-US" sz="2400" spc="-4" dirty="0">
                <a:cs typeface="Comic Sans MS"/>
              </a:rPr>
              <a:t> </a:t>
            </a:r>
            <a:r>
              <a:rPr lang="en-US" sz="2400" spc="-4" dirty="0" err="1">
                <a:cs typeface="Comic Sans MS"/>
              </a:rPr>
              <a:t>jangka</a:t>
            </a:r>
            <a:r>
              <a:rPr lang="en-US" sz="2400" spc="-4" dirty="0">
                <a:cs typeface="Comic Sans MS"/>
              </a:rPr>
              <a:t> </a:t>
            </a:r>
            <a:r>
              <a:rPr lang="en-US" sz="2400" spc="-4" dirty="0" err="1">
                <a:cs typeface="Comic Sans MS"/>
              </a:rPr>
              <a:t>waktu</a:t>
            </a:r>
            <a:r>
              <a:rPr lang="en-US" sz="2400" spc="-4" dirty="0">
                <a:cs typeface="Comic Sans MS"/>
              </a:rPr>
              <a:t> </a:t>
            </a:r>
            <a:r>
              <a:rPr lang="en-US" sz="2400" spc="-4" dirty="0" err="1">
                <a:cs typeface="Comic Sans MS"/>
              </a:rPr>
              <a:t>tertentu</a:t>
            </a:r>
            <a:r>
              <a:rPr lang="en-US" sz="2400" spc="-4" dirty="0">
                <a:cs typeface="Comic Sans MS"/>
              </a:rPr>
              <a:t> </a:t>
            </a:r>
            <a:r>
              <a:rPr lang="en-US" sz="2400" spc="-4" dirty="0" err="1">
                <a:cs typeface="Comic Sans MS"/>
              </a:rPr>
              <a:t>serta</a:t>
            </a:r>
            <a:r>
              <a:rPr lang="en-US" sz="2400" spc="-4" dirty="0">
                <a:cs typeface="Comic Sans MS"/>
              </a:rPr>
              <a:t> </a:t>
            </a:r>
            <a:r>
              <a:rPr lang="en-US" sz="2400" spc="-4" dirty="0" err="1">
                <a:cs typeface="Comic Sans MS"/>
              </a:rPr>
              <a:t>dapat</a:t>
            </a:r>
            <a:r>
              <a:rPr lang="en-US" sz="2400" spc="-4" dirty="0">
                <a:cs typeface="Comic Sans MS"/>
              </a:rPr>
              <a:t> </a:t>
            </a:r>
            <a:r>
              <a:rPr lang="en-US" sz="2400" spc="-4" dirty="0" err="1">
                <a:cs typeface="Comic Sans MS"/>
              </a:rPr>
              <a:t>memperkirakan</a:t>
            </a:r>
            <a:r>
              <a:rPr lang="en-US" sz="2400" spc="-4" dirty="0">
                <a:cs typeface="Comic Sans MS"/>
              </a:rPr>
              <a:t> </a:t>
            </a:r>
            <a:r>
              <a:rPr lang="en-US" sz="2400" spc="-4" dirty="0" err="1">
                <a:cs typeface="Comic Sans MS"/>
              </a:rPr>
              <a:t>proyeksi</a:t>
            </a:r>
            <a:r>
              <a:rPr lang="en-US" sz="2400" spc="-4" dirty="0">
                <a:cs typeface="Comic Sans MS"/>
              </a:rPr>
              <a:t> </a:t>
            </a:r>
            <a:r>
              <a:rPr lang="en-US" sz="2400" spc="-4" dirty="0" err="1">
                <a:cs typeface="Comic Sans MS"/>
              </a:rPr>
              <a:t>kemajuan</a:t>
            </a:r>
            <a:r>
              <a:rPr lang="en-US" sz="2400" spc="-4" dirty="0">
                <a:cs typeface="Comic Sans MS"/>
              </a:rPr>
              <a:t> </a:t>
            </a:r>
            <a:r>
              <a:rPr lang="en-US" sz="2400" spc="-4" dirty="0" err="1">
                <a:cs typeface="Comic Sans MS"/>
              </a:rPr>
              <a:t>proyek</a:t>
            </a:r>
            <a:r>
              <a:rPr lang="en-US" sz="2400" spc="-4" dirty="0">
                <a:cs typeface="Comic Sans MS"/>
              </a:rPr>
              <a:t> </a:t>
            </a:r>
            <a:r>
              <a:rPr lang="en-US" sz="2400" spc="-4" dirty="0" err="1">
                <a:cs typeface="Comic Sans MS"/>
              </a:rPr>
              <a:t>pada</a:t>
            </a:r>
            <a:r>
              <a:rPr lang="en-US" sz="2400" spc="-4" dirty="0">
                <a:cs typeface="Comic Sans MS"/>
              </a:rPr>
              <a:t> </a:t>
            </a:r>
            <a:r>
              <a:rPr lang="en-US" sz="2400" spc="-4" dirty="0" err="1">
                <a:cs typeface="Comic Sans MS"/>
              </a:rPr>
              <a:t>periode</a:t>
            </a:r>
            <a:r>
              <a:rPr lang="en-US" sz="2400" spc="-4" dirty="0">
                <a:cs typeface="Comic Sans MS"/>
              </a:rPr>
              <a:t> </a:t>
            </a:r>
            <a:r>
              <a:rPr lang="en-US" sz="2400" spc="-4" dirty="0" err="1">
                <a:cs typeface="Comic Sans MS"/>
              </a:rPr>
              <a:t>selanjutnya</a:t>
            </a:r>
            <a:r>
              <a:rPr lang="en-US" sz="2400" spc="-4" dirty="0">
                <a:cs typeface="Comic Sans MS"/>
              </a:rPr>
              <a:t>.</a:t>
            </a:r>
          </a:p>
        </p:txBody>
      </p:sp>
    </p:spTree>
    <p:extLst>
      <p:ext uri="{BB962C8B-B14F-4D97-AF65-F5344CB8AC3E}">
        <p14:creationId xmlns:p14="http://schemas.microsoft.com/office/powerpoint/2010/main" val="17596482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ＭＳ Ｐゴシック" charset="0"/>
                <a:cs typeface="+mn-cs"/>
              </a:rPr>
              <a:t>Control Cost &amp; Schedule : </a:t>
            </a:r>
            <a:r>
              <a:rPr kumimoji="0" lang="en-US" sz="36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Calibri Light" panose="020F0302020204030204"/>
                <a:ea typeface="ＭＳ Ｐゴシック" charset="0"/>
                <a:cs typeface="+mn-cs"/>
              </a:rPr>
              <a:t>Tools &amp; Techniques</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7" name="Title 1"/>
          <p:cNvSpPr>
            <a:spLocks noGrp="1"/>
          </p:cNvSpPr>
          <p:nvPr>
            <p:ph type="title"/>
          </p:nvPr>
        </p:nvSpPr>
        <p:spPr>
          <a:xfrm>
            <a:off x="307075" y="555394"/>
            <a:ext cx="7620000" cy="1143000"/>
          </a:xfrm>
        </p:spPr>
        <p:txBody>
          <a:bodyPr>
            <a:normAutofit/>
          </a:bodyPr>
          <a:lstStyle/>
          <a:p>
            <a:r>
              <a:rPr lang="en-US" sz="4000" i="1" dirty="0">
                <a:effectLst>
                  <a:outerShdw blurRad="38100" dist="38100" dir="2700000" algn="tl">
                    <a:srgbClr val="000000">
                      <a:alpha val="43137"/>
                    </a:srgbClr>
                  </a:outerShdw>
                </a:effectLst>
              </a:rPr>
              <a:t>2</a:t>
            </a:r>
            <a:r>
              <a:rPr lang="id-ID" sz="4000" i="1" dirty="0">
                <a:effectLst>
                  <a:outerShdw blurRad="38100" dist="38100" dir="2700000" algn="tl">
                    <a:srgbClr val="000000">
                      <a:alpha val="43137"/>
                    </a:srgbClr>
                  </a:outerShdw>
                </a:effectLst>
              </a:rPr>
              <a:t>. </a:t>
            </a:r>
            <a:r>
              <a:rPr lang="en-US" sz="4000" i="1" dirty="0">
                <a:effectLst>
                  <a:outerShdw blurRad="38100" dist="38100" dir="2700000" algn="tl">
                    <a:srgbClr val="000000">
                      <a:alpha val="43137"/>
                    </a:srgbClr>
                  </a:outerShdw>
                </a:effectLst>
              </a:rPr>
              <a:t>Earned Value Management</a:t>
            </a:r>
            <a:endParaRPr lang="id-ID" sz="4000" dirty="0">
              <a:effectLst>
                <a:outerShdw blurRad="38100" dist="38100" dir="2700000" algn="tl">
                  <a:srgbClr val="000000">
                    <a:alpha val="43137"/>
                  </a:srgbClr>
                </a:outerShdw>
              </a:effectLst>
            </a:endParaRPr>
          </a:p>
        </p:txBody>
      </p:sp>
      <p:pic>
        <p:nvPicPr>
          <p:cNvPr id="3" name="Picture 2"/>
          <p:cNvPicPr>
            <a:picLocks noChangeAspect="1"/>
          </p:cNvPicPr>
          <p:nvPr/>
        </p:nvPicPr>
        <p:blipFill>
          <a:blip r:embed="rId3"/>
          <a:stretch>
            <a:fillRect/>
          </a:stretch>
        </p:blipFill>
        <p:spPr>
          <a:xfrm>
            <a:off x="666501" y="1841442"/>
            <a:ext cx="9926472" cy="4090388"/>
          </a:xfrm>
          <a:prstGeom prst="rect">
            <a:avLst/>
          </a:prstGeom>
        </p:spPr>
      </p:pic>
    </p:spTree>
    <p:extLst>
      <p:ext uri="{BB962C8B-B14F-4D97-AF65-F5344CB8AC3E}">
        <p14:creationId xmlns:p14="http://schemas.microsoft.com/office/powerpoint/2010/main" val="32087278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ＭＳ Ｐゴシック" charset="0"/>
                <a:cs typeface="+mn-cs"/>
              </a:rPr>
              <a:t>Control Cost &amp; Schedule : </a:t>
            </a:r>
            <a:r>
              <a:rPr kumimoji="0" lang="en-US" sz="36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Calibri Light" panose="020F0302020204030204"/>
                <a:ea typeface="ＭＳ Ｐゴシック" charset="0"/>
                <a:cs typeface="+mn-cs"/>
              </a:rPr>
              <a:t>Tools &amp; Techniques</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pic>
        <p:nvPicPr>
          <p:cNvPr id="4" name="Picture 3"/>
          <p:cNvPicPr>
            <a:picLocks noChangeAspect="1"/>
          </p:cNvPicPr>
          <p:nvPr/>
        </p:nvPicPr>
        <p:blipFill>
          <a:blip r:embed="rId3"/>
          <a:stretch>
            <a:fillRect/>
          </a:stretch>
        </p:blipFill>
        <p:spPr>
          <a:xfrm>
            <a:off x="1129887" y="904344"/>
            <a:ext cx="8383837" cy="4998907"/>
          </a:xfrm>
          <a:prstGeom prst="rect">
            <a:avLst/>
          </a:prstGeom>
        </p:spPr>
      </p:pic>
    </p:spTree>
    <p:extLst>
      <p:ext uri="{BB962C8B-B14F-4D97-AF65-F5344CB8AC3E}">
        <p14:creationId xmlns:p14="http://schemas.microsoft.com/office/powerpoint/2010/main" val="38332466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39091" y="1028700"/>
            <a:ext cx="9227127" cy="4629150"/>
          </a:xfrm>
        </p:spPr>
        <p:txBody>
          <a:bodyPr>
            <a:normAutofit fontScale="92500" lnSpcReduction="10000"/>
          </a:bodyPr>
          <a:lstStyle/>
          <a:p>
            <a:pPr marL="85725" indent="0">
              <a:buNone/>
            </a:pPr>
            <a:r>
              <a:rPr lang="en-US" sz="2400" dirty="0"/>
              <a:t>BAC = </a:t>
            </a:r>
            <a:r>
              <a:rPr lang="en-US" sz="2400" dirty="0" err="1"/>
              <a:t>Kumulatif</a:t>
            </a:r>
            <a:r>
              <a:rPr lang="en-US" sz="2400" dirty="0"/>
              <a:t> </a:t>
            </a:r>
            <a:r>
              <a:rPr lang="en-US" sz="2400" dirty="0" err="1"/>
              <a:t>anggaran</a:t>
            </a:r>
            <a:r>
              <a:rPr lang="en-US" sz="2400" dirty="0"/>
              <a:t> pada </a:t>
            </a:r>
            <a:r>
              <a:rPr lang="en-US" sz="2400" dirty="0" err="1"/>
              <a:t>akhir</a:t>
            </a:r>
            <a:r>
              <a:rPr lang="en-US" sz="2400" dirty="0"/>
              <a:t> </a:t>
            </a:r>
            <a:r>
              <a:rPr lang="en-US" sz="2400" dirty="0" err="1"/>
              <a:t>periode</a:t>
            </a:r>
            <a:r>
              <a:rPr lang="en-US" sz="2400" dirty="0"/>
              <a:t> </a:t>
            </a:r>
            <a:r>
              <a:rPr lang="en-US" sz="2400" dirty="0" err="1"/>
              <a:t>perencanaan</a:t>
            </a:r>
            <a:endParaRPr lang="en-US" sz="2400" dirty="0"/>
          </a:p>
          <a:p>
            <a:pPr marL="85725" indent="0">
              <a:buNone/>
            </a:pPr>
            <a:r>
              <a:rPr lang="en-US" sz="2400" dirty="0"/>
              <a:t>PV = </a:t>
            </a:r>
            <a:r>
              <a:rPr lang="en-US" sz="2400" dirty="0" err="1"/>
              <a:t>Kumulatif</a:t>
            </a:r>
            <a:r>
              <a:rPr lang="en-US" sz="2400" dirty="0"/>
              <a:t> </a:t>
            </a:r>
            <a:r>
              <a:rPr lang="en-US" sz="2400" dirty="0" err="1"/>
              <a:t>anggaran</a:t>
            </a:r>
            <a:r>
              <a:rPr lang="en-US" sz="2400" dirty="0"/>
              <a:t> </a:t>
            </a:r>
          </a:p>
          <a:p>
            <a:pPr marL="85725" indent="0">
              <a:buNone/>
            </a:pPr>
            <a:r>
              <a:rPr lang="en-US" sz="2400" dirty="0"/>
              <a:t>AC = </a:t>
            </a:r>
            <a:r>
              <a:rPr lang="en-US" sz="2400" dirty="0" err="1"/>
              <a:t>Kumulatif</a:t>
            </a:r>
            <a:r>
              <a:rPr lang="en-US" sz="2400" dirty="0"/>
              <a:t> </a:t>
            </a:r>
            <a:r>
              <a:rPr lang="en-US" sz="2400" dirty="0" err="1"/>
              <a:t>realisasi</a:t>
            </a:r>
            <a:r>
              <a:rPr lang="en-US" sz="2400" dirty="0"/>
              <a:t> </a:t>
            </a:r>
            <a:r>
              <a:rPr lang="en-US" sz="2400" dirty="0" err="1"/>
              <a:t>biaya</a:t>
            </a:r>
            <a:endParaRPr lang="en-US" sz="2400" dirty="0"/>
          </a:p>
          <a:p>
            <a:pPr marL="85725" indent="0">
              <a:buNone/>
            </a:pPr>
            <a:r>
              <a:rPr lang="en-US" sz="2400" dirty="0"/>
              <a:t>EV = </a:t>
            </a:r>
            <a:r>
              <a:rPr lang="en-US" sz="2400" dirty="0" err="1"/>
              <a:t>Kumulatif</a:t>
            </a:r>
            <a:r>
              <a:rPr lang="en-US" sz="2400" dirty="0"/>
              <a:t> </a:t>
            </a:r>
            <a:r>
              <a:rPr lang="en-US" sz="2400" dirty="0" err="1"/>
              <a:t>tingkat</a:t>
            </a:r>
            <a:r>
              <a:rPr lang="en-US" sz="2400" dirty="0"/>
              <a:t> </a:t>
            </a:r>
            <a:r>
              <a:rPr lang="en-US" sz="2400" dirty="0" err="1"/>
              <a:t>penyelesaian</a:t>
            </a:r>
            <a:r>
              <a:rPr lang="en-US" sz="2400" dirty="0"/>
              <a:t> </a:t>
            </a:r>
            <a:r>
              <a:rPr lang="en-US" sz="2400" dirty="0" err="1"/>
              <a:t>pekerjaan</a:t>
            </a:r>
            <a:r>
              <a:rPr lang="en-US" sz="2400" dirty="0"/>
              <a:t> </a:t>
            </a:r>
          </a:p>
          <a:p>
            <a:pPr marL="85725" indent="0">
              <a:buNone/>
            </a:pPr>
            <a:r>
              <a:rPr lang="en-US" sz="2400" dirty="0"/>
              <a:t>EV = % (</a:t>
            </a:r>
            <a:r>
              <a:rPr lang="en-US" sz="2400" dirty="0" err="1"/>
              <a:t>tingkat</a:t>
            </a:r>
            <a:r>
              <a:rPr lang="en-US" sz="2400" dirty="0"/>
              <a:t> </a:t>
            </a:r>
            <a:r>
              <a:rPr lang="en-US" sz="2400" dirty="0" err="1"/>
              <a:t>penyelesaian</a:t>
            </a:r>
            <a:r>
              <a:rPr lang="en-US" sz="2400" dirty="0"/>
              <a:t> </a:t>
            </a:r>
            <a:r>
              <a:rPr lang="en-US" sz="2400" dirty="0" err="1"/>
              <a:t>pekerjaan</a:t>
            </a:r>
            <a:r>
              <a:rPr lang="en-US" sz="2400" dirty="0"/>
              <a:t>) x PV</a:t>
            </a:r>
          </a:p>
          <a:p>
            <a:pPr marL="85725" indent="0">
              <a:buNone/>
            </a:pPr>
            <a:endParaRPr lang="en-US" sz="2400" dirty="0"/>
          </a:p>
          <a:p>
            <a:pPr marL="85725" indent="0">
              <a:buNone/>
            </a:pPr>
            <a:r>
              <a:rPr lang="en-US" sz="2400" dirty="0" err="1"/>
              <a:t>Beberapa</a:t>
            </a:r>
            <a:r>
              <a:rPr lang="en-US" sz="2400" dirty="0"/>
              <a:t> </a:t>
            </a:r>
            <a:r>
              <a:rPr lang="en-US" sz="2400" dirty="0" err="1"/>
              <a:t>kesepakatan</a:t>
            </a:r>
            <a:r>
              <a:rPr lang="en-US" sz="2400" dirty="0"/>
              <a:t> yang </a:t>
            </a:r>
            <a:r>
              <a:rPr lang="en-US" sz="2400" dirty="0" err="1"/>
              <a:t>dapat</a:t>
            </a:r>
            <a:r>
              <a:rPr lang="en-US" sz="2400" dirty="0"/>
              <a:t> </a:t>
            </a:r>
            <a:r>
              <a:rPr lang="en-US" sz="2400" dirty="0" err="1"/>
              <a:t>digunakan</a:t>
            </a:r>
            <a:r>
              <a:rPr lang="en-US" sz="2400" dirty="0"/>
              <a:t> </a:t>
            </a:r>
            <a:r>
              <a:rPr lang="en-US" sz="2400" dirty="0" err="1"/>
              <a:t>dalam</a:t>
            </a:r>
            <a:r>
              <a:rPr lang="en-US" sz="2400" dirty="0"/>
              <a:t> </a:t>
            </a:r>
            <a:r>
              <a:rPr lang="en-US" sz="2400" dirty="0" err="1"/>
              <a:t>menentukan</a:t>
            </a:r>
            <a:r>
              <a:rPr lang="en-US" sz="2400" dirty="0"/>
              <a:t> </a:t>
            </a:r>
            <a:r>
              <a:rPr lang="en-US" sz="2400" dirty="0" err="1"/>
              <a:t>estimasi</a:t>
            </a:r>
            <a:r>
              <a:rPr lang="en-US" sz="2400" dirty="0"/>
              <a:t>  </a:t>
            </a:r>
            <a:r>
              <a:rPr lang="en-US" sz="2400" dirty="0" err="1"/>
              <a:t>tingkat</a:t>
            </a:r>
            <a:r>
              <a:rPr lang="en-US" sz="2400" dirty="0"/>
              <a:t> </a:t>
            </a:r>
            <a:r>
              <a:rPr lang="en-US" sz="2400" dirty="0" err="1"/>
              <a:t>penyelesaian</a:t>
            </a:r>
            <a:r>
              <a:rPr lang="en-US" sz="2400" dirty="0"/>
              <a:t> </a:t>
            </a:r>
            <a:r>
              <a:rPr lang="en-US" sz="2400" dirty="0" err="1"/>
              <a:t>pekerjaan</a:t>
            </a:r>
            <a:r>
              <a:rPr lang="en-US" sz="2400" dirty="0"/>
              <a:t> s/d </a:t>
            </a:r>
            <a:r>
              <a:rPr lang="en-US" sz="2400" dirty="0" err="1"/>
              <a:t>saat</a:t>
            </a:r>
            <a:r>
              <a:rPr lang="en-US" sz="2400" dirty="0"/>
              <a:t> </a:t>
            </a:r>
            <a:r>
              <a:rPr lang="en-US" sz="2400" dirty="0" err="1"/>
              <a:t>ini</a:t>
            </a:r>
            <a:r>
              <a:rPr lang="en-US" sz="2400" dirty="0"/>
              <a:t> :</a:t>
            </a:r>
          </a:p>
          <a:p>
            <a:r>
              <a:rPr lang="en-US" sz="2400" dirty="0"/>
              <a:t>The 50 – 50 rule</a:t>
            </a:r>
          </a:p>
          <a:p>
            <a:r>
              <a:rPr lang="en-US" sz="2400" dirty="0"/>
              <a:t>The 0 – 100 percent rule</a:t>
            </a:r>
          </a:p>
          <a:p>
            <a:r>
              <a:rPr lang="en-US" sz="2400" dirty="0"/>
              <a:t>Critical input use rule</a:t>
            </a:r>
          </a:p>
          <a:p>
            <a:r>
              <a:rPr lang="en-US" sz="2400" dirty="0"/>
              <a:t>The proportionality rule</a:t>
            </a:r>
          </a:p>
          <a:p>
            <a:pPr marL="85725" indent="0">
              <a:buClr>
                <a:srgbClr val="A9A57C"/>
              </a:buClr>
              <a:buNone/>
            </a:pPr>
            <a:endParaRPr lang="en-US" dirty="0">
              <a:solidFill>
                <a:srgbClr val="2F2B20"/>
              </a:solidFill>
            </a:endParaRPr>
          </a:p>
        </p:txBody>
      </p:sp>
    </p:spTree>
    <p:extLst>
      <p:ext uri="{BB962C8B-B14F-4D97-AF65-F5344CB8AC3E}">
        <p14:creationId xmlns:p14="http://schemas.microsoft.com/office/powerpoint/2010/main" val="39473686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ＭＳ Ｐゴシック" charset="0"/>
                <a:cs typeface="+mn-cs"/>
              </a:rPr>
              <a:t>Control Cost &amp; Schedule : </a:t>
            </a:r>
            <a:r>
              <a:rPr kumimoji="0" lang="en-US" sz="36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Calibri Light" panose="020F0302020204030204"/>
                <a:ea typeface="ＭＳ Ｐゴシック" charset="0"/>
                <a:cs typeface="+mn-cs"/>
              </a:rPr>
              <a:t>Tools &amp; Techniques</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7" name="Title 1"/>
          <p:cNvSpPr>
            <a:spLocks noGrp="1"/>
          </p:cNvSpPr>
          <p:nvPr>
            <p:ph type="title"/>
          </p:nvPr>
        </p:nvSpPr>
        <p:spPr>
          <a:xfrm>
            <a:off x="307075" y="555394"/>
            <a:ext cx="7620000" cy="1143000"/>
          </a:xfrm>
        </p:spPr>
        <p:txBody>
          <a:bodyPr>
            <a:normAutofit/>
          </a:bodyPr>
          <a:lstStyle/>
          <a:p>
            <a:r>
              <a:rPr lang="en-US" sz="4000" i="1" dirty="0">
                <a:effectLst>
                  <a:outerShdw blurRad="38100" dist="38100" dir="2700000" algn="tl">
                    <a:srgbClr val="000000">
                      <a:alpha val="43137"/>
                    </a:srgbClr>
                  </a:outerShdw>
                </a:effectLst>
              </a:rPr>
              <a:t>2</a:t>
            </a:r>
            <a:r>
              <a:rPr lang="id-ID" sz="4000" i="1" dirty="0">
                <a:effectLst>
                  <a:outerShdw blurRad="38100" dist="38100" dir="2700000" algn="tl">
                    <a:srgbClr val="000000">
                      <a:alpha val="43137"/>
                    </a:srgbClr>
                  </a:outerShdw>
                </a:effectLst>
              </a:rPr>
              <a:t>. </a:t>
            </a:r>
            <a:r>
              <a:rPr lang="en-US" sz="4000" i="1" dirty="0">
                <a:effectLst>
                  <a:outerShdw blurRad="38100" dist="38100" dir="2700000" algn="tl">
                    <a:srgbClr val="000000">
                      <a:alpha val="43137"/>
                    </a:srgbClr>
                  </a:outerShdw>
                </a:effectLst>
              </a:rPr>
              <a:t>Earned Value Management</a:t>
            </a:r>
            <a:endParaRPr lang="id-ID" sz="4000" dirty="0">
              <a:effectLst>
                <a:outerShdw blurRad="38100" dist="38100" dir="2700000" algn="tl">
                  <a:srgbClr val="000000">
                    <a:alpha val="43137"/>
                  </a:srgbClr>
                </a:outerShdw>
              </a:effectLst>
            </a:endParaRPr>
          </a:p>
        </p:txBody>
      </p:sp>
      <p:pic>
        <p:nvPicPr>
          <p:cNvPr id="3" name="Picture 2"/>
          <p:cNvPicPr>
            <a:picLocks noChangeAspect="1"/>
          </p:cNvPicPr>
          <p:nvPr/>
        </p:nvPicPr>
        <p:blipFill>
          <a:blip r:embed="rId3"/>
          <a:stretch>
            <a:fillRect/>
          </a:stretch>
        </p:blipFill>
        <p:spPr>
          <a:xfrm>
            <a:off x="955343" y="1542195"/>
            <a:ext cx="8333026" cy="4410947"/>
          </a:xfrm>
          <a:prstGeom prst="rect">
            <a:avLst/>
          </a:prstGeom>
        </p:spPr>
      </p:pic>
    </p:spTree>
    <p:extLst>
      <p:ext uri="{BB962C8B-B14F-4D97-AF65-F5344CB8AC3E}">
        <p14:creationId xmlns:p14="http://schemas.microsoft.com/office/powerpoint/2010/main" val="36046776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EC90068E-9A57-4055-9FB6-0A960E4C1BE3}"/>
              </a:ext>
            </a:extLst>
          </p:cNvPr>
          <p:cNvGraphicFramePr>
            <a:graphicFrameLocks noGrp="1"/>
          </p:cNvGraphicFramePr>
          <p:nvPr>
            <p:ph idx="1"/>
          </p:nvPr>
        </p:nvGraphicFramePr>
        <p:xfrm>
          <a:off x="2202874" y="1454317"/>
          <a:ext cx="6462959" cy="3031178"/>
        </p:xfrm>
        <a:graphic>
          <a:graphicData uri="http://schemas.openxmlformats.org/drawingml/2006/table">
            <a:tbl>
              <a:tblPr firstRow="1" firstCol="1" bandRow="1"/>
              <a:tblGrid>
                <a:gridCol w="1709152">
                  <a:extLst>
                    <a:ext uri="{9D8B030D-6E8A-4147-A177-3AD203B41FA5}">
                      <a16:colId xmlns:a16="http://schemas.microsoft.com/office/drawing/2014/main" val="2941326279"/>
                    </a:ext>
                  </a:extLst>
                </a:gridCol>
                <a:gridCol w="1649310">
                  <a:extLst>
                    <a:ext uri="{9D8B030D-6E8A-4147-A177-3AD203B41FA5}">
                      <a16:colId xmlns:a16="http://schemas.microsoft.com/office/drawing/2014/main" val="2770474710"/>
                    </a:ext>
                  </a:extLst>
                </a:gridCol>
                <a:gridCol w="1489487">
                  <a:extLst>
                    <a:ext uri="{9D8B030D-6E8A-4147-A177-3AD203B41FA5}">
                      <a16:colId xmlns:a16="http://schemas.microsoft.com/office/drawing/2014/main" val="1832238917"/>
                    </a:ext>
                  </a:extLst>
                </a:gridCol>
                <a:gridCol w="1615010">
                  <a:extLst>
                    <a:ext uri="{9D8B030D-6E8A-4147-A177-3AD203B41FA5}">
                      <a16:colId xmlns:a16="http://schemas.microsoft.com/office/drawing/2014/main" val="3011034563"/>
                    </a:ext>
                  </a:extLst>
                </a:gridCol>
              </a:tblGrid>
              <a:tr h="0">
                <a:tc>
                  <a:txBody>
                    <a:bodyPr/>
                    <a:lstStyle/>
                    <a:p>
                      <a:pPr algn="ctr">
                        <a:lnSpc>
                          <a:spcPct val="115000"/>
                        </a:lnSpc>
                        <a:spcAft>
                          <a:spcPts val="0"/>
                        </a:spcAft>
                      </a:pPr>
                      <a:r>
                        <a:rPr lang="en-US" sz="1400" dirty="0" err="1">
                          <a:effectLst/>
                          <a:latin typeface="Calibri" panose="020F0502020204030204" pitchFamily="34" charset="0"/>
                          <a:ea typeface="Calibri" panose="020F0502020204030204" pitchFamily="34" charset="0"/>
                          <a:cs typeface="Times New Roman" panose="02020603050405020304" pitchFamily="18" charset="0"/>
                        </a:rPr>
                        <a:t>Kegiatan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Waktu</a:t>
                      </a:r>
                    </a:p>
                    <a:p>
                      <a:pPr algn="ctr">
                        <a:lnSpc>
                          <a:spcPct val="115000"/>
                        </a:lnSpc>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hari</a:t>
                      </a:r>
                      <a:r>
                        <a:rPr lang="en-US" sz="1400" dirty="0">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dirty="0" err="1">
                          <a:effectLst/>
                          <a:latin typeface="Calibri" panose="020F0502020204030204" pitchFamily="34" charset="0"/>
                          <a:ea typeface="Calibri" panose="020F0502020204030204" pitchFamily="34" charset="0"/>
                          <a:cs typeface="Times New Roman" panose="02020603050405020304" pitchFamily="18" charset="0"/>
                        </a:rPr>
                        <a:t>Biaya</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Rp</a:t>
                      </a:r>
                      <a:r>
                        <a:rPr lang="en-US" sz="1400" dirty="0">
                          <a:effectLst/>
                          <a:latin typeface="Calibri" panose="020F0502020204030204" pitchFamily="34" charset="0"/>
                          <a:ea typeface="Calibri" panose="020F0502020204030204" pitchFamily="34" charset="0"/>
                          <a:cs typeface="Times New Roman" panose="02020603050405020304" pitchFamily="18" charset="0"/>
                        </a:rPr>
                        <a:t> Juta)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Kegiatan yang mendahului (Predesessor)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5534350"/>
                  </a:ext>
                </a:extLst>
              </a:tr>
              <a:tr h="0">
                <a:tc>
                  <a:txBody>
                    <a:bodyPr/>
                    <a:lstStyle/>
                    <a:p>
                      <a:pPr algn="ctr">
                        <a:lnSpc>
                          <a:spcPct val="115000"/>
                        </a:lnSpc>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60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8245192"/>
                  </a:ext>
                </a:extLst>
              </a:tr>
              <a:tr h="0">
                <a:tc>
                  <a:txBody>
                    <a:bodyPr/>
                    <a:lstStyle/>
                    <a:p>
                      <a:pPr algn="ctr">
                        <a:lnSpc>
                          <a:spcPct val="115000"/>
                        </a:lnSpc>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B</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30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58211400"/>
                  </a:ext>
                </a:extLst>
              </a:tr>
              <a:tr h="0">
                <a:tc>
                  <a:txBody>
                    <a:bodyPr/>
                    <a:lstStyle/>
                    <a:p>
                      <a:pPr algn="ctr">
                        <a:lnSpc>
                          <a:spcPct val="115000"/>
                        </a:lnSpc>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C</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15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6220756"/>
                  </a:ext>
                </a:extLst>
              </a:tr>
              <a:tr h="0">
                <a:tc>
                  <a:txBody>
                    <a:bodyPr/>
                    <a:lstStyle/>
                    <a:p>
                      <a:pPr algn="ctr">
                        <a:lnSpc>
                          <a:spcPct val="115000"/>
                        </a:lnSpc>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75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9612802"/>
                  </a:ext>
                </a:extLst>
              </a:tr>
              <a:tr h="0">
                <a:tc>
                  <a:txBody>
                    <a:bodyPr/>
                    <a:lstStyle/>
                    <a:p>
                      <a:pPr algn="ctr">
                        <a:lnSpc>
                          <a:spcPct val="115000"/>
                        </a:lnSpc>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40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B</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8246690"/>
                  </a:ext>
                </a:extLst>
              </a:tr>
              <a:tr h="0">
                <a:tc>
                  <a:txBody>
                    <a:bodyPr/>
                    <a:lstStyle/>
                    <a:p>
                      <a:pPr algn="ctr">
                        <a:lnSpc>
                          <a:spcPct val="115000"/>
                        </a:lnSpc>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F</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B</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7256580"/>
                  </a:ext>
                </a:extLst>
              </a:tr>
              <a:tr h="0">
                <a:tc>
                  <a:txBody>
                    <a:bodyPr/>
                    <a:lstStyle/>
                    <a:p>
                      <a:pPr algn="ctr">
                        <a:lnSpc>
                          <a:spcPct val="115000"/>
                        </a:lnSpc>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G</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15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D.E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5859417"/>
                  </a:ext>
                </a:extLst>
              </a:tr>
              <a:tr h="0">
                <a:tc>
                  <a:txBody>
                    <a:bodyPr/>
                    <a:lstStyle/>
                    <a:p>
                      <a:pPr algn="ctr">
                        <a:lnSpc>
                          <a:spcPct val="115000"/>
                        </a:lnSpc>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40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F</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47937513"/>
                  </a:ext>
                </a:extLst>
              </a:tr>
              <a:tr h="0">
                <a:tc>
                  <a:txBody>
                    <a:bodyPr/>
                    <a:lstStyle/>
                    <a:p>
                      <a:pPr algn="ctr">
                        <a:lnSpc>
                          <a:spcPct val="115000"/>
                        </a:lnSpc>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I</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C</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39278814"/>
                  </a:ext>
                </a:extLst>
              </a:tr>
              <a:tr h="0">
                <a:tc>
                  <a:txBody>
                    <a:bodyPr/>
                    <a:lstStyle/>
                    <a:p>
                      <a:pPr algn="ctr">
                        <a:lnSpc>
                          <a:spcPct val="115000"/>
                        </a:lnSpc>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J</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G,H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7691948"/>
                  </a:ext>
                </a:extLst>
              </a:tr>
            </a:tbl>
          </a:graphicData>
        </a:graphic>
      </p:graphicFrame>
      <p:sp>
        <p:nvSpPr>
          <p:cNvPr id="5" name="Rectangle 1">
            <a:extLst>
              <a:ext uri="{FF2B5EF4-FFF2-40B4-BE49-F238E27FC236}">
                <a16:creationId xmlns:a16="http://schemas.microsoft.com/office/drawing/2014/main" id="{EE25A621-14BF-446D-8ED8-8E933528732B}"/>
              </a:ext>
            </a:extLst>
          </p:cNvPr>
          <p:cNvSpPr>
            <a:spLocks noChangeArrowheads="1"/>
          </p:cNvSpPr>
          <p:nvPr/>
        </p:nvSpPr>
        <p:spPr bwMode="auto">
          <a:xfrm>
            <a:off x="2051485" y="4482504"/>
            <a:ext cx="7480442" cy="2154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8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endParaRPr>
          </a:p>
          <a:p>
            <a:pPr marL="228600" marR="0" lvl="0" indent="-228600" algn="l" defTabSz="914400" rtl="0" eaLnBrk="0" fontAlgn="base" latinLnBrk="0" hangingPunct="0">
              <a:lnSpc>
                <a:spcPct val="100000"/>
              </a:lnSpc>
              <a:spcBef>
                <a:spcPct val="0"/>
              </a:spcBef>
              <a:spcAft>
                <a:spcPct val="0"/>
              </a:spcAft>
              <a:buClrTx/>
              <a:buSzTx/>
              <a:buFont typeface="+mj-lt"/>
              <a:buAutoNum type="alphaLcPeriod"/>
              <a:tabLst/>
              <a:defRPr/>
            </a:pP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Buatlah</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jaringan</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kerjanya</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1" i="1"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Netwok</a:t>
            </a:r>
            <a:r>
              <a:rPr kumimoji="0" lang="en-US" altLang="en-US" sz="1400" b="1" i="1" u="none" strike="noStrike" kern="1200" cap="none" spc="0" normalizeH="0" baseline="0" noProof="0" dirty="0">
                <a:ln>
                  <a:noFill/>
                </a:ln>
                <a:solidFill>
                  <a:srgbClr val="2F2B20"/>
                </a:solidFill>
                <a:effectLst/>
                <a:uLnTx/>
                <a:uFillTx/>
                <a:latin typeface="Arial" panose="020B0604020202020204" pitchFamily="34" charset="0"/>
                <a:ea typeface="+mn-ea"/>
                <a:cs typeface="+mn-cs"/>
              </a:rPr>
              <a:t> CPM) </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tentukan</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lintasan</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kritisnya</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dan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hitunglah</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kelonggarannya</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(Slack Time)</a:t>
            </a:r>
            <a:r>
              <a:rPr kumimoji="0" lang="en-US" altLang="en-US" sz="1400" b="1" i="1"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untuk</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setiap</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kegiatan</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a:t>
            </a:r>
          </a:p>
          <a:p>
            <a:pPr marL="228600" marR="0" lvl="0" indent="-228600" algn="l" defTabSz="914400" rtl="0" eaLnBrk="0" fontAlgn="base" latinLnBrk="0" hangingPunct="0">
              <a:lnSpc>
                <a:spcPct val="100000"/>
              </a:lnSpc>
              <a:spcBef>
                <a:spcPct val="0"/>
              </a:spcBef>
              <a:spcAft>
                <a:spcPct val="0"/>
              </a:spcAft>
              <a:buClrTx/>
              <a:buSzTx/>
              <a:buFont typeface="+mj-lt"/>
              <a:buAutoNum type="alphaLcPeriod"/>
              <a:tabLst/>
              <a:defRPr/>
            </a:pP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Hitunglah</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anggaran</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dan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kumulatif</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anggaran</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1"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(PV) </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pada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setiap</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periode</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perencanaan</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hari</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untuk</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menyelesaikan</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proyek</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ini</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Berapa</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1"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BAC</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1" i="1"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kumulatif</a:t>
            </a:r>
            <a:r>
              <a:rPr kumimoji="0" lang="en-US" altLang="en-US" sz="1400" b="1" i="1"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1" i="1"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anggaran</a:t>
            </a:r>
            <a:r>
              <a:rPr kumimoji="0" lang="en-US" altLang="en-US" sz="1400" b="1" i="1" u="none" strike="noStrike" kern="1200" cap="none" spc="0" normalizeH="0" baseline="0" noProof="0" dirty="0">
                <a:ln>
                  <a:noFill/>
                </a:ln>
                <a:solidFill>
                  <a:srgbClr val="2F2B20"/>
                </a:solidFill>
                <a:effectLst/>
                <a:uLnTx/>
                <a:uFillTx/>
                <a:latin typeface="Arial" panose="020B0604020202020204" pitchFamily="34" charset="0"/>
                <a:ea typeface="+mn-ea"/>
                <a:cs typeface="+mn-cs"/>
              </a:rPr>
              <a:t> pada </a:t>
            </a:r>
            <a:r>
              <a:rPr kumimoji="0" lang="en-US" altLang="en-US" sz="1400" b="1" i="1"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ahir</a:t>
            </a:r>
            <a:r>
              <a:rPr kumimoji="0" lang="en-US" altLang="en-US" sz="1400" b="1" i="1"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1" i="1"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periode</a:t>
            </a:r>
            <a:r>
              <a:rPr kumimoji="0" lang="en-US" altLang="en-US" sz="1400" b="1" i="1"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1" i="1"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perencanaan</a:t>
            </a:r>
            <a:r>
              <a:rPr kumimoji="0" lang="en-US" altLang="en-US" sz="1400" b="1" i="1"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1" i="1"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proyek</a:t>
            </a:r>
            <a:r>
              <a:rPr kumimoji="0" lang="en-US" altLang="en-US" sz="1400" b="1" i="1"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1" i="1"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ini</a:t>
            </a:r>
            <a:r>
              <a:rPr kumimoji="0" lang="en-US" altLang="en-US" sz="1400" b="1" i="1" u="none" strike="noStrike" kern="1200" cap="none" spc="0" normalizeH="0" baseline="0" noProof="0" dirty="0">
                <a:ln>
                  <a:noFill/>
                </a:ln>
                <a:solidFill>
                  <a:srgbClr val="2F2B20"/>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400" b="1" i="1" u="none" strike="noStrike" kern="1200" cap="none" spc="0" normalizeH="0" baseline="0" noProof="0" dirty="0">
              <a:ln>
                <a:noFill/>
              </a:ln>
              <a:solidFill>
                <a:srgbClr val="2F2B20"/>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Catt :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Penggunaan</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anggaran</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proporsional</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terhadap</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waktu</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(the proportionality rule).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Misalnya</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Kegiatan</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biaya</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60,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waktu</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4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hari</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maka</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anggaran</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per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hari</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 60/4 = 15.</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endParaRPr>
          </a:p>
        </p:txBody>
      </p:sp>
      <p:sp>
        <p:nvSpPr>
          <p:cNvPr id="6" name="Rectangle 1">
            <a:extLst>
              <a:ext uri="{FF2B5EF4-FFF2-40B4-BE49-F238E27FC236}">
                <a16:creationId xmlns:a16="http://schemas.microsoft.com/office/drawing/2014/main" id="{FB3E465F-3F16-4AA8-B461-D2C28C020D4A}"/>
              </a:ext>
            </a:extLst>
          </p:cNvPr>
          <p:cNvSpPr>
            <a:spLocks noChangeArrowheads="1"/>
          </p:cNvSpPr>
          <p:nvPr/>
        </p:nvSpPr>
        <p:spPr bwMode="auto">
          <a:xfrm>
            <a:off x="2051485" y="473697"/>
            <a:ext cx="760513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Sebelum</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mengerjakan</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soal</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jangan</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lupa</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isi</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terlebih</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dahulu</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 NIM, Nama, &amp; Kelas.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Kegiatan</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kegiatan</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dari</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suatu</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proyek</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adalah</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sebagai</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berikut</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p>
        </p:txBody>
      </p:sp>
    </p:spTree>
    <p:extLst>
      <p:ext uri="{BB962C8B-B14F-4D97-AF65-F5344CB8AC3E}">
        <p14:creationId xmlns:p14="http://schemas.microsoft.com/office/powerpoint/2010/main" val="37648407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A56A399-4B44-4EC5-B6EA-BB0D4917F798}"/>
              </a:ext>
            </a:extLst>
          </p:cNvPr>
          <p:cNvSpPr>
            <a:spLocks noGrp="1"/>
          </p:cNvSpPr>
          <p:nvPr>
            <p:ph type="subTitle" idx="1"/>
          </p:nvPr>
        </p:nvSpPr>
        <p:spPr>
          <a:xfrm>
            <a:off x="1634837" y="429491"/>
            <a:ext cx="401782" cy="498764"/>
          </a:xfrm>
        </p:spPr>
        <p:txBody>
          <a:bodyPr>
            <a:normAutofit fontScale="77500" lnSpcReduction="20000"/>
          </a:bodyPr>
          <a:lstStyle/>
          <a:p>
            <a:r>
              <a:rPr lang="en-US" dirty="0"/>
              <a:t>a)</a:t>
            </a:r>
          </a:p>
        </p:txBody>
      </p:sp>
      <p:pic>
        <p:nvPicPr>
          <p:cNvPr id="15" name="Picture 14">
            <a:extLst>
              <a:ext uri="{FF2B5EF4-FFF2-40B4-BE49-F238E27FC236}">
                <a16:creationId xmlns:a16="http://schemas.microsoft.com/office/drawing/2014/main" id="{13F2644A-3045-46D9-95A0-D6D11CF8A8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5474" y="3371842"/>
            <a:ext cx="381053" cy="114316"/>
          </a:xfrm>
          <a:prstGeom prst="rect">
            <a:avLst/>
          </a:prstGeom>
        </p:spPr>
      </p:pic>
      <p:pic>
        <p:nvPicPr>
          <p:cNvPr id="9" name="Picture 8">
            <a:extLst>
              <a:ext uri="{FF2B5EF4-FFF2-40B4-BE49-F238E27FC236}">
                <a16:creationId xmlns:a16="http://schemas.microsoft.com/office/drawing/2014/main" id="{6A284E2D-5BB1-4EA7-A2BF-B76B1A8156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7345" y="318656"/>
            <a:ext cx="8312728" cy="6289963"/>
          </a:xfrm>
          <a:prstGeom prst="rect">
            <a:avLst/>
          </a:prstGeom>
        </p:spPr>
      </p:pic>
    </p:spTree>
    <p:extLst>
      <p:ext uri="{BB962C8B-B14F-4D97-AF65-F5344CB8AC3E}">
        <p14:creationId xmlns:p14="http://schemas.microsoft.com/office/powerpoint/2010/main" val="42802986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A56A399-4B44-4EC5-B6EA-BB0D4917F798}"/>
              </a:ext>
            </a:extLst>
          </p:cNvPr>
          <p:cNvSpPr>
            <a:spLocks noGrp="1"/>
          </p:cNvSpPr>
          <p:nvPr>
            <p:ph type="subTitle" idx="1"/>
          </p:nvPr>
        </p:nvSpPr>
        <p:spPr>
          <a:xfrm>
            <a:off x="1676400" y="207818"/>
            <a:ext cx="401782" cy="346364"/>
          </a:xfrm>
        </p:spPr>
        <p:txBody>
          <a:bodyPr>
            <a:normAutofit/>
          </a:bodyPr>
          <a:lstStyle/>
          <a:p>
            <a:r>
              <a:rPr lang="en-US" sz="1600" dirty="0"/>
              <a:t>b)</a:t>
            </a:r>
          </a:p>
        </p:txBody>
      </p:sp>
      <p:pic>
        <p:nvPicPr>
          <p:cNvPr id="6" name="Picture 5">
            <a:extLst>
              <a:ext uri="{FF2B5EF4-FFF2-40B4-BE49-F238E27FC236}">
                <a16:creationId xmlns:a16="http://schemas.microsoft.com/office/drawing/2014/main" id="{B67C0674-382E-4BA3-A2C0-F64D3883B6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183" y="207818"/>
            <a:ext cx="8201891" cy="6442364"/>
          </a:xfrm>
          <a:prstGeom prst="rect">
            <a:avLst/>
          </a:prstGeom>
        </p:spPr>
      </p:pic>
    </p:spTree>
    <p:extLst>
      <p:ext uri="{BB962C8B-B14F-4D97-AF65-F5344CB8AC3E}">
        <p14:creationId xmlns:p14="http://schemas.microsoft.com/office/powerpoint/2010/main" val="28874699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CECC6846-497A-41DB-9DF3-76479DCAFCC4}"/>
              </a:ext>
            </a:extLst>
          </p:cNvPr>
          <p:cNvGraphicFramePr>
            <a:graphicFrameLocks noGrp="1"/>
          </p:cNvGraphicFramePr>
          <p:nvPr>
            <p:ph idx="1"/>
          </p:nvPr>
        </p:nvGraphicFramePr>
        <p:xfrm>
          <a:off x="2424546" y="888550"/>
          <a:ext cx="6622473" cy="2540450"/>
        </p:xfrm>
        <a:graphic>
          <a:graphicData uri="http://schemas.openxmlformats.org/drawingml/2006/table">
            <a:tbl>
              <a:tblPr firstRow="1" firstCol="1" bandRow="1"/>
              <a:tblGrid>
                <a:gridCol w="2188004">
                  <a:extLst>
                    <a:ext uri="{9D8B030D-6E8A-4147-A177-3AD203B41FA5}">
                      <a16:colId xmlns:a16="http://schemas.microsoft.com/office/drawing/2014/main" val="270633650"/>
                    </a:ext>
                  </a:extLst>
                </a:gridCol>
                <a:gridCol w="2248804">
                  <a:extLst>
                    <a:ext uri="{9D8B030D-6E8A-4147-A177-3AD203B41FA5}">
                      <a16:colId xmlns:a16="http://schemas.microsoft.com/office/drawing/2014/main" val="973188418"/>
                    </a:ext>
                  </a:extLst>
                </a:gridCol>
                <a:gridCol w="2185665">
                  <a:extLst>
                    <a:ext uri="{9D8B030D-6E8A-4147-A177-3AD203B41FA5}">
                      <a16:colId xmlns:a16="http://schemas.microsoft.com/office/drawing/2014/main" val="2712526507"/>
                    </a:ext>
                  </a:extLst>
                </a:gridCol>
              </a:tblGrid>
              <a:tr h="0">
                <a:tc>
                  <a:txBody>
                    <a:bodyPr/>
                    <a:lstStyle/>
                    <a:p>
                      <a:pPr algn="ctr">
                        <a:lnSpc>
                          <a:spcPct val="115000"/>
                        </a:lnSpc>
                        <a:spcAft>
                          <a:spcPts val="0"/>
                        </a:spcAft>
                      </a:pPr>
                      <a:r>
                        <a:rPr lang="en-US" sz="1400" dirty="0" err="1">
                          <a:effectLst/>
                          <a:latin typeface="Calibri" panose="020F0502020204030204" pitchFamily="34" charset="0"/>
                          <a:ea typeface="Calibri" panose="020F0502020204030204" pitchFamily="34" charset="0"/>
                          <a:cs typeface="Times New Roman" panose="02020603050405020304" pitchFamily="18" charset="0"/>
                        </a:rPr>
                        <a:t>Kegiatan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Tingkat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Penyelesaian</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Realisasi biaya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08210312"/>
                  </a:ext>
                </a:extLst>
              </a:tr>
              <a:tr h="0">
                <a:tc>
                  <a:txBody>
                    <a:bodyPr/>
                    <a:lstStyle/>
                    <a:p>
                      <a:pPr algn="ctr">
                        <a:lnSpc>
                          <a:spcPct val="115000"/>
                        </a:lnSpc>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100 %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40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6059607"/>
                  </a:ext>
                </a:extLst>
              </a:tr>
              <a:tr h="0">
                <a:tc>
                  <a:txBody>
                    <a:bodyPr/>
                    <a:lstStyle/>
                    <a:p>
                      <a:pPr algn="ctr">
                        <a:lnSpc>
                          <a:spcPct val="115000"/>
                        </a:lnSpc>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B</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100 %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45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2259886"/>
                  </a:ext>
                </a:extLst>
              </a:tr>
              <a:tr h="0">
                <a:tc>
                  <a:txBody>
                    <a:bodyPr/>
                    <a:lstStyle/>
                    <a:p>
                      <a:pPr algn="ctr">
                        <a:lnSpc>
                          <a:spcPct val="115000"/>
                        </a:lnSpc>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C</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100 %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184580"/>
                  </a:ext>
                </a:extLst>
              </a:tr>
              <a:tr h="0">
                <a:tc>
                  <a:txBody>
                    <a:bodyPr/>
                    <a:lstStyle/>
                    <a:p>
                      <a:pPr algn="ctr">
                        <a:lnSpc>
                          <a:spcPct val="115000"/>
                        </a:lnSpc>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10 %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8537191"/>
                  </a:ext>
                </a:extLst>
              </a:tr>
              <a:tr h="0">
                <a:tc>
                  <a:txBody>
                    <a:bodyPr/>
                    <a:lstStyle/>
                    <a:p>
                      <a:pPr algn="ctr">
                        <a:lnSpc>
                          <a:spcPct val="115000"/>
                        </a:lnSpc>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10 %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87899141"/>
                  </a:ext>
                </a:extLst>
              </a:tr>
              <a:tr h="0">
                <a:tc>
                  <a:txBody>
                    <a:bodyPr/>
                    <a:lstStyle/>
                    <a:p>
                      <a:pPr algn="ctr">
                        <a:lnSpc>
                          <a:spcPct val="115000"/>
                        </a:lnSpc>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F</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50 %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1833572"/>
                  </a:ext>
                </a:extLst>
              </a:tr>
              <a:tr h="0">
                <a:tc>
                  <a:txBody>
                    <a:bodyPr/>
                    <a:lstStyle/>
                    <a:p>
                      <a:pPr algn="ctr">
                        <a:lnSpc>
                          <a:spcPct val="115000"/>
                        </a:lnSpc>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G</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8693157"/>
                  </a:ext>
                </a:extLst>
              </a:tr>
              <a:tr h="0">
                <a:tc>
                  <a:txBody>
                    <a:bodyPr/>
                    <a:lstStyle/>
                    <a:p>
                      <a:pPr algn="ctr">
                        <a:lnSpc>
                          <a:spcPct val="115000"/>
                        </a:lnSpc>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39183177"/>
                  </a:ext>
                </a:extLst>
              </a:tr>
              <a:tr h="0">
                <a:tc>
                  <a:txBody>
                    <a:bodyPr/>
                    <a:lstStyle/>
                    <a:p>
                      <a:pPr algn="ctr">
                        <a:lnSpc>
                          <a:spcPct val="115000"/>
                        </a:lnSpc>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I</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3121316"/>
                  </a:ext>
                </a:extLst>
              </a:tr>
              <a:tr h="0">
                <a:tc>
                  <a:txBody>
                    <a:bodyPr/>
                    <a:lstStyle/>
                    <a:p>
                      <a:pPr algn="ctr">
                        <a:lnSpc>
                          <a:spcPct val="115000"/>
                        </a:lnSpc>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J</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8169560"/>
                  </a:ext>
                </a:extLst>
              </a:tr>
            </a:tbl>
          </a:graphicData>
        </a:graphic>
      </p:graphicFrame>
      <p:sp>
        <p:nvSpPr>
          <p:cNvPr id="5" name="Rectangle 1">
            <a:extLst>
              <a:ext uri="{FF2B5EF4-FFF2-40B4-BE49-F238E27FC236}">
                <a16:creationId xmlns:a16="http://schemas.microsoft.com/office/drawing/2014/main" id="{08EC7683-96FF-4DFB-A0ED-82B300475BB3}"/>
              </a:ext>
            </a:extLst>
          </p:cNvPr>
          <p:cNvSpPr>
            <a:spLocks noChangeArrowheads="1"/>
          </p:cNvSpPr>
          <p:nvPr/>
        </p:nvSpPr>
        <p:spPr bwMode="auto">
          <a:xfrm>
            <a:off x="1891935" y="255897"/>
            <a:ext cx="7875521"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mj-lt"/>
              <a:buAutoNum type="alphaLcPeriod" startAt="3"/>
              <a:tabLst/>
              <a:defRPr/>
            </a:pP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Bila</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hari</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ini</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adalah</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akhir</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hari</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ke</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7 dan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tingkat</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penyelesaian</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serta</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realisasi</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biaya</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untuk</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setiap</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kegiatan</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adalah</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sebagai</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berikut</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endParaRPr>
          </a:p>
        </p:txBody>
      </p:sp>
      <p:sp>
        <p:nvSpPr>
          <p:cNvPr id="6" name="Rectangle 1">
            <a:extLst>
              <a:ext uri="{FF2B5EF4-FFF2-40B4-BE49-F238E27FC236}">
                <a16:creationId xmlns:a16="http://schemas.microsoft.com/office/drawing/2014/main" id="{0A0671EE-6166-45C5-B4B2-A073F2E8D46E}"/>
              </a:ext>
            </a:extLst>
          </p:cNvPr>
          <p:cNvSpPr>
            <a:spLocks noChangeArrowheads="1"/>
          </p:cNvSpPr>
          <p:nvPr/>
        </p:nvSpPr>
        <p:spPr bwMode="auto">
          <a:xfrm>
            <a:off x="2248911" y="3702545"/>
            <a:ext cx="7518545"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Hitunglah</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pada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posisi</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hari</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ke</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7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tsb</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 </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defRPr/>
            </a:pPr>
            <a:r>
              <a:rPr kumimoji="0" lang="en-US" altLang="en-US" sz="1400" b="1"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AC (</a:t>
            </a:r>
            <a:r>
              <a:rPr kumimoji="0" lang="en-US" altLang="en-US" sz="1400" b="1"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kumulatif</a:t>
            </a:r>
            <a:r>
              <a:rPr kumimoji="0" lang="en-US" altLang="en-US" sz="1400" b="1"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1"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realisasi</a:t>
            </a:r>
            <a:r>
              <a:rPr kumimoji="0" lang="en-US" altLang="en-US" sz="1400" b="1"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1"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biaya</a:t>
            </a:r>
            <a:r>
              <a:rPr kumimoji="0" lang="en-US" altLang="en-US" sz="1400" b="1"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1"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sampai</a:t>
            </a:r>
            <a:r>
              <a:rPr kumimoji="0" lang="en-US" altLang="en-US" sz="1400" b="1"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1"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hari</a:t>
            </a:r>
            <a:r>
              <a:rPr kumimoji="0" lang="en-US" altLang="en-US" sz="1400" b="1"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1"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ke</a:t>
            </a:r>
            <a:r>
              <a:rPr kumimoji="0" lang="en-US" altLang="en-US" sz="1400" b="1"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7)</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defRPr/>
            </a:pPr>
            <a:r>
              <a:rPr kumimoji="0" lang="en-US" altLang="en-US" sz="1400" b="1" i="1" u="none" strike="noStrike" kern="1200" cap="none" spc="0" normalizeH="0" baseline="0" noProof="0" dirty="0">
                <a:ln>
                  <a:noFill/>
                </a:ln>
                <a:solidFill>
                  <a:srgbClr val="2F2B20"/>
                </a:solidFill>
                <a:effectLst/>
                <a:uLnTx/>
                <a:uFillTx/>
                <a:latin typeface="Arial" panose="020B0604020202020204" pitchFamily="34" charset="0"/>
                <a:ea typeface="+mn-ea"/>
                <a:cs typeface="+mn-cs"/>
              </a:rPr>
              <a:t>EV  (</a:t>
            </a:r>
            <a:r>
              <a:rPr kumimoji="0" lang="en-US" altLang="en-US" sz="1400" b="1" i="1"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kumulatif</a:t>
            </a:r>
            <a:r>
              <a:rPr kumimoji="0" lang="en-US" altLang="en-US" sz="1400" b="1" i="1"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1" i="1"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realisasi</a:t>
            </a:r>
            <a:r>
              <a:rPr kumimoji="0" lang="en-US" altLang="en-US" sz="1400" b="1" i="1"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1" i="1"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penyelesaian</a:t>
            </a:r>
            <a:r>
              <a:rPr kumimoji="0" lang="en-US" altLang="en-US" sz="1400" b="1" i="1"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1" i="1"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proyek</a:t>
            </a:r>
            <a:r>
              <a:rPr kumimoji="0" lang="en-US" altLang="en-US" sz="1400" b="1" i="1"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1" i="1"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kumulatif</a:t>
            </a:r>
            <a:r>
              <a:rPr kumimoji="0" lang="en-US" altLang="en-US" sz="1400" b="1" i="1"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1" i="1"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tingkat</a:t>
            </a:r>
            <a:r>
              <a:rPr kumimoji="0" lang="en-US" altLang="en-US" sz="1400" b="1" i="1"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1" i="1"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penyelesaian</a:t>
            </a:r>
            <a:r>
              <a:rPr kumimoji="0" lang="en-US" altLang="en-US" sz="1400" b="1" i="1"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1" i="1"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suatu</a:t>
            </a:r>
            <a:r>
              <a:rPr kumimoji="0" lang="en-US" altLang="en-US" sz="1400" b="1" i="1"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1" i="1"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kegiatan</a:t>
            </a:r>
            <a:r>
              <a:rPr kumimoji="0" lang="en-US" altLang="en-US" sz="1400" b="1" i="1" u="none" strike="noStrike" kern="1200" cap="none" spc="0" normalizeH="0" baseline="0" noProof="0" dirty="0">
                <a:ln>
                  <a:noFill/>
                </a:ln>
                <a:solidFill>
                  <a:srgbClr val="2F2B20"/>
                </a:solidFill>
                <a:effectLst/>
                <a:uLnTx/>
                <a:uFillTx/>
                <a:latin typeface="Arial" panose="020B0604020202020204" pitchFamily="34" charset="0"/>
                <a:ea typeface="+mn-ea"/>
                <a:cs typeface="+mn-cs"/>
              </a:rPr>
              <a:t> x </a:t>
            </a:r>
            <a:r>
              <a:rPr kumimoji="0" lang="en-US" altLang="en-US" sz="1400" b="1" i="1"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biaya</a:t>
            </a:r>
            <a:r>
              <a:rPr kumimoji="0" lang="en-US" altLang="en-US" sz="1400" b="1" i="1"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1" i="1"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kegiatan</a:t>
            </a:r>
            <a:r>
              <a:rPr kumimoji="0" lang="en-US" altLang="en-US" sz="1400" b="1" i="1"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1" i="1"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kolom</a:t>
            </a:r>
            <a:r>
              <a:rPr kumimoji="0" lang="en-US" altLang="en-US" sz="1400" b="1" i="1" u="none" strike="noStrike" kern="1200" cap="none" spc="0" normalizeH="0" baseline="0" noProof="0" dirty="0">
                <a:ln>
                  <a:noFill/>
                </a:ln>
                <a:solidFill>
                  <a:srgbClr val="2F2B20"/>
                </a:solidFill>
                <a:effectLst/>
                <a:uLnTx/>
                <a:uFillTx/>
                <a:latin typeface="Arial" panose="020B0604020202020204" pitchFamily="34" charset="0"/>
                <a:ea typeface="+mn-ea"/>
                <a:cs typeface="+mn-cs"/>
              </a:rPr>
              <a:t> 3 slide 1)).</a:t>
            </a:r>
            <a:endPar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defRPr/>
            </a:pPr>
            <a:r>
              <a:rPr kumimoji="0" lang="en-US" altLang="en-US" sz="1400" b="1" i="1" u="none" strike="noStrike" kern="1200" cap="none" spc="0" normalizeH="0" baseline="0" noProof="0" dirty="0">
                <a:ln>
                  <a:noFill/>
                </a:ln>
                <a:solidFill>
                  <a:srgbClr val="2F2B20"/>
                </a:solidFill>
                <a:effectLst/>
                <a:uLnTx/>
                <a:uFillTx/>
                <a:latin typeface="Arial" panose="020B0604020202020204" pitchFamily="34" charset="0"/>
                <a:ea typeface="+mn-ea"/>
                <a:cs typeface="+mn-cs"/>
              </a:rPr>
              <a:t>PV  (</a:t>
            </a:r>
            <a:r>
              <a:rPr kumimoji="0" lang="en-US" altLang="en-US" sz="1400" b="1" i="1"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kumulatif</a:t>
            </a:r>
            <a:r>
              <a:rPr kumimoji="0" lang="en-US" altLang="en-US" sz="1400" b="1" i="1"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1" i="1"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anggaran</a:t>
            </a:r>
            <a:r>
              <a:rPr kumimoji="0" lang="en-US" altLang="en-US" sz="1400" b="1" i="1"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1" i="1"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sampai</a:t>
            </a:r>
            <a:r>
              <a:rPr kumimoji="0" lang="en-US" altLang="en-US" sz="1400" b="1" i="1"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1" i="1"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hari</a:t>
            </a:r>
            <a:r>
              <a:rPr kumimoji="0" lang="en-US" altLang="en-US" sz="1400" b="1" i="1"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1" i="1"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ke</a:t>
            </a:r>
            <a:r>
              <a:rPr kumimoji="0" lang="en-US" altLang="en-US" sz="1400" b="1" i="1" u="none" strike="noStrike" kern="1200" cap="none" spc="0" normalizeH="0" baseline="0" noProof="0" dirty="0">
                <a:ln>
                  <a:noFill/>
                </a:ln>
                <a:solidFill>
                  <a:srgbClr val="2F2B20"/>
                </a:solidFill>
                <a:effectLst/>
                <a:uLnTx/>
                <a:uFillTx/>
                <a:latin typeface="Arial" panose="020B0604020202020204" pitchFamily="34" charset="0"/>
                <a:ea typeface="+mn-ea"/>
                <a:cs typeface="+mn-cs"/>
              </a:rPr>
              <a:t> 7; </a:t>
            </a:r>
            <a:r>
              <a:rPr kumimoji="0" lang="en-US" altLang="en-US" sz="1400" b="1" i="1"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lihat</a:t>
            </a:r>
            <a:r>
              <a:rPr kumimoji="0" lang="en-US" altLang="en-US" sz="1400" b="1" i="1"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1" i="1"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jawaban</a:t>
            </a:r>
            <a:r>
              <a:rPr kumimoji="0" lang="en-US" altLang="en-US" sz="1400" b="1" i="1" u="none" strike="noStrike" kern="1200" cap="none" spc="0" normalizeH="0" baseline="0" noProof="0" dirty="0">
                <a:ln>
                  <a:noFill/>
                </a:ln>
                <a:solidFill>
                  <a:srgbClr val="2F2B20"/>
                </a:solidFill>
                <a:effectLst/>
                <a:uLnTx/>
                <a:uFillTx/>
                <a:latin typeface="Arial" panose="020B0604020202020204" pitchFamily="34" charset="0"/>
                <a:ea typeface="+mn-ea"/>
                <a:cs typeface="+mn-cs"/>
              </a:rPr>
              <a:t> pada point (b))</a:t>
            </a:r>
            <a:endPar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defRPr/>
            </a:pP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Variansi</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biaya</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1" i="1" u="none" strike="noStrike" kern="1200" cap="none" spc="0" normalizeH="0" baseline="0" noProof="0" dirty="0">
                <a:ln>
                  <a:noFill/>
                </a:ln>
                <a:solidFill>
                  <a:srgbClr val="2F2B20"/>
                </a:solidFill>
                <a:effectLst/>
                <a:uLnTx/>
                <a:uFillTx/>
                <a:latin typeface="Arial" panose="020B0604020202020204" pitchFamily="34" charset="0"/>
                <a:ea typeface="+mn-ea"/>
                <a:cs typeface="+mn-cs"/>
              </a:rPr>
              <a:t>(Cost Variance = CV)</a:t>
            </a:r>
            <a:endPar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defRPr/>
            </a:pP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Variansi</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Jadwal</a:t>
            </a:r>
            <a:r>
              <a:rPr kumimoji="0" lang="en-US" altLang="en-US" sz="1400" b="1" i="1" u="none" strike="noStrike" kern="1200" cap="none" spc="0" normalizeH="0" baseline="0" noProof="0" dirty="0">
                <a:ln>
                  <a:noFill/>
                </a:ln>
                <a:solidFill>
                  <a:srgbClr val="2F2B20"/>
                </a:solidFill>
                <a:effectLst/>
                <a:uLnTx/>
                <a:uFillTx/>
                <a:latin typeface="Arial" panose="020B0604020202020204" pitchFamily="34" charset="0"/>
                <a:ea typeface="+mn-ea"/>
                <a:cs typeface="+mn-cs"/>
              </a:rPr>
              <a:t> (Schedule Variance = SV)</a:t>
            </a:r>
            <a:endPar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defRPr/>
            </a:pP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Indeks</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kinerja</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biaya</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1" i="1" u="none" strike="noStrike" kern="1200" cap="none" spc="0" normalizeH="0" baseline="0" noProof="0" dirty="0">
                <a:ln>
                  <a:noFill/>
                </a:ln>
                <a:solidFill>
                  <a:srgbClr val="2F2B20"/>
                </a:solidFill>
                <a:effectLst/>
                <a:uLnTx/>
                <a:uFillTx/>
                <a:latin typeface="Arial" panose="020B0604020202020204" pitchFamily="34" charset="0"/>
                <a:ea typeface="+mn-ea"/>
                <a:cs typeface="+mn-cs"/>
              </a:rPr>
              <a:t>(Cost Performance Index = CPI)</a:t>
            </a:r>
            <a:endPar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defRPr/>
            </a:pP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Indeks</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kinerja</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jadwal</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1" i="1" u="none" strike="noStrike" kern="1200" cap="none" spc="0" normalizeH="0" baseline="0" noProof="0" dirty="0">
                <a:ln>
                  <a:noFill/>
                </a:ln>
                <a:solidFill>
                  <a:srgbClr val="2F2B20"/>
                </a:solidFill>
                <a:effectLst/>
                <a:uLnTx/>
                <a:uFillTx/>
                <a:latin typeface="Arial" panose="020B0604020202020204" pitchFamily="34" charset="0"/>
                <a:ea typeface="+mn-ea"/>
                <a:cs typeface="+mn-cs"/>
              </a:rPr>
              <a:t>(Schedule Performance Index = SPI)</a:t>
            </a:r>
            <a:endPar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defRPr/>
            </a:pP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Indeks</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Jadwal</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biaya</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1" i="1" u="none" strike="noStrike" kern="1200" cap="none" spc="0" normalizeH="0" baseline="0" noProof="0" dirty="0">
                <a:ln>
                  <a:noFill/>
                </a:ln>
                <a:solidFill>
                  <a:srgbClr val="2F2B20"/>
                </a:solidFill>
                <a:effectLst/>
                <a:uLnTx/>
                <a:uFillTx/>
                <a:latin typeface="Arial" panose="020B0604020202020204" pitchFamily="34" charset="0"/>
                <a:ea typeface="+mn-ea"/>
                <a:cs typeface="+mn-cs"/>
              </a:rPr>
              <a:t>(Cost Schedule Index = CSI)</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defRPr/>
            </a:pP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Perkiraan</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total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biaya</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untuk</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menyelesaikan</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proyek</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1" i="1" u="none" strike="noStrike" kern="1200" cap="none" spc="0" normalizeH="0" baseline="0" noProof="0" dirty="0">
                <a:ln>
                  <a:noFill/>
                </a:ln>
                <a:solidFill>
                  <a:srgbClr val="2F2B20"/>
                </a:solidFill>
                <a:effectLst/>
                <a:uLnTx/>
                <a:uFillTx/>
                <a:latin typeface="Arial" panose="020B0604020202020204" pitchFamily="34" charset="0"/>
                <a:ea typeface="+mn-ea"/>
                <a:cs typeface="+mn-cs"/>
              </a:rPr>
              <a:t>(Estimate cost at completion)</a:t>
            </a:r>
            <a:endPar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defRPr/>
            </a:pP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Apakah</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relalisasi</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biaya</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lebih</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boros</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hemat</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dari</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anggaran</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biaya</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defRPr/>
            </a:pP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Apakah</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realisasi</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penyelesaian</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pekerjaan</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lebih</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cepat</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lambat</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dari</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r>
              <a:rPr kumimoji="0" lang="en-US" altLang="en-US" sz="1400" b="0" i="0" u="none" strike="noStrike" kern="1200" cap="none" spc="0" normalizeH="0" baseline="0" noProof="0" dirty="0" err="1">
                <a:ln>
                  <a:noFill/>
                </a:ln>
                <a:solidFill>
                  <a:srgbClr val="2F2B20"/>
                </a:solidFill>
                <a:effectLst/>
                <a:uLnTx/>
                <a:uFillTx/>
                <a:latin typeface="Arial" panose="020B0604020202020204" pitchFamily="34" charset="0"/>
                <a:ea typeface="+mn-ea"/>
                <a:cs typeface="+mn-cs"/>
              </a:rPr>
              <a:t>rencana</a:t>
            </a:r>
            <a:r>
              <a:rPr kumimoji="0" lang="en-US" altLang="en-US" sz="14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2F2B2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18791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Plan Cost Management</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graphicFrame>
        <p:nvGraphicFramePr>
          <p:cNvPr id="5" name="Diagram 4"/>
          <p:cNvGraphicFramePr/>
          <p:nvPr>
            <p:extLst>
              <p:ext uri="{D42A27DB-BD31-4B8C-83A1-F6EECF244321}">
                <p14:modId xmlns:p14="http://schemas.microsoft.com/office/powerpoint/2010/main" val="2893973809"/>
              </p:ext>
            </p:extLst>
          </p:nvPr>
        </p:nvGraphicFramePr>
        <p:xfrm>
          <a:off x="1376908" y="1811278"/>
          <a:ext cx="8128000" cy="38637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p:cNvSpPr txBox="1"/>
          <p:nvPr/>
        </p:nvSpPr>
        <p:spPr>
          <a:xfrm>
            <a:off x="436728" y="1105469"/>
            <a:ext cx="3507475" cy="646331"/>
          </a:xfrm>
          <a:prstGeom prst="rect">
            <a:avLst/>
          </a:prstGeom>
          <a:noFill/>
        </p:spPr>
        <p:txBody>
          <a:bodyPr wrap="square" rtlCol="0">
            <a:spAutoFit/>
          </a:bodyPr>
          <a:lstStyle/>
          <a:p>
            <a:r>
              <a:rPr lang="en-US" b="1" dirty="0">
                <a:solidFill>
                  <a:srgbClr val="FF0000"/>
                </a:solidFill>
              </a:rPr>
              <a:t>Input</a:t>
            </a:r>
            <a:r>
              <a:rPr lang="en-US" dirty="0"/>
              <a:t> means “What do I need before I Can ?... “</a:t>
            </a:r>
          </a:p>
        </p:txBody>
      </p:sp>
      <p:sp>
        <p:nvSpPr>
          <p:cNvPr id="7" name="TextBox 6"/>
          <p:cNvSpPr txBox="1"/>
          <p:nvPr/>
        </p:nvSpPr>
        <p:spPr>
          <a:xfrm>
            <a:off x="7085498" y="5783301"/>
            <a:ext cx="3507475" cy="646331"/>
          </a:xfrm>
          <a:prstGeom prst="rect">
            <a:avLst/>
          </a:prstGeom>
          <a:noFill/>
        </p:spPr>
        <p:txBody>
          <a:bodyPr wrap="square" rtlCol="0">
            <a:spAutoFit/>
          </a:bodyPr>
          <a:lstStyle/>
          <a:p>
            <a:r>
              <a:rPr lang="en-US" b="1" dirty="0">
                <a:solidFill>
                  <a:srgbClr val="FF0000"/>
                </a:solidFill>
              </a:rPr>
              <a:t>Output </a:t>
            </a:r>
            <a:r>
              <a:rPr lang="en-US" dirty="0"/>
              <a:t>means “What will I have when I am done with.. ?“</a:t>
            </a:r>
          </a:p>
        </p:txBody>
      </p:sp>
    </p:spTree>
    <p:extLst>
      <p:ext uri="{BB962C8B-B14F-4D97-AF65-F5344CB8AC3E}">
        <p14:creationId xmlns:p14="http://schemas.microsoft.com/office/powerpoint/2010/main" val="37636678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6328C87-3D1C-43D6-856E-C230A5818A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8910" y="374073"/>
            <a:ext cx="8285017" cy="6040582"/>
          </a:xfrm>
        </p:spPr>
      </p:pic>
    </p:spTree>
    <p:extLst>
      <p:ext uri="{BB962C8B-B14F-4D97-AF65-F5344CB8AC3E}">
        <p14:creationId xmlns:p14="http://schemas.microsoft.com/office/powerpoint/2010/main" val="29558318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ＭＳ Ｐゴシック" charset="0"/>
                <a:cs typeface="+mn-cs"/>
              </a:rPr>
              <a:t>Control Cost &amp; Schedule : </a:t>
            </a:r>
            <a:r>
              <a:rPr kumimoji="0" lang="en-US" sz="36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Calibri Light" panose="020F0302020204030204"/>
                <a:ea typeface="ＭＳ Ｐゴシック" charset="0"/>
                <a:cs typeface="+mn-cs"/>
              </a:rPr>
              <a:t>Tools &amp; Techniques</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7" name="Title 1"/>
          <p:cNvSpPr>
            <a:spLocks noGrp="1"/>
          </p:cNvSpPr>
          <p:nvPr>
            <p:ph type="title"/>
          </p:nvPr>
        </p:nvSpPr>
        <p:spPr>
          <a:xfrm>
            <a:off x="307075" y="555394"/>
            <a:ext cx="7620000" cy="1143000"/>
          </a:xfrm>
        </p:spPr>
        <p:txBody>
          <a:bodyPr>
            <a:normAutofit/>
          </a:bodyPr>
          <a:lstStyle/>
          <a:p>
            <a:r>
              <a:rPr lang="en-US" sz="4000" i="1" dirty="0">
                <a:effectLst>
                  <a:outerShdw blurRad="38100" dist="38100" dir="2700000" algn="tl">
                    <a:srgbClr val="000000">
                      <a:alpha val="43137"/>
                    </a:srgbClr>
                  </a:outerShdw>
                </a:effectLst>
              </a:rPr>
              <a:t>2</a:t>
            </a:r>
            <a:r>
              <a:rPr lang="id-ID" sz="4000" i="1" dirty="0">
                <a:effectLst>
                  <a:outerShdw blurRad="38100" dist="38100" dir="2700000" algn="tl">
                    <a:srgbClr val="000000">
                      <a:alpha val="43137"/>
                    </a:srgbClr>
                  </a:outerShdw>
                </a:effectLst>
              </a:rPr>
              <a:t>. </a:t>
            </a:r>
            <a:r>
              <a:rPr lang="en-US" sz="4000" i="1" dirty="0">
                <a:effectLst>
                  <a:outerShdw blurRad="38100" dist="38100" dir="2700000" algn="tl">
                    <a:srgbClr val="000000">
                      <a:alpha val="43137"/>
                    </a:srgbClr>
                  </a:outerShdw>
                </a:effectLst>
              </a:rPr>
              <a:t>Earned Value Management</a:t>
            </a:r>
            <a:endParaRPr lang="id-ID" sz="4000" dirty="0">
              <a:effectLst>
                <a:outerShdw blurRad="38100" dist="38100" dir="2700000" algn="tl">
                  <a:srgbClr val="000000">
                    <a:alpha val="43137"/>
                  </a:srgbClr>
                </a:outerShdw>
              </a:effectLst>
            </a:endParaRPr>
          </a:p>
        </p:txBody>
      </p:sp>
      <p:pic>
        <p:nvPicPr>
          <p:cNvPr id="3" name="Picture 2"/>
          <p:cNvPicPr>
            <a:picLocks noChangeAspect="1"/>
          </p:cNvPicPr>
          <p:nvPr/>
        </p:nvPicPr>
        <p:blipFill>
          <a:blip r:embed="rId3"/>
          <a:stretch>
            <a:fillRect/>
          </a:stretch>
        </p:blipFill>
        <p:spPr>
          <a:xfrm>
            <a:off x="955343" y="1496817"/>
            <a:ext cx="9044382" cy="4359451"/>
          </a:xfrm>
          <a:prstGeom prst="rect">
            <a:avLst/>
          </a:prstGeom>
        </p:spPr>
      </p:pic>
    </p:spTree>
    <p:extLst>
      <p:ext uri="{BB962C8B-B14F-4D97-AF65-F5344CB8AC3E}">
        <p14:creationId xmlns:p14="http://schemas.microsoft.com/office/powerpoint/2010/main" val="159989891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67000" y="971550"/>
            <a:ext cx="6286500" cy="5029200"/>
          </a:xfrm>
        </p:spPr>
      </p:pic>
    </p:spTree>
    <p:extLst>
      <p:ext uri="{BB962C8B-B14F-4D97-AF65-F5344CB8AC3E}">
        <p14:creationId xmlns:p14="http://schemas.microsoft.com/office/powerpoint/2010/main" val="7565708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ＭＳ Ｐゴシック" charset="0"/>
                <a:cs typeface="+mn-cs"/>
              </a:rPr>
              <a:t>Control Cost &amp; Schedule : </a:t>
            </a:r>
            <a:r>
              <a:rPr kumimoji="0" lang="en-US" sz="36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Calibri Light" panose="020F0302020204030204"/>
                <a:ea typeface="ＭＳ Ｐゴシック" charset="0"/>
                <a:cs typeface="+mn-cs"/>
              </a:rPr>
              <a:t>Tools &amp; Techniques</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12" name="Content Placeholder 2"/>
          <p:cNvSpPr>
            <a:spLocks noGrp="1"/>
          </p:cNvSpPr>
          <p:nvPr>
            <p:ph idx="1"/>
          </p:nvPr>
        </p:nvSpPr>
        <p:spPr>
          <a:xfrm>
            <a:off x="709685" y="996287"/>
            <a:ext cx="9883288" cy="4661563"/>
          </a:xfrm>
        </p:spPr>
        <p:txBody>
          <a:bodyPr>
            <a:normAutofit/>
          </a:bodyPr>
          <a:lstStyle/>
          <a:p>
            <a:pPr marL="85725" indent="0">
              <a:buNone/>
            </a:pPr>
            <a:r>
              <a:rPr lang="en-US" sz="1800" dirty="0" err="1"/>
              <a:t>Contoh</a:t>
            </a:r>
            <a:r>
              <a:rPr lang="en-US" sz="1800" dirty="0"/>
              <a:t> : </a:t>
            </a:r>
            <a:r>
              <a:rPr lang="en-US" sz="1800" dirty="0" err="1"/>
              <a:t>Suatu</a:t>
            </a:r>
            <a:r>
              <a:rPr lang="en-US" sz="1800" dirty="0"/>
              <a:t> </a:t>
            </a:r>
            <a:r>
              <a:rPr lang="en-US" sz="1800" dirty="0" err="1"/>
              <a:t>paket</a:t>
            </a:r>
            <a:r>
              <a:rPr lang="en-US" sz="1800" dirty="0"/>
              <a:t> </a:t>
            </a:r>
            <a:r>
              <a:rPr lang="en-US" sz="1800" dirty="0" err="1"/>
              <a:t>pekerjaan</a:t>
            </a:r>
            <a:r>
              <a:rPr lang="en-US" sz="1800" dirty="0"/>
              <a:t> </a:t>
            </a:r>
            <a:r>
              <a:rPr lang="en-US" sz="1800" dirty="0" err="1"/>
              <a:t>dianggarkan</a:t>
            </a:r>
            <a:r>
              <a:rPr lang="en-US" sz="1800" dirty="0"/>
              <a:t> </a:t>
            </a:r>
            <a:r>
              <a:rPr lang="en-US" sz="1800" dirty="0" err="1"/>
              <a:t>sebesar</a:t>
            </a:r>
            <a:r>
              <a:rPr lang="en-US" sz="1800" dirty="0"/>
              <a:t> $1500 dan </a:t>
            </a:r>
            <a:r>
              <a:rPr lang="en-US" sz="1800" dirty="0" err="1"/>
              <a:t>direncanakan</a:t>
            </a:r>
            <a:r>
              <a:rPr lang="en-US" sz="1800" dirty="0"/>
              <a:t> </a:t>
            </a:r>
            <a:r>
              <a:rPr lang="en-US" sz="1800" dirty="0" err="1"/>
              <a:t>selesai</a:t>
            </a:r>
            <a:r>
              <a:rPr lang="en-US" sz="1800" dirty="0"/>
              <a:t> pada </a:t>
            </a:r>
            <a:r>
              <a:rPr lang="en-US" sz="1800" dirty="0" err="1"/>
              <a:t>saat</a:t>
            </a:r>
            <a:r>
              <a:rPr lang="en-US" sz="1800" dirty="0"/>
              <a:t> </a:t>
            </a:r>
            <a:r>
              <a:rPr lang="en-US" sz="1800" dirty="0" err="1"/>
              <a:t>ini</a:t>
            </a:r>
            <a:r>
              <a:rPr lang="en-US" sz="1800" dirty="0"/>
              <a:t>. </a:t>
            </a:r>
            <a:r>
              <a:rPr lang="en-US" sz="1800" dirty="0" err="1"/>
              <a:t>Realisasi</a:t>
            </a:r>
            <a:r>
              <a:rPr lang="en-US" sz="1800" dirty="0"/>
              <a:t> </a:t>
            </a:r>
            <a:r>
              <a:rPr lang="en-US" sz="1800" dirty="0" err="1"/>
              <a:t>biaya</a:t>
            </a:r>
            <a:r>
              <a:rPr lang="en-US" sz="1800" dirty="0"/>
              <a:t> s/d </a:t>
            </a:r>
            <a:r>
              <a:rPr lang="en-US" sz="1800" dirty="0" err="1"/>
              <a:t>saat</a:t>
            </a:r>
            <a:r>
              <a:rPr lang="en-US" sz="1800" dirty="0"/>
              <a:t> </a:t>
            </a:r>
            <a:r>
              <a:rPr lang="en-US" sz="1800" dirty="0" err="1"/>
              <a:t>ini</a:t>
            </a:r>
            <a:r>
              <a:rPr lang="en-US" sz="1800" dirty="0"/>
              <a:t> $1350, </a:t>
            </a:r>
            <a:r>
              <a:rPr lang="en-US" sz="1800" dirty="0" err="1"/>
              <a:t>tingkat</a:t>
            </a:r>
            <a:r>
              <a:rPr lang="en-US" sz="1800" dirty="0"/>
              <a:t> </a:t>
            </a:r>
            <a:r>
              <a:rPr lang="en-US" sz="1800" dirty="0" err="1"/>
              <a:t>penyelesaian</a:t>
            </a:r>
            <a:r>
              <a:rPr lang="en-US" sz="1800" dirty="0"/>
              <a:t> </a:t>
            </a:r>
            <a:r>
              <a:rPr lang="en-US" sz="1800" dirty="0" err="1"/>
              <a:t>pekerjaan</a:t>
            </a:r>
            <a:r>
              <a:rPr lang="en-US" sz="1800" dirty="0"/>
              <a:t> </a:t>
            </a:r>
            <a:r>
              <a:rPr lang="en-US" sz="1800" dirty="0" err="1"/>
              <a:t>diestimasi</a:t>
            </a:r>
            <a:r>
              <a:rPr lang="en-US" sz="1800" dirty="0"/>
              <a:t> </a:t>
            </a:r>
            <a:r>
              <a:rPr lang="en-US" sz="1800" dirty="0" err="1"/>
              <a:t>baru</a:t>
            </a:r>
            <a:r>
              <a:rPr lang="en-US" sz="1800" dirty="0"/>
              <a:t> 2/3.</a:t>
            </a:r>
          </a:p>
          <a:p>
            <a:pPr marL="85725" indent="0">
              <a:buNone/>
            </a:pPr>
            <a:endParaRPr lang="en-US" sz="1800" dirty="0"/>
          </a:p>
          <a:p>
            <a:pPr marL="85725" indent="0">
              <a:buNone/>
            </a:pPr>
            <a:r>
              <a:rPr lang="en-US" sz="1800" dirty="0" err="1"/>
              <a:t>Maka</a:t>
            </a:r>
            <a:r>
              <a:rPr lang="en-US" sz="1800" dirty="0"/>
              <a:t> :</a:t>
            </a:r>
          </a:p>
          <a:p>
            <a:pPr marL="428625" indent="-342900">
              <a:buFont typeface="+mj-lt"/>
              <a:buAutoNum type="arabicPeriod"/>
            </a:pPr>
            <a:r>
              <a:rPr lang="en-US" sz="1800" dirty="0"/>
              <a:t>PV = 1500</a:t>
            </a:r>
          </a:p>
          <a:p>
            <a:pPr marL="428625" indent="-342900">
              <a:buFont typeface="+mj-lt"/>
              <a:buAutoNum type="arabicPeriod"/>
            </a:pPr>
            <a:r>
              <a:rPr lang="en-US" sz="1800" dirty="0"/>
              <a:t>AC = 1350</a:t>
            </a:r>
          </a:p>
          <a:p>
            <a:pPr marL="428625" indent="-342900">
              <a:buClr>
                <a:srgbClr val="A9A57C"/>
              </a:buClr>
              <a:buFont typeface="+mj-lt"/>
              <a:buAutoNum type="arabicPeriod"/>
            </a:pPr>
            <a:r>
              <a:rPr lang="en-US" sz="1800" dirty="0"/>
              <a:t>EV (</a:t>
            </a:r>
            <a:r>
              <a:rPr lang="en-US" sz="1800" dirty="0" err="1"/>
              <a:t>Jumlah</a:t>
            </a:r>
            <a:r>
              <a:rPr lang="en-US" sz="1800" dirty="0"/>
              <a:t> </a:t>
            </a:r>
            <a:r>
              <a:rPr lang="en-US" sz="1800" dirty="0" err="1"/>
              <a:t>uang</a:t>
            </a:r>
            <a:r>
              <a:rPr lang="en-US" sz="1800" dirty="0"/>
              <a:t> yang </a:t>
            </a:r>
            <a:r>
              <a:rPr lang="en-US" sz="1800" dirty="0" err="1"/>
              <a:t>dianggarkan</a:t>
            </a:r>
            <a:r>
              <a:rPr lang="en-US" sz="1800" dirty="0"/>
              <a:t> </a:t>
            </a:r>
            <a:r>
              <a:rPr lang="en-US" sz="1800" dirty="0" err="1"/>
              <a:t>untuk</a:t>
            </a:r>
            <a:r>
              <a:rPr lang="en-US" sz="1800" dirty="0"/>
              <a:t> </a:t>
            </a:r>
            <a:r>
              <a:rPr lang="en-US" sz="1800" dirty="0" err="1"/>
              <a:t>pekerjaan</a:t>
            </a:r>
            <a:r>
              <a:rPr lang="en-US" sz="1800" dirty="0"/>
              <a:t> yang </a:t>
            </a:r>
            <a:r>
              <a:rPr lang="en-US" sz="1800" dirty="0" err="1"/>
              <a:t>telah</a:t>
            </a:r>
            <a:r>
              <a:rPr lang="en-US" sz="1800" dirty="0"/>
              <a:t> </a:t>
            </a:r>
            <a:r>
              <a:rPr lang="en-US" sz="1800" dirty="0" err="1"/>
              <a:t>diselesaikan</a:t>
            </a:r>
            <a:r>
              <a:rPr lang="en-US" sz="1800" dirty="0"/>
              <a:t> s/d </a:t>
            </a:r>
            <a:r>
              <a:rPr lang="en-US" sz="1800" dirty="0" err="1"/>
              <a:t>saat</a:t>
            </a:r>
            <a:r>
              <a:rPr lang="en-US" sz="1800" dirty="0"/>
              <a:t> </a:t>
            </a:r>
            <a:r>
              <a:rPr lang="en-US" sz="1800" dirty="0" err="1"/>
              <a:t>ini</a:t>
            </a:r>
            <a:r>
              <a:rPr lang="en-US" sz="1800" dirty="0"/>
              <a:t>) = 1500 (2/3) = 1000</a:t>
            </a:r>
          </a:p>
          <a:p>
            <a:pPr marL="428625" indent="-342900">
              <a:buClr>
                <a:srgbClr val="A9A57C"/>
              </a:buClr>
              <a:buFont typeface="+mj-lt"/>
              <a:buAutoNum type="arabicPeriod"/>
            </a:pPr>
            <a:r>
              <a:rPr lang="en-US" sz="1800" dirty="0"/>
              <a:t>Cost Variance; CV = EV – AC = 1000 – 1350 = -350</a:t>
            </a:r>
          </a:p>
          <a:p>
            <a:pPr marL="428625" indent="-342900">
              <a:buClr>
                <a:srgbClr val="A9A57C"/>
              </a:buClr>
              <a:buFont typeface="+mj-lt"/>
              <a:buAutoNum type="arabicPeriod"/>
            </a:pPr>
            <a:r>
              <a:rPr lang="en-US" sz="1800" dirty="0"/>
              <a:t>Schedule Variance; SV = EV – PV = 1000 – 1500 = -500</a:t>
            </a:r>
          </a:p>
          <a:p>
            <a:pPr marL="428625" indent="-342900">
              <a:buClr>
                <a:srgbClr val="A9A57C"/>
              </a:buClr>
              <a:buFont typeface="+mj-lt"/>
              <a:buAutoNum type="arabicPeriod"/>
            </a:pPr>
            <a:r>
              <a:rPr lang="en-US" sz="1800" dirty="0"/>
              <a:t>Cost Performance Index; CPI = EV / AC = 1000 / 1350 = 0.74</a:t>
            </a:r>
          </a:p>
          <a:p>
            <a:pPr marL="428625" indent="-342900">
              <a:buClr>
                <a:srgbClr val="A9A57C"/>
              </a:buClr>
              <a:buFont typeface="+mj-lt"/>
              <a:buAutoNum type="arabicPeriod"/>
            </a:pPr>
            <a:r>
              <a:rPr lang="en-US" sz="1800" dirty="0"/>
              <a:t>Schedule Performance Index; SPI = EV / PV = 1000 / 1500 = 0.67</a:t>
            </a:r>
          </a:p>
          <a:p>
            <a:pPr marL="428625" indent="-342900">
              <a:buClr>
                <a:srgbClr val="A9A57C"/>
              </a:buClr>
              <a:buFont typeface="+mj-lt"/>
              <a:buAutoNum type="arabicPeriod"/>
            </a:pPr>
            <a:r>
              <a:rPr lang="en-US" sz="1800" dirty="0"/>
              <a:t>Cost – Schedule Index; CSI = (0.74)(0.67) = 0.49</a:t>
            </a:r>
            <a:endParaRPr lang="en-GB" sz="1800" dirty="0"/>
          </a:p>
          <a:p>
            <a:pPr lvl="0">
              <a:buClr>
                <a:srgbClr val="A9A57C"/>
              </a:buClr>
            </a:pPr>
            <a:endParaRPr lang="en-US" sz="1800" dirty="0">
              <a:solidFill>
                <a:srgbClr val="2F2B20"/>
              </a:solidFill>
            </a:endParaRPr>
          </a:p>
          <a:p>
            <a:endParaRPr lang="en-US" sz="1800" dirty="0"/>
          </a:p>
          <a:p>
            <a:endParaRPr lang="en-GB" sz="1800" dirty="0"/>
          </a:p>
        </p:txBody>
      </p:sp>
    </p:spTree>
    <p:extLst>
      <p:ext uri="{BB962C8B-B14F-4D97-AF65-F5344CB8AC3E}">
        <p14:creationId xmlns:p14="http://schemas.microsoft.com/office/powerpoint/2010/main" val="19447514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85725" indent="0">
              <a:buNone/>
            </a:pPr>
            <a:r>
              <a:rPr lang="en-US" dirty="0" err="1"/>
              <a:t>Estimasi</a:t>
            </a:r>
            <a:r>
              <a:rPr lang="en-US" dirty="0"/>
              <a:t> </a:t>
            </a:r>
            <a:r>
              <a:rPr lang="en-US" dirty="0" err="1"/>
              <a:t>Penyelesaian</a:t>
            </a:r>
            <a:r>
              <a:rPr lang="en-US" dirty="0"/>
              <a:t> </a:t>
            </a:r>
            <a:r>
              <a:rPr lang="en-US" dirty="0" err="1"/>
              <a:t>Pekerjaan</a:t>
            </a:r>
            <a:r>
              <a:rPr lang="en-US" dirty="0"/>
              <a:t> :</a:t>
            </a:r>
          </a:p>
          <a:p>
            <a:r>
              <a:rPr lang="en-US" dirty="0"/>
              <a:t>ETC (Estimated Cost to Complete) = (BAC – EV)/CPI</a:t>
            </a:r>
          </a:p>
          <a:p>
            <a:r>
              <a:rPr lang="en-US" dirty="0"/>
              <a:t>EAC (Estimated Cost at Completion) = ETC + AC</a:t>
            </a:r>
          </a:p>
          <a:p>
            <a:pPr marL="85725" indent="0">
              <a:buNone/>
            </a:pPr>
            <a:endParaRPr lang="en-US" dirty="0"/>
          </a:p>
          <a:p>
            <a:r>
              <a:rPr lang="en-US" dirty="0"/>
              <a:t>ETC = (1500 – 1000) / 0.74 = 676</a:t>
            </a:r>
          </a:p>
          <a:p>
            <a:r>
              <a:rPr lang="en-US" dirty="0"/>
              <a:t>EAC = 676 + 1350 = 2026</a:t>
            </a:r>
          </a:p>
          <a:p>
            <a:pPr marL="85725" indent="0">
              <a:buNone/>
            </a:pPr>
            <a:endParaRPr lang="en-US" dirty="0"/>
          </a:p>
          <a:p>
            <a:pPr marL="85725" indent="0">
              <a:buNone/>
            </a:pPr>
            <a:endParaRPr lang="en-GB" dirty="0"/>
          </a:p>
        </p:txBody>
      </p:sp>
    </p:spTree>
    <p:extLst>
      <p:ext uri="{BB962C8B-B14F-4D97-AF65-F5344CB8AC3E}">
        <p14:creationId xmlns:p14="http://schemas.microsoft.com/office/powerpoint/2010/main" val="22151670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ＭＳ Ｐゴシック" charset="0"/>
              </a:rPr>
              <a:t>Control Cost : </a:t>
            </a:r>
            <a:r>
              <a:rPr kumimoji="0" lang="en-US" sz="36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Calibri Light" panose="020F0302020204030204"/>
                <a:ea typeface="ＭＳ Ｐゴシック" charset="0"/>
              </a:rPr>
              <a:t>Tools &amp; Techniques</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7" name="Title 1"/>
          <p:cNvSpPr>
            <a:spLocks noGrp="1"/>
          </p:cNvSpPr>
          <p:nvPr>
            <p:ph type="title"/>
          </p:nvPr>
        </p:nvSpPr>
        <p:spPr>
          <a:xfrm>
            <a:off x="307075" y="555394"/>
            <a:ext cx="7620000" cy="1143000"/>
          </a:xfrm>
        </p:spPr>
        <p:txBody>
          <a:bodyPr>
            <a:normAutofit/>
          </a:bodyPr>
          <a:lstStyle/>
          <a:p>
            <a:r>
              <a:rPr lang="en-US" sz="4000" i="1" dirty="0">
                <a:effectLst>
                  <a:outerShdw blurRad="38100" dist="38100" dir="2700000" algn="tl">
                    <a:srgbClr val="000000">
                      <a:alpha val="43137"/>
                    </a:srgbClr>
                  </a:outerShdw>
                </a:effectLst>
              </a:rPr>
              <a:t>Trend Analysis</a:t>
            </a:r>
            <a:endParaRPr lang="id-ID" sz="4000" dirty="0">
              <a:effectLst>
                <a:outerShdw blurRad="38100" dist="38100" dir="2700000" algn="tl">
                  <a:srgbClr val="000000">
                    <a:alpha val="43137"/>
                  </a:srgbClr>
                </a:outerShdw>
              </a:effectLst>
            </a:endParaRPr>
          </a:p>
        </p:txBody>
      </p:sp>
      <p:sp>
        <p:nvSpPr>
          <p:cNvPr id="8" name="Content Placeholder 2"/>
          <p:cNvSpPr>
            <a:spLocks noGrp="1"/>
          </p:cNvSpPr>
          <p:nvPr>
            <p:ph idx="1"/>
          </p:nvPr>
        </p:nvSpPr>
        <p:spPr>
          <a:xfrm>
            <a:off x="777922" y="1506464"/>
            <a:ext cx="9815051" cy="812586"/>
          </a:xfrm>
        </p:spPr>
        <p:txBody>
          <a:bodyPr>
            <a:normAutofit/>
          </a:bodyPr>
          <a:lstStyle/>
          <a:p>
            <a:pPr marL="0" indent="0" algn="just">
              <a:buNone/>
            </a:pPr>
            <a:r>
              <a:rPr lang="en-US" sz="2400" dirty="0" err="1"/>
              <a:t>Contoh</a:t>
            </a:r>
            <a:r>
              <a:rPr lang="en-US" sz="2400" dirty="0"/>
              <a:t> chart </a:t>
            </a:r>
            <a:r>
              <a:rPr lang="en-US" sz="2400" dirty="0" err="1"/>
              <a:t>menggunakan</a:t>
            </a:r>
            <a:r>
              <a:rPr lang="en-US" sz="2400" dirty="0"/>
              <a:t> </a:t>
            </a:r>
            <a:r>
              <a:rPr lang="en-US" sz="2400" dirty="0" err="1"/>
              <a:t>kurva</a:t>
            </a:r>
            <a:r>
              <a:rPr lang="en-US" sz="2400" dirty="0"/>
              <a:t>-S </a:t>
            </a:r>
            <a:r>
              <a:rPr lang="en-US" sz="2400" dirty="0" err="1"/>
              <a:t>untuk</a:t>
            </a:r>
            <a:r>
              <a:rPr lang="en-US" sz="2400" dirty="0"/>
              <a:t> </a:t>
            </a:r>
            <a:r>
              <a:rPr lang="en-US" sz="2400" dirty="0" err="1"/>
              <a:t>menampilkan</a:t>
            </a:r>
            <a:r>
              <a:rPr lang="en-US" sz="2400" dirty="0"/>
              <a:t> data EV </a:t>
            </a:r>
            <a:r>
              <a:rPr lang="en-US" sz="2400" dirty="0" err="1"/>
              <a:t>untuk</a:t>
            </a:r>
            <a:r>
              <a:rPr lang="en-US" sz="2400" dirty="0"/>
              <a:t> </a:t>
            </a:r>
            <a:r>
              <a:rPr lang="en-US" sz="2400" dirty="0" err="1"/>
              <a:t>proyek</a:t>
            </a:r>
            <a:r>
              <a:rPr lang="en-US" sz="2400" dirty="0"/>
              <a:t> yang </a:t>
            </a:r>
            <a:r>
              <a:rPr lang="en-US" sz="2400" dirty="0" err="1"/>
              <a:t>kinerjanya</a:t>
            </a:r>
            <a:r>
              <a:rPr lang="en-US" sz="2400" dirty="0"/>
              <a:t> </a:t>
            </a:r>
            <a:r>
              <a:rPr lang="en-US" sz="2400" dirty="0" err="1"/>
              <a:t>melebihi</a:t>
            </a:r>
            <a:r>
              <a:rPr lang="en-US" sz="2400" dirty="0"/>
              <a:t> </a:t>
            </a:r>
            <a:r>
              <a:rPr lang="en-US" sz="2400" dirty="0" err="1"/>
              <a:t>anggaran</a:t>
            </a:r>
            <a:r>
              <a:rPr lang="en-US" sz="2400" dirty="0"/>
              <a:t> </a:t>
            </a:r>
            <a:r>
              <a:rPr lang="en-US" sz="2400" dirty="0" err="1"/>
              <a:t>dan</a:t>
            </a:r>
            <a:r>
              <a:rPr lang="en-US" sz="2400" dirty="0"/>
              <a:t> di </a:t>
            </a:r>
            <a:r>
              <a:rPr lang="en-US" sz="2400" dirty="0" err="1"/>
              <a:t>belakang</a:t>
            </a:r>
            <a:r>
              <a:rPr lang="en-US" sz="2400" dirty="0"/>
              <a:t> </a:t>
            </a:r>
            <a:r>
              <a:rPr lang="en-US" sz="2400" dirty="0" err="1"/>
              <a:t>Jadwal</a:t>
            </a:r>
            <a:r>
              <a:rPr lang="en-US" sz="2400" dirty="0"/>
              <a:t>.</a:t>
            </a:r>
            <a:endParaRPr lang="id-ID" sz="2400" dirty="0"/>
          </a:p>
        </p:txBody>
      </p:sp>
      <p:pic>
        <p:nvPicPr>
          <p:cNvPr id="2" name="Picture 1"/>
          <p:cNvPicPr>
            <a:picLocks noChangeAspect="1"/>
          </p:cNvPicPr>
          <p:nvPr/>
        </p:nvPicPr>
        <p:blipFill>
          <a:blip r:embed="rId3"/>
          <a:stretch>
            <a:fillRect/>
          </a:stretch>
        </p:blipFill>
        <p:spPr>
          <a:xfrm>
            <a:off x="1974092" y="2429302"/>
            <a:ext cx="7124700" cy="4410075"/>
          </a:xfrm>
          <a:prstGeom prst="rect">
            <a:avLst/>
          </a:prstGeom>
        </p:spPr>
      </p:pic>
    </p:spTree>
    <p:extLst>
      <p:ext uri="{BB962C8B-B14F-4D97-AF65-F5344CB8AC3E}">
        <p14:creationId xmlns:p14="http://schemas.microsoft.com/office/powerpoint/2010/main" val="19939207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ＭＳ Ｐゴシック" charset="0"/>
              </a:rPr>
              <a:t>Control Cost : </a:t>
            </a:r>
            <a:r>
              <a:rPr kumimoji="0" lang="en-US" sz="36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Calibri Light" panose="020F0302020204030204"/>
                <a:ea typeface="ＭＳ Ｐゴシック" charset="0"/>
              </a:rPr>
              <a:t>Tools &amp; Techniques</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7" name="Title 1"/>
          <p:cNvSpPr>
            <a:spLocks noGrp="1"/>
          </p:cNvSpPr>
          <p:nvPr>
            <p:ph type="title"/>
          </p:nvPr>
        </p:nvSpPr>
        <p:spPr>
          <a:xfrm>
            <a:off x="307075" y="555394"/>
            <a:ext cx="7620000" cy="1143000"/>
          </a:xfrm>
        </p:spPr>
        <p:txBody>
          <a:bodyPr>
            <a:normAutofit/>
          </a:bodyPr>
          <a:lstStyle/>
          <a:p>
            <a:r>
              <a:rPr lang="en-US" sz="4000" i="1" dirty="0">
                <a:effectLst>
                  <a:outerShdw blurRad="38100" dist="38100" dir="2700000" algn="tl">
                    <a:srgbClr val="000000">
                      <a:alpha val="43137"/>
                    </a:srgbClr>
                  </a:outerShdw>
                </a:effectLst>
              </a:rPr>
              <a:t>Forecasting</a:t>
            </a:r>
            <a:endParaRPr lang="id-ID" sz="4000" dirty="0">
              <a:effectLst>
                <a:outerShdw blurRad="38100" dist="38100" dir="2700000" algn="tl">
                  <a:srgbClr val="000000">
                    <a:alpha val="43137"/>
                  </a:srgbClr>
                </a:outerShdw>
              </a:effectLst>
            </a:endParaRPr>
          </a:p>
        </p:txBody>
      </p:sp>
      <p:sp>
        <p:nvSpPr>
          <p:cNvPr id="8" name="Content Placeholder 2"/>
          <p:cNvSpPr>
            <a:spLocks noGrp="1"/>
          </p:cNvSpPr>
          <p:nvPr>
            <p:ph idx="1"/>
          </p:nvPr>
        </p:nvSpPr>
        <p:spPr>
          <a:xfrm>
            <a:off x="777921" y="1616715"/>
            <a:ext cx="9815051" cy="3739603"/>
          </a:xfrm>
        </p:spPr>
        <p:txBody>
          <a:bodyPr>
            <a:normAutofit/>
          </a:bodyPr>
          <a:lstStyle/>
          <a:p>
            <a:pPr marL="0" indent="0" algn="just">
              <a:buNone/>
            </a:pPr>
            <a:r>
              <a:rPr lang="id-ID" sz="2400" dirty="0">
                <a:cs typeface="Times New Roman" pitchFamily="18" charset="0"/>
              </a:rPr>
              <a:t>Seiring kemajuan proyek, tim proyek dapat mengembangkan perkiraan untuk perkiraan saat penyelesaian (EAC) itu</a:t>
            </a:r>
            <a:r>
              <a:rPr lang="en-US" sz="2400" dirty="0">
                <a:cs typeface="Times New Roman" pitchFamily="18" charset="0"/>
              </a:rPr>
              <a:t> </a:t>
            </a:r>
            <a:r>
              <a:rPr lang="id-ID" sz="2400" dirty="0">
                <a:cs typeface="Times New Roman" pitchFamily="18" charset="0"/>
              </a:rPr>
              <a:t>mungkin berbeda dari anggaran saat penyelesaian (BAC) berdasarkan kinerja proyek.</a:t>
            </a:r>
            <a:r>
              <a:rPr lang="en-US" sz="2400" dirty="0">
                <a:cs typeface="Times New Roman" pitchFamily="18" charset="0"/>
              </a:rPr>
              <a:t> </a:t>
            </a:r>
            <a:r>
              <a:rPr lang="en-US" sz="2400" dirty="0" err="1">
                <a:cs typeface="Times New Roman" pitchFamily="18" charset="0"/>
              </a:rPr>
              <a:t>Peramalan</a:t>
            </a:r>
            <a:r>
              <a:rPr lang="en-US" sz="2400" dirty="0">
                <a:cs typeface="Times New Roman" pitchFamily="18" charset="0"/>
              </a:rPr>
              <a:t> EAC </a:t>
            </a:r>
            <a:r>
              <a:rPr lang="en-US" sz="2400" dirty="0" err="1">
                <a:cs typeface="Times New Roman" pitchFamily="18" charset="0"/>
              </a:rPr>
              <a:t>melibatkan</a:t>
            </a:r>
            <a:endParaRPr lang="en-US" sz="2400" dirty="0">
              <a:cs typeface="Times New Roman" pitchFamily="18" charset="0"/>
            </a:endParaRPr>
          </a:p>
          <a:p>
            <a:pPr marL="0" indent="0" algn="just">
              <a:buNone/>
            </a:pPr>
            <a:r>
              <a:rPr lang="en-US" sz="2400" dirty="0" err="1">
                <a:cs typeface="Times New Roman" pitchFamily="18" charset="0"/>
              </a:rPr>
              <a:t>membuat</a:t>
            </a:r>
            <a:r>
              <a:rPr lang="en-US" sz="2400" dirty="0">
                <a:cs typeface="Times New Roman" pitchFamily="18" charset="0"/>
              </a:rPr>
              <a:t> </a:t>
            </a:r>
            <a:r>
              <a:rPr lang="en-US" sz="2400" dirty="0" err="1">
                <a:cs typeface="Times New Roman" pitchFamily="18" charset="0"/>
              </a:rPr>
              <a:t>proyeksi</a:t>
            </a:r>
            <a:r>
              <a:rPr lang="en-US" sz="2400" dirty="0">
                <a:cs typeface="Times New Roman" pitchFamily="18" charset="0"/>
              </a:rPr>
              <a:t> </a:t>
            </a:r>
            <a:r>
              <a:rPr lang="en-US" sz="2400" dirty="0" err="1">
                <a:cs typeface="Times New Roman" pitchFamily="18" charset="0"/>
              </a:rPr>
              <a:t>kondisi</a:t>
            </a:r>
            <a:r>
              <a:rPr lang="en-US" sz="2400" dirty="0">
                <a:cs typeface="Times New Roman" pitchFamily="18" charset="0"/>
              </a:rPr>
              <a:t> </a:t>
            </a:r>
            <a:r>
              <a:rPr lang="en-US" sz="2400" dirty="0" err="1">
                <a:cs typeface="Times New Roman" pitchFamily="18" charset="0"/>
              </a:rPr>
              <a:t>dan</a:t>
            </a:r>
            <a:r>
              <a:rPr lang="en-US" sz="2400" dirty="0">
                <a:cs typeface="Times New Roman" pitchFamily="18" charset="0"/>
              </a:rPr>
              <a:t> </a:t>
            </a:r>
            <a:r>
              <a:rPr lang="en-US" sz="2400" dirty="0" err="1">
                <a:cs typeface="Times New Roman" pitchFamily="18" charset="0"/>
              </a:rPr>
              <a:t>peristiwa</a:t>
            </a:r>
            <a:r>
              <a:rPr lang="en-US" sz="2400" dirty="0">
                <a:cs typeface="Times New Roman" pitchFamily="18" charset="0"/>
              </a:rPr>
              <a:t> di masa </a:t>
            </a:r>
            <a:r>
              <a:rPr lang="en-US" sz="2400" dirty="0" err="1">
                <a:cs typeface="Times New Roman" pitchFamily="18" charset="0"/>
              </a:rPr>
              <a:t>depan</a:t>
            </a:r>
            <a:r>
              <a:rPr lang="en-US" sz="2400" dirty="0">
                <a:cs typeface="Times New Roman" pitchFamily="18" charset="0"/>
              </a:rPr>
              <a:t> </a:t>
            </a:r>
            <a:r>
              <a:rPr lang="en-US" sz="2400" dirty="0" err="1">
                <a:cs typeface="Times New Roman" pitchFamily="18" charset="0"/>
              </a:rPr>
              <a:t>proyek</a:t>
            </a:r>
            <a:r>
              <a:rPr lang="en-US" sz="2400" dirty="0">
                <a:cs typeface="Times New Roman" pitchFamily="18" charset="0"/>
              </a:rPr>
              <a:t> </a:t>
            </a:r>
            <a:r>
              <a:rPr lang="en-US" sz="2400" dirty="0" err="1">
                <a:cs typeface="Times New Roman" pitchFamily="18" charset="0"/>
              </a:rPr>
              <a:t>berdasarkan</a:t>
            </a:r>
            <a:r>
              <a:rPr lang="en-US" sz="2400" dirty="0">
                <a:cs typeface="Times New Roman" pitchFamily="18" charset="0"/>
              </a:rPr>
              <a:t> </a:t>
            </a:r>
            <a:r>
              <a:rPr lang="en-US" sz="2400" dirty="0" err="1">
                <a:cs typeface="Times New Roman" pitchFamily="18" charset="0"/>
              </a:rPr>
              <a:t>informasi</a:t>
            </a:r>
            <a:r>
              <a:rPr lang="en-US" sz="2400" dirty="0">
                <a:cs typeface="Times New Roman" pitchFamily="18" charset="0"/>
              </a:rPr>
              <a:t> </a:t>
            </a:r>
            <a:r>
              <a:rPr lang="en-US" sz="2400" dirty="0" err="1">
                <a:cs typeface="Times New Roman" pitchFamily="18" charset="0"/>
              </a:rPr>
              <a:t>kinerja</a:t>
            </a:r>
            <a:r>
              <a:rPr lang="en-US" sz="2400" dirty="0">
                <a:cs typeface="Times New Roman" pitchFamily="18" charset="0"/>
              </a:rPr>
              <a:t> </a:t>
            </a:r>
            <a:r>
              <a:rPr lang="en-US" sz="2400" dirty="0" err="1">
                <a:cs typeface="Times New Roman" pitchFamily="18" charset="0"/>
              </a:rPr>
              <a:t>saat</a:t>
            </a:r>
            <a:r>
              <a:rPr lang="en-US" sz="2400" dirty="0">
                <a:cs typeface="Times New Roman" pitchFamily="18" charset="0"/>
              </a:rPr>
              <a:t> </a:t>
            </a:r>
            <a:r>
              <a:rPr lang="en-US" sz="2400" dirty="0" err="1">
                <a:cs typeface="Times New Roman" pitchFamily="18" charset="0"/>
              </a:rPr>
              <a:t>ini</a:t>
            </a:r>
            <a:r>
              <a:rPr lang="en-US" sz="2400" dirty="0">
                <a:cs typeface="Times New Roman" pitchFamily="18" charset="0"/>
              </a:rPr>
              <a:t> </a:t>
            </a:r>
            <a:r>
              <a:rPr lang="en-US" sz="2400" dirty="0" err="1">
                <a:cs typeface="Times New Roman" pitchFamily="18" charset="0"/>
              </a:rPr>
              <a:t>dan</a:t>
            </a:r>
            <a:r>
              <a:rPr lang="en-US" sz="2400" dirty="0">
                <a:cs typeface="Times New Roman" pitchFamily="18" charset="0"/>
              </a:rPr>
              <a:t> </a:t>
            </a:r>
            <a:r>
              <a:rPr lang="en-US" sz="2400" dirty="0" err="1">
                <a:cs typeface="Times New Roman" pitchFamily="18" charset="0"/>
              </a:rPr>
              <a:t>pengetahuan</a:t>
            </a:r>
            <a:r>
              <a:rPr lang="en-US" sz="2400" dirty="0">
                <a:cs typeface="Times New Roman" pitchFamily="18" charset="0"/>
              </a:rPr>
              <a:t> lain yang </a:t>
            </a:r>
            <a:r>
              <a:rPr lang="en-US" sz="2400" dirty="0" err="1">
                <a:cs typeface="Times New Roman" pitchFamily="18" charset="0"/>
              </a:rPr>
              <a:t>tersedia</a:t>
            </a:r>
            <a:r>
              <a:rPr lang="en-US" sz="2400" dirty="0">
                <a:cs typeface="Times New Roman" pitchFamily="18" charset="0"/>
              </a:rPr>
              <a:t> </a:t>
            </a:r>
            <a:r>
              <a:rPr lang="en-US" sz="2400" dirty="0" err="1">
                <a:cs typeface="Times New Roman" pitchFamily="18" charset="0"/>
              </a:rPr>
              <a:t>pada</a:t>
            </a:r>
            <a:r>
              <a:rPr lang="en-US" sz="2400" dirty="0">
                <a:cs typeface="Times New Roman" pitchFamily="18" charset="0"/>
              </a:rPr>
              <a:t> </a:t>
            </a:r>
            <a:r>
              <a:rPr lang="en-US" sz="2400" dirty="0" err="1">
                <a:cs typeface="Times New Roman" pitchFamily="18" charset="0"/>
              </a:rPr>
              <a:t>saat</a:t>
            </a:r>
            <a:r>
              <a:rPr lang="en-US" sz="2400" dirty="0">
                <a:cs typeface="Times New Roman" pitchFamily="18" charset="0"/>
              </a:rPr>
              <a:t> </a:t>
            </a:r>
            <a:r>
              <a:rPr lang="en-US" sz="2400" dirty="0" err="1">
                <a:cs typeface="Times New Roman" pitchFamily="18" charset="0"/>
              </a:rPr>
              <a:t>perkiraan</a:t>
            </a:r>
            <a:r>
              <a:rPr lang="en-US" sz="2400" dirty="0">
                <a:cs typeface="Times New Roman" pitchFamily="18" charset="0"/>
              </a:rPr>
              <a:t>.</a:t>
            </a:r>
            <a:endParaRPr lang="id-ID" sz="2400" dirty="0"/>
          </a:p>
        </p:txBody>
      </p:sp>
    </p:spTree>
    <p:extLst>
      <p:ext uri="{BB962C8B-B14F-4D97-AF65-F5344CB8AC3E}">
        <p14:creationId xmlns:p14="http://schemas.microsoft.com/office/powerpoint/2010/main" val="6232907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ＭＳ Ｐゴシック" charset="0"/>
              </a:rPr>
              <a:t>Control Cost : </a:t>
            </a:r>
            <a:r>
              <a:rPr kumimoji="0" lang="en-US" sz="36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Calibri Light" panose="020F0302020204030204"/>
                <a:ea typeface="ＭＳ Ｐゴシック" charset="0"/>
              </a:rPr>
              <a:t>Tools &amp; Techniques</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7" name="Title 1"/>
          <p:cNvSpPr>
            <a:spLocks noGrp="1"/>
          </p:cNvSpPr>
          <p:nvPr>
            <p:ph type="title"/>
          </p:nvPr>
        </p:nvSpPr>
        <p:spPr>
          <a:xfrm>
            <a:off x="307075" y="555394"/>
            <a:ext cx="7620000" cy="1143000"/>
          </a:xfrm>
        </p:spPr>
        <p:txBody>
          <a:bodyPr>
            <a:normAutofit/>
          </a:bodyPr>
          <a:lstStyle/>
          <a:p>
            <a:r>
              <a:rPr lang="en-US" sz="4000" i="1" dirty="0">
                <a:effectLst>
                  <a:outerShdw blurRad="38100" dist="38100" dir="2700000" algn="tl">
                    <a:srgbClr val="000000">
                      <a:alpha val="43137"/>
                    </a:srgbClr>
                  </a:outerShdw>
                </a:effectLst>
              </a:rPr>
              <a:t>Forecasting</a:t>
            </a:r>
            <a:endParaRPr lang="id-ID" sz="4000" dirty="0">
              <a:effectLst>
                <a:outerShdw blurRad="38100" dist="38100" dir="2700000" algn="tl">
                  <a:srgbClr val="000000">
                    <a:alpha val="43137"/>
                  </a:srgbClr>
                </a:outerShdw>
              </a:effectLst>
            </a:endParaRPr>
          </a:p>
        </p:txBody>
      </p:sp>
      <p:pic>
        <p:nvPicPr>
          <p:cNvPr id="1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8492" t="33073" r="56808" b="36459"/>
          <a:stretch/>
        </p:blipFill>
        <p:spPr bwMode="auto">
          <a:xfrm>
            <a:off x="955343" y="1822832"/>
            <a:ext cx="6971732" cy="3441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287932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ＭＳ Ｐゴシック" charset="0"/>
              </a:rPr>
              <a:t>Control Cost : </a:t>
            </a:r>
            <a:r>
              <a:rPr kumimoji="0" lang="en-US" sz="36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Calibri Light" panose="020F0302020204030204"/>
                <a:ea typeface="ＭＳ Ｐゴシック" charset="0"/>
              </a:rPr>
              <a:t>Tools &amp; Techniques</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7" name="Title 1"/>
          <p:cNvSpPr>
            <a:spLocks noGrp="1"/>
          </p:cNvSpPr>
          <p:nvPr>
            <p:ph type="title"/>
          </p:nvPr>
        </p:nvSpPr>
        <p:spPr>
          <a:xfrm>
            <a:off x="307075" y="555394"/>
            <a:ext cx="7620000" cy="1143000"/>
          </a:xfrm>
        </p:spPr>
        <p:txBody>
          <a:bodyPr>
            <a:normAutofit/>
          </a:bodyPr>
          <a:lstStyle/>
          <a:p>
            <a:r>
              <a:rPr lang="en-US" sz="4000" i="1" dirty="0">
                <a:effectLst>
                  <a:outerShdw blurRad="38100" dist="38100" dir="2700000" algn="tl">
                    <a:srgbClr val="000000">
                      <a:alpha val="43137"/>
                    </a:srgbClr>
                  </a:outerShdw>
                </a:effectLst>
              </a:rPr>
              <a:t>Reserve Analysis</a:t>
            </a:r>
            <a:endParaRPr lang="id-ID" sz="4000" dirty="0">
              <a:effectLst>
                <a:outerShdw blurRad="38100" dist="38100" dir="2700000" algn="tl">
                  <a:srgbClr val="000000">
                    <a:alpha val="43137"/>
                  </a:srgbClr>
                </a:outerShdw>
              </a:effectLst>
            </a:endParaRPr>
          </a:p>
        </p:txBody>
      </p:sp>
      <p:sp>
        <p:nvSpPr>
          <p:cNvPr id="2" name="Rectangle 1"/>
          <p:cNvSpPr/>
          <p:nvPr/>
        </p:nvSpPr>
        <p:spPr>
          <a:xfrm>
            <a:off x="577755" y="1582341"/>
            <a:ext cx="10015218" cy="3970318"/>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Selama</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pengendalian</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biaya</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analisis</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cadangan</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digunakan</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untuk</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memantau</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status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cadangan</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darurat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dan</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cadangan</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manajemen</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untuk</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proyek</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untuk</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menentukan</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apakah</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cadangan</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ini</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masih</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diperlukan</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atau</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jika</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cadangan</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tambahan</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perlu</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diminta</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Saat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pekerjaan</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pada</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proyek</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berlangsung</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cadangan</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ini</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dapat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digunakan</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sebagai</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direncanakan</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untuk</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menutupi</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biaya</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tanggapan</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risiko</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atau</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kemungkinan</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lainnya</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Sebaliknya</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ketika</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peluang</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ditangkap</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dan</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menghasilkan</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penghematan</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biaya</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dana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dapat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ditambahkan</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ke</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jumlah</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kontingensi</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atau</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diambil</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dari</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proyek</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sebagai</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margin /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laba</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1125507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ＭＳ Ｐゴシック" charset="0"/>
              </a:rPr>
              <a:t>Control Cost : </a:t>
            </a:r>
            <a:r>
              <a:rPr kumimoji="0" lang="en-US" sz="36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Calibri Light" panose="020F0302020204030204"/>
                <a:ea typeface="ＭＳ Ｐゴシック" charset="0"/>
              </a:rPr>
              <a:t>Tools &amp; Techniques</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7" name="Title 1"/>
          <p:cNvSpPr>
            <a:spLocks noGrp="1"/>
          </p:cNvSpPr>
          <p:nvPr>
            <p:ph type="title"/>
          </p:nvPr>
        </p:nvSpPr>
        <p:spPr>
          <a:xfrm>
            <a:off x="261615" y="593255"/>
            <a:ext cx="9164471" cy="824937"/>
          </a:xfrm>
        </p:spPr>
        <p:txBody>
          <a:bodyPr>
            <a:normAutofit/>
          </a:bodyPr>
          <a:lstStyle/>
          <a:p>
            <a:pPr lvl="0"/>
            <a:r>
              <a:rPr lang="en-US" sz="4000" i="1" dirty="0">
                <a:effectLst>
                  <a:outerShdw blurRad="38100" dist="38100" dir="2700000" algn="tl">
                    <a:srgbClr val="000000">
                      <a:alpha val="43137"/>
                    </a:srgbClr>
                  </a:outerShdw>
                </a:effectLst>
              </a:rPr>
              <a:t>3</a:t>
            </a:r>
            <a:r>
              <a:rPr lang="id-ID" sz="4000" i="1" dirty="0">
                <a:effectLst>
                  <a:outerShdw blurRad="38100" dist="38100" dir="2700000" algn="tl">
                    <a:srgbClr val="000000">
                      <a:alpha val="43137"/>
                    </a:srgbClr>
                  </a:outerShdw>
                </a:effectLst>
              </a:rPr>
              <a:t>. </a:t>
            </a:r>
            <a:r>
              <a:rPr lang="en-US" sz="4000" spc="-4" dirty="0">
                <a:ln/>
              </a:rPr>
              <a:t>To-complete performance index (TCPI)</a:t>
            </a:r>
          </a:p>
        </p:txBody>
      </p:sp>
      <p:sp>
        <p:nvSpPr>
          <p:cNvPr id="12" name="Content Placeholder 2"/>
          <p:cNvSpPr>
            <a:spLocks noGrp="1"/>
          </p:cNvSpPr>
          <p:nvPr>
            <p:ph idx="1"/>
          </p:nvPr>
        </p:nvSpPr>
        <p:spPr>
          <a:xfrm>
            <a:off x="580026" y="1333253"/>
            <a:ext cx="9815051" cy="2354784"/>
          </a:xfrm>
        </p:spPr>
        <p:txBody>
          <a:bodyPr>
            <a:normAutofit/>
          </a:bodyPr>
          <a:lstStyle/>
          <a:p>
            <a:pPr marL="0" indent="0" algn="just">
              <a:buNone/>
            </a:pPr>
            <a:r>
              <a:rPr lang="en-US" sz="2400" dirty="0">
                <a:cs typeface="Times New Roman" pitchFamily="18" charset="0"/>
              </a:rPr>
              <a:t>Index </a:t>
            </a:r>
            <a:r>
              <a:rPr lang="en-US" sz="2400" dirty="0" err="1">
                <a:cs typeface="Times New Roman" pitchFamily="18" charset="0"/>
              </a:rPr>
              <a:t>kinerja</a:t>
            </a:r>
            <a:r>
              <a:rPr lang="en-US" sz="2400" dirty="0">
                <a:cs typeface="Times New Roman" pitchFamily="18" charset="0"/>
              </a:rPr>
              <a:t> </a:t>
            </a:r>
            <a:r>
              <a:rPr lang="en-US" sz="2400" dirty="0" err="1">
                <a:cs typeface="Times New Roman" pitchFamily="18" charset="0"/>
              </a:rPr>
              <a:t>untuk</a:t>
            </a:r>
            <a:r>
              <a:rPr lang="en-US" sz="2400" dirty="0">
                <a:cs typeface="Times New Roman" pitchFamily="18" charset="0"/>
              </a:rPr>
              <a:t> </a:t>
            </a:r>
            <a:r>
              <a:rPr lang="en-US" sz="2400" dirty="0" err="1">
                <a:cs typeface="Times New Roman" pitchFamily="18" charset="0"/>
              </a:rPr>
              <a:t>menyelesaikan</a:t>
            </a:r>
            <a:r>
              <a:rPr lang="en-US" sz="2400" dirty="0">
                <a:cs typeface="Times New Roman" pitchFamily="18" charset="0"/>
              </a:rPr>
              <a:t> </a:t>
            </a:r>
            <a:r>
              <a:rPr lang="en-US" sz="2400" dirty="0" err="1">
                <a:cs typeface="Times New Roman" pitchFamily="18" charset="0"/>
              </a:rPr>
              <a:t>adalah</a:t>
            </a:r>
            <a:r>
              <a:rPr lang="en-US" sz="2400" dirty="0">
                <a:cs typeface="Times New Roman" pitchFamily="18" charset="0"/>
              </a:rPr>
              <a:t> </a:t>
            </a:r>
            <a:r>
              <a:rPr lang="en-US" sz="2400" dirty="0" err="1">
                <a:cs typeface="Times New Roman" pitchFamily="18" charset="0"/>
              </a:rPr>
              <a:t>ukuran</a:t>
            </a:r>
            <a:r>
              <a:rPr lang="en-US" sz="2400" dirty="0">
                <a:cs typeface="Times New Roman" pitchFamily="18" charset="0"/>
              </a:rPr>
              <a:t> </a:t>
            </a:r>
            <a:r>
              <a:rPr lang="en-US" sz="2400" dirty="0" err="1">
                <a:cs typeface="Times New Roman" pitchFamily="18" charset="0"/>
              </a:rPr>
              <a:t>kinerja</a:t>
            </a:r>
            <a:r>
              <a:rPr lang="en-US" sz="2400" dirty="0">
                <a:cs typeface="Times New Roman" pitchFamily="18" charset="0"/>
              </a:rPr>
              <a:t> </a:t>
            </a:r>
            <a:r>
              <a:rPr lang="en-US" sz="2400" dirty="0" err="1">
                <a:cs typeface="Times New Roman" pitchFamily="18" charset="0"/>
              </a:rPr>
              <a:t>biaya</a:t>
            </a:r>
            <a:r>
              <a:rPr lang="en-US" sz="2400" dirty="0">
                <a:cs typeface="Times New Roman" pitchFamily="18" charset="0"/>
              </a:rPr>
              <a:t> yang </a:t>
            </a:r>
            <a:r>
              <a:rPr lang="en-US" sz="2400" dirty="0" err="1">
                <a:cs typeface="Times New Roman" pitchFamily="18" charset="0"/>
              </a:rPr>
              <a:t>diperlukan</a:t>
            </a:r>
            <a:r>
              <a:rPr lang="en-US" sz="2400" dirty="0">
                <a:cs typeface="Times New Roman" pitchFamily="18" charset="0"/>
              </a:rPr>
              <a:t> </a:t>
            </a:r>
            <a:r>
              <a:rPr lang="en-US" sz="2400" dirty="0" err="1">
                <a:cs typeface="Times New Roman" pitchFamily="18" charset="0"/>
              </a:rPr>
              <a:t>untuk</a:t>
            </a:r>
            <a:r>
              <a:rPr lang="en-US" sz="2400" dirty="0">
                <a:cs typeface="Times New Roman" pitchFamily="18" charset="0"/>
              </a:rPr>
              <a:t> </a:t>
            </a:r>
            <a:r>
              <a:rPr lang="en-US" sz="2400" dirty="0" err="1">
                <a:cs typeface="Times New Roman" pitchFamily="18" charset="0"/>
              </a:rPr>
              <a:t>dicapai</a:t>
            </a:r>
            <a:r>
              <a:rPr lang="en-US" sz="2400" dirty="0">
                <a:cs typeface="Times New Roman" pitchFamily="18" charset="0"/>
              </a:rPr>
              <a:t> </a:t>
            </a:r>
            <a:r>
              <a:rPr lang="en-US" sz="2400" dirty="0" err="1">
                <a:cs typeface="Times New Roman" pitchFamily="18" charset="0"/>
              </a:rPr>
              <a:t>dengan</a:t>
            </a:r>
            <a:r>
              <a:rPr lang="en-US" sz="2400" dirty="0">
                <a:cs typeface="Times New Roman" pitchFamily="18" charset="0"/>
              </a:rPr>
              <a:t> </a:t>
            </a:r>
            <a:r>
              <a:rPr lang="en-US" sz="2400" dirty="0" err="1">
                <a:cs typeface="Times New Roman" pitchFamily="18" charset="0"/>
              </a:rPr>
              <a:t>sumber</a:t>
            </a:r>
            <a:r>
              <a:rPr lang="en-US" sz="2400" dirty="0">
                <a:cs typeface="Times New Roman" pitchFamily="18" charset="0"/>
              </a:rPr>
              <a:t> </a:t>
            </a:r>
            <a:r>
              <a:rPr lang="en-US" sz="2400" dirty="0" err="1">
                <a:cs typeface="Times New Roman" pitchFamily="18" charset="0"/>
              </a:rPr>
              <a:t>daya</a:t>
            </a:r>
            <a:r>
              <a:rPr lang="en-US" sz="2400" dirty="0">
                <a:cs typeface="Times New Roman" pitchFamily="18" charset="0"/>
              </a:rPr>
              <a:t> yang </a:t>
            </a:r>
            <a:r>
              <a:rPr lang="en-US" sz="2400" dirty="0" err="1">
                <a:cs typeface="Times New Roman" pitchFamily="18" charset="0"/>
              </a:rPr>
              <a:t>tersisa</a:t>
            </a:r>
            <a:r>
              <a:rPr lang="en-US" sz="2400" dirty="0">
                <a:cs typeface="Times New Roman" pitchFamily="18" charset="0"/>
              </a:rPr>
              <a:t> </a:t>
            </a:r>
            <a:r>
              <a:rPr lang="en-US" sz="2400" dirty="0" err="1">
                <a:cs typeface="Times New Roman" pitchFamily="18" charset="0"/>
              </a:rPr>
              <a:t>dalam</a:t>
            </a:r>
            <a:r>
              <a:rPr lang="en-US" sz="2400" dirty="0">
                <a:cs typeface="Times New Roman" pitchFamily="18" charset="0"/>
              </a:rPr>
              <a:t> </a:t>
            </a:r>
            <a:r>
              <a:rPr lang="en-US" sz="2400" dirty="0" err="1">
                <a:cs typeface="Times New Roman" pitchFamily="18" charset="0"/>
              </a:rPr>
              <a:t>rangka</a:t>
            </a:r>
            <a:r>
              <a:rPr lang="en-US" sz="2400" dirty="0">
                <a:cs typeface="Times New Roman" pitchFamily="18" charset="0"/>
              </a:rPr>
              <a:t> </a:t>
            </a:r>
            <a:r>
              <a:rPr lang="en-US" sz="2400" dirty="0" err="1">
                <a:cs typeface="Times New Roman" pitchFamily="18" charset="0"/>
              </a:rPr>
              <a:t>memenuhi</a:t>
            </a:r>
            <a:r>
              <a:rPr lang="en-US" sz="2400" dirty="0">
                <a:cs typeface="Times New Roman" pitchFamily="18" charset="0"/>
              </a:rPr>
              <a:t> </a:t>
            </a:r>
            <a:r>
              <a:rPr lang="en-US" sz="2400" dirty="0" err="1">
                <a:cs typeface="Times New Roman" pitchFamily="18" charset="0"/>
              </a:rPr>
              <a:t>tujuan</a:t>
            </a:r>
            <a:r>
              <a:rPr lang="en-US" sz="2400" dirty="0">
                <a:cs typeface="Times New Roman" pitchFamily="18" charset="0"/>
              </a:rPr>
              <a:t> management yang </a:t>
            </a:r>
            <a:r>
              <a:rPr lang="en-US" sz="2400" dirty="0" err="1">
                <a:cs typeface="Times New Roman" pitchFamily="18" charset="0"/>
              </a:rPr>
              <a:t>telah</a:t>
            </a:r>
            <a:r>
              <a:rPr lang="en-US" sz="2400" dirty="0">
                <a:cs typeface="Times New Roman" pitchFamily="18" charset="0"/>
              </a:rPr>
              <a:t> di </a:t>
            </a:r>
            <a:r>
              <a:rPr lang="en-US" sz="2400" dirty="0" err="1">
                <a:cs typeface="Times New Roman" pitchFamily="18" charset="0"/>
              </a:rPr>
              <a:t>tentukan</a:t>
            </a:r>
            <a:endParaRPr lang="en-US" sz="2400" dirty="0">
              <a:cs typeface="Times New Roman" pitchFamily="18" charset="0"/>
            </a:endParaRPr>
          </a:p>
          <a:p>
            <a:pPr marL="0" indent="0" algn="just">
              <a:buNone/>
            </a:pPr>
            <a:endParaRPr lang="en-US" sz="2400" dirty="0">
              <a:cs typeface="Times New Roman" pitchFamily="18" charset="0"/>
            </a:endParaRPr>
          </a:p>
        </p:txBody>
      </p:sp>
      <p:sp>
        <p:nvSpPr>
          <p:cNvPr id="14" name="Content Placeholder 2"/>
          <p:cNvSpPr txBox="1">
            <a:spLocks/>
          </p:cNvSpPr>
          <p:nvPr/>
        </p:nvSpPr>
        <p:spPr>
          <a:xfrm>
            <a:off x="580027" y="2510645"/>
            <a:ext cx="9815051" cy="7034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a:t>
            </a:r>
            <a:r>
              <a:rPr kumimoji="0" lang="id-ID" sz="2400" b="0" i="0" u="none" strike="noStrike" kern="1200" cap="none" spc="0" normalizeH="0" baseline="0" noProof="0" dirty="0">
                <a:ln>
                  <a:noFill/>
                </a:ln>
                <a:solidFill>
                  <a:prstClr val="black"/>
                </a:solidFill>
                <a:effectLst/>
                <a:uLnTx/>
                <a:uFillTx/>
                <a:latin typeface="Calibri" panose="020F0502020204030204"/>
                <a:ea typeface="+mn-ea"/>
                <a:cs typeface="+mn-cs"/>
              </a:rPr>
              <a:t>umus ini membagi sisa pekerjaan yang harus dilakukan dengan sisa uang untuk melakukannya</a:t>
            </a:r>
          </a:p>
        </p:txBody>
      </p:sp>
      <p:pic>
        <p:nvPicPr>
          <p:cNvPr id="15" name="Picture 14"/>
          <p:cNvPicPr/>
          <p:nvPr/>
        </p:nvPicPr>
        <p:blipFill>
          <a:blip r:embed="rId3" cstate="print">
            <a:extLst>
              <a:ext uri="{28A0092B-C50C-407E-A947-70E740481C1C}">
                <a14:useLocalDpi xmlns:a14="http://schemas.microsoft.com/office/drawing/2010/main" val="0"/>
              </a:ext>
            </a:extLst>
          </a:blip>
          <a:srcRect l="14409" t="19934" r="15578" b="10631"/>
          <a:stretch>
            <a:fillRect/>
          </a:stretch>
        </p:blipFill>
        <p:spPr bwMode="auto">
          <a:xfrm>
            <a:off x="777921" y="3065098"/>
            <a:ext cx="8884693" cy="3616657"/>
          </a:xfrm>
          <a:prstGeom prst="rect">
            <a:avLst/>
          </a:prstGeom>
          <a:noFill/>
          <a:ln w="9525">
            <a:noFill/>
            <a:miter lim="800000"/>
            <a:headEnd/>
            <a:tailEnd/>
          </a:ln>
        </p:spPr>
      </p:pic>
    </p:spTree>
    <p:extLst>
      <p:ext uri="{BB962C8B-B14F-4D97-AF65-F5344CB8AC3E}">
        <p14:creationId xmlns:p14="http://schemas.microsoft.com/office/powerpoint/2010/main" val="1655891795"/>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3.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3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2700"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14693</TotalTime>
  <Words>9852</Words>
  <Application>Microsoft Office PowerPoint</Application>
  <PresentationFormat>Widescreen</PresentationFormat>
  <Paragraphs>1632</Paragraphs>
  <Slides>118</Slides>
  <Notes>7</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118</vt:i4>
      </vt:variant>
    </vt:vector>
  </HeadingPairs>
  <TitlesOfParts>
    <vt:vector size="131" baseType="lpstr">
      <vt:lpstr>Arial</vt:lpstr>
      <vt:lpstr>Book Antiqua</vt:lpstr>
      <vt:lpstr>Calibri</vt:lpstr>
      <vt:lpstr>Calibri Light</vt:lpstr>
      <vt:lpstr>Cambria</vt:lpstr>
      <vt:lpstr>Century Gothic</vt:lpstr>
      <vt:lpstr>Comic Sans MS</vt:lpstr>
      <vt:lpstr>Times New Roman</vt:lpstr>
      <vt:lpstr>Wingdings</vt:lpstr>
      <vt:lpstr>Wingdings 3</vt:lpstr>
      <vt:lpstr>Office Theme</vt:lpstr>
      <vt:lpstr>1_Adjacency</vt:lpstr>
      <vt:lpstr>Slice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Enterprise Environmental Factors</vt:lpstr>
      <vt:lpstr>1. Expert Judgment (Penilaian Ahli)</vt:lpstr>
      <vt:lpstr>3. Parametric Estimating</vt:lpstr>
      <vt:lpstr>4. Bottom-Up Estimating</vt:lpstr>
      <vt:lpstr>4. Bottom-Up Estimating (Cont..)</vt:lpstr>
      <vt:lpstr>4. Bottom-Up Estimating (Cont..)</vt:lpstr>
      <vt:lpstr>5.Three Point Estimating</vt:lpstr>
      <vt:lpstr>6. Data Analysis</vt:lpstr>
      <vt:lpstr>Cost of Quality (COQ)</vt:lpstr>
      <vt:lpstr>6. Data Analysis</vt:lpstr>
      <vt:lpstr>6. Reserve Analysis (Cont…)</vt:lpstr>
      <vt:lpstr>7. Project Management Information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 Cost Aggregation</vt:lpstr>
      <vt:lpstr>Reserve Analysis</vt:lpstr>
      <vt:lpstr>5. Funding Limit Reconciliation</vt:lpstr>
      <vt:lpstr>Contoh Soal </vt:lpstr>
      <vt:lpstr>Jadwal Penyelesaian Proyek</vt:lpstr>
      <vt:lpstr>PowerPoint Presentation</vt:lpstr>
      <vt:lpstr>PowerPoint Presentation</vt:lpstr>
      <vt:lpstr>PowerPoint Presentation</vt:lpstr>
      <vt:lpstr>6. Financing</vt:lpstr>
      <vt:lpstr>PowerPoint Presentation</vt:lpstr>
      <vt:lpstr>PowerPoint Presentation</vt:lpstr>
      <vt:lpstr>PowerPoint Presentation</vt:lpstr>
      <vt:lpstr>PowerPoint Presentation</vt:lpstr>
      <vt:lpstr>Project Funding Requirements</vt:lpstr>
      <vt:lpstr>Project Documents Updates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EXPERT JUDGMENT</vt:lpstr>
      <vt:lpstr>2. Earned Value Management</vt:lpstr>
      <vt:lpstr>2. Earned Value Management</vt:lpstr>
      <vt:lpstr>PowerPoint Presentation</vt:lpstr>
      <vt:lpstr>PowerPoint Presentation</vt:lpstr>
      <vt:lpstr>2. Earned Value Management</vt:lpstr>
      <vt:lpstr>PowerPoint Presentation</vt:lpstr>
      <vt:lpstr>PowerPoint Presentation</vt:lpstr>
      <vt:lpstr>PowerPoint Presentation</vt:lpstr>
      <vt:lpstr>PowerPoint Presentation</vt:lpstr>
      <vt:lpstr>PowerPoint Presentation</vt:lpstr>
      <vt:lpstr>2. Earned Value Management</vt:lpstr>
      <vt:lpstr>PowerPoint Presentation</vt:lpstr>
      <vt:lpstr>PowerPoint Presentation</vt:lpstr>
      <vt:lpstr>PowerPoint Presentation</vt:lpstr>
      <vt:lpstr>Trend Analysis</vt:lpstr>
      <vt:lpstr>Forecasting</vt:lpstr>
      <vt:lpstr>Forecasting</vt:lpstr>
      <vt:lpstr>Reserve Analysis</vt:lpstr>
      <vt:lpstr>3. To-complete performance index (TCPI)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PT Telkomsel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Muhammad_N_Nurohim</dc:creator>
  <cp:lastModifiedBy>Dinisa</cp:lastModifiedBy>
  <cp:revision>785</cp:revision>
  <dcterms:created xsi:type="dcterms:W3CDTF">2017-04-05T03:35:24Z</dcterms:created>
  <dcterms:modified xsi:type="dcterms:W3CDTF">2021-04-18T09:40:28Z</dcterms:modified>
</cp:coreProperties>
</file>